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305" r:id="rId3"/>
    <p:sldId id="306" r:id="rId4"/>
    <p:sldId id="310" r:id="rId5"/>
    <p:sldId id="327" r:id="rId6"/>
    <p:sldId id="280" r:id="rId7"/>
    <p:sldId id="308" r:id="rId8"/>
    <p:sldId id="326" r:id="rId9"/>
    <p:sldId id="311" r:id="rId10"/>
    <p:sldId id="312" r:id="rId11"/>
    <p:sldId id="313" r:id="rId12"/>
    <p:sldId id="325" r:id="rId13"/>
    <p:sldId id="309" r:id="rId14"/>
    <p:sldId id="317" r:id="rId15"/>
    <p:sldId id="316" r:id="rId16"/>
    <p:sldId id="318" r:id="rId17"/>
    <p:sldId id="319" r:id="rId18"/>
    <p:sldId id="320" r:id="rId19"/>
    <p:sldId id="315" r:id="rId20"/>
    <p:sldId id="322" r:id="rId21"/>
    <p:sldId id="321" r:id="rId22"/>
    <p:sldId id="323" r:id="rId23"/>
    <p:sldId id="324" r:id="rId24"/>
    <p:sldId id="30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2" autoAdjust="0"/>
  </p:normalViewPr>
  <p:slideViewPr>
    <p:cSldViewPr snapToGrid="0">
      <p:cViewPr varScale="1">
        <p:scale>
          <a:sx n="78" d="100"/>
          <a:sy n="78" d="100"/>
        </p:scale>
        <p:origin x="806" y="62"/>
      </p:cViewPr>
      <p:guideLst>
        <p:guide orient="horz" pos="2160"/>
        <p:guide pos="3840"/>
      </p:guideLst>
    </p:cSldViewPr>
  </p:slideViewPr>
  <p:notesTextViewPr>
    <p:cViewPr>
      <p:scale>
        <a:sx n="1" d="1"/>
        <a:sy n="1" d="1"/>
      </p:scale>
      <p:origin x="0" y="0"/>
    </p:cViewPr>
  </p:notesTextViewPr>
  <p:sorterViewPr>
    <p:cViewPr>
      <p:scale>
        <a:sx n="100" d="100"/>
        <a:sy n="100" d="100"/>
      </p:scale>
      <p:origin x="0" y="58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Cildren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9C15-47BF-9A52-04A5FFC94A35}"/>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9-9C15-47BF-9A52-04A5FFC94A35}"/>
              </c:ext>
            </c:extLst>
          </c:dPt>
          <c:dLbls>
            <c:dLbl>
              <c:idx val="0"/>
              <c:layout>
                <c:manualLayout>
                  <c:x val="0.1570048309178744"/>
                  <c:y val="-3.7942352444236722E-2"/>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4-9C15-47BF-9A52-04A5FFC94A35}"/>
                </c:ext>
              </c:extLst>
            </c:dLbl>
            <c:dLbl>
              <c:idx val="1"/>
              <c:layout>
                <c:manualLayout>
                  <c:x val="3.623188405797013E-3"/>
                  <c:y val="-8.755812579946674E-3"/>
                </c:manualLayout>
              </c:layout>
              <c:showLegendKey val="0"/>
              <c:showVal val="1"/>
              <c:showCatName val="0"/>
              <c:showSerName val="1"/>
              <c:showPercent val="0"/>
              <c:showBubbleSize val="0"/>
              <c:extLst>
                <c:ext xmlns:c15="http://schemas.microsoft.com/office/drawing/2012/chart" uri="{CE6537A1-D6FC-4f65-9D91-7224C49458BB}">
                  <c15:layout>
                    <c:manualLayout>
                      <c:w val="9.2487922705314016E-2"/>
                      <c:h val="6.8909149323725244E-2"/>
                    </c:manualLayout>
                  </c15:layout>
                </c:ext>
                <c:ext xmlns:c16="http://schemas.microsoft.com/office/drawing/2014/chart" uri="{C3380CC4-5D6E-409C-BE32-E72D297353CC}">
                  <c16:uniqueId val="{00000009-9C15-47BF-9A52-04A5FFC94A35}"/>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Yes</c:v>
                </c:pt>
                <c:pt idx="1">
                  <c:v>No </c:v>
                </c:pt>
              </c:strCache>
            </c:strRef>
          </c:cat>
          <c:val>
            <c:numRef>
              <c:f>Sheet1!$B$2:$B$3</c:f>
              <c:numCache>
                <c:formatCode>General</c:formatCode>
                <c:ptCount val="2"/>
                <c:pt idx="0">
                  <c:v>3</c:v>
                </c:pt>
                <c:pt idx="1">
                  <c:v>97</c:v>
                </c:pt>
              </c:numCache>
            </c:numRef>
          </c:val>
          <c:extLst>
            <c:ext xmlns:c16="http://schemas.microsoft.com/office/drawing/2014/chart" uri="{C3380CC4-5D6E-409C-BE32-E72D297353CC}">
              <c16:uniqueId val="{00000000-9C15-47BF-9A52-04A5FFC94A35}"/>
            </c:ext>
          </c:extLst>
        </c:ser>
        <c:ser>
          <c:idx val="1"/>
          <c:order val="1"/>
          <c:tx>
            <c:strRef>
              <c:f>Sheet1!$C$1</c:f>
              <c:strCache>
                <c:ptCount val="1"/>
                <c:pt idx="0">
                  <c:v>Elders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6-9C15-47BF-9A52-04A5FFC94A35}"/>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8-9C15-47BF-9A52-04A5FFC94A35}"/>
              </c:ext>
            </c:extLst>
          </c:dPt>
          <c:dLbls>
            <c:dLbl>
              <c:idx val="0"/>
              <c:layout>
                <c:manualLayout>
                  <c:x val="0.12922705314009653"/>
                  <c:y val="-4.9616922427078748E-2"/>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6-9C15-47BF-9A52-04A5FFC94A35}"/>
                </c:ext>
              </c:extLst>
            </c:dLbl>
            <c:dLbl>
              <c:idx val="1"/>
              <c:layout>
                <c:manualLayout>
                  <c:x val="1.2077294685990338E-2"/>
                  <c:y val="-8.7559274871316511E-3"/>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9C15-47BF-9A52-04A5FFC94A35}"/>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Yes</c:v>
                </c:pt>
                <c:pt idx="1">
                  <c:v>No </c:v>
                </c:pt>
              </c:strCache>
            </c:strRef>
          </c:cat>
          <c:val>
            <c:numRef>
              <c:f>Sheet1!$C$2:$C$3</c:f>
              <c:numCache>
                <c:formatCode>General</c:formatCode>
                <c:ptCount val="2"/>
                <c:pt idx="0">
                  <c:v>3</c:v>
                </c:pt>
                <c:pt idx="1">
                  <c:v>97</c:v>
                </c:pt>
              </c:numCache>
            </c:numRef>
          </c:val>
          <c:extLst>
            <c:ext xmlns:c16="http://schemas.microsoft.com/office/drawing/2014/chart" uri="{C3380CC4-5D6E-409C-BE32-E72D297353CC}">
              <c16:uniqueId val="{00000002-9C15-47BF-9A52-04A5FFC94A35}"/>
            </c:ext>
          </c:extLst>
        </c:ser>
        <c:ser>
          <c:idx val="2"/>
          <c:order val="2"/>
          <c:tx>
            <c:strRef>
              <c:f>Sheet1!$D$1</c:f>
              <c:strCache>
                <c:ptCount val="1"/>
                <c:pt idx="0">
                  <c:v>PWD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5-9C15-47BF-9A52-04A5FFC94A35}"/>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7-9C15-47BF-9A52-04A5FFC94A35}"/>
              </c:ext>
            </c:extLst>
          </c:dPt>
          <c:dLbls>
            <c:dLbl>
              <c:idx val="0"/>
              <c:layout>
                <c:manualLayout>
                  <c:x val="1.570048309178744E-2"/>
                  <c:y val="-7.2966062392762876E-2"/>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5-9C15-47BF-9A52-04A5FFC94A35}"/>
                </c:ext>
              </c:extLst>
            </c:dLbl>
            <c:dLbl>
              <c:idx val="1"/>
              <c:layout>
                <c:manualLayout>
                  <c:x val="2.7777777777777776E-2"/>
                  <c:y val="1.1674569982841953E-2"/>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7-9C15-47BF-9A52-04A5FFC94A35}"/>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Yes</c:v>
                </c:pt>
                <c:pt idx="1">
                  <c:v>No </c:v>
                </c:pt>
              </c:strCache>
            </c:strRef>
          </c:cat>
          <c:val>
            <c:numRef>
              <c:f>Sheet1!$D$2:$D$3</c:f>
              <c:numCache>
                <c:formatCode>General</c:formatCode>
                <c:ptCount val="2"/>
                <c:pt idx="0">
                  <c:v>9</c:v>
                </c:pt>
                <c:pt idx="1">
                  <c:v>91</c:v>
                </c:pt>
              </c:numCache>
            </c:numRef>
          </c:val>
          <c:extLst>
            <c:ext xmlns:c16="http://schemas.microsoft.com/office/drawing/2014/chart" uri="{C3380CC4-5D6E-409C-BE32-E72D297353CC}">
              <c16:uniqueId val="{00000003-9C15-47BF-9A52-04A5FFC94A35}"/>
            </c:ext>
          </c:extLst>
        </c:ser>
        <c:dLbls>
          <c:showLegendKey val="0"/>
          <c:showVal val="0"/>
          <c:showCatName val="0"/>
          <c:showSerName val="0"/>
          <c:showPercent val="0"/>
          <c:showBubbleSize val="0"/>
          <c:showLeaderLines val="1"/>
        </c:dLbls>
        <c:firstSliceAng val="0"/>
        <c:holeSize val="4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945553955926217"/>
          <c:y val="0.13301278694407759"/>
          <c:w val="0.59386989304695093"/>
          <c:h val="0.76923082747051597"/>
        </c:manualLayout>
      </c:layout>
      <c:doughnutChart>
        <c:varyColors val="1"/>
        <c:ser>
          <c:idx val="0"/>
          <c:order val="0"/>
          <c:tx>
            <c:strRef>
              <c:f>Sheet1!$B$1</c:f>
              <c:strCache>
                <c:ptCount val="1"/>
                <c:pt idx="0">
                  <c:v>Sales</c:v>
                </c:pt>
              </c:strCache>
            </c:strRef>
          </c:tx>
          <c:dPt>
            <c:idx val="0"/>
            <c:bubble3D val="0"/>
            <c:spPr>
              <a:solidFill>
                <a:srgbClr val="C00000"/>
              </a:solidFill>
              <a:ln w="19050">
                <a:solidFill>
                  <a:schemeClr val="lt1"/>
                </a:solidFill>
              </a:ln>
              <a:effectLst/>
            </c:spPr>
            <c:extLst>
              <c:ext xmlns:c16="http://schemas.microsoft.com/office/drawing/2014/chart" uri="{C3380CC4-5D6E-409C-BE32-E72D297353CC}">
                <c16:uniqueId val="{00000001-EE8C-41F9-A3DA-77081680E6B5}"/>
              </c:ext>
            </c:extLst>
          </c:dPt>
          <c:dPt>
            <c:idx val="1"/>
            <c:bubble3D val="0"/>
            <c:spPr>
              <a:solidFill>
                <a:srgbClr val="FF0000"/>
              </a:solidFill>
              <a:ln w="19050">
                <a:solidFill>
                  <a:schemeClr val="lt1"/>
                </a:solidFill>
              </a:ln>
              <a:effectLst/>
            </c:spPr>
            <c:extLst>
              <c:ext xmlns:c16="http://schemas.microsoft.com/office/drawing/2014/chart" uri="{C3380CC4-5D6E-409C-BE32-E72D297353CC}">
                <c16:uniqueId val="{00000003-EE8C-41F9-A3DA-77081680E6B5}"/>
              </c:ext>
            </c:extLst>
          </c:dPt>
          <c:dPt>
            <c:idx val="2"/>
            <c:bubble3D val="0"/>
            <c:spPr>
              <a:solidFill>
                <a:srgbClr val="92D050"/>
              </a:solidFill>
              <a:ln w="19050">
                <a:solidFill>
                  <a:schemeClr val="lt1"/>
                </a:solidFill>
              </a:ln>
              <a:effectLst/>
            </c:spPr>
            <c:extLst>
              <c:ext xmlns:c16="http://schemas.microsoft.com/office/drawing/2014/chart" uri="{C3380CC4-5D6E-409C-BE32-E72D297353CC}">
                <c16:uniqueId val="{00000005-EE8C-41F9-A3DA-77081680E6B5}"/>
              </c:ext>
            </c:extLst>
          </c:dPt>
          <c:dPt>
            <c:idx val="3"/>
            <c:bubble3D val="0"/>
            <c:spPr>
              <a:solidFill>
                <a:srgbClr val="00B050"/>
              </a:solidFill>
              <a:ln w="19050">
                <a:solidFill>
                  <a:schemeClr val="lt1"/>
                </a:solidFill>
              </a:ln>
              <a:effectLst/>
            </c:spPr>
            <c:extLst>
              <c:ext xmlns:c16="http://schemas.microsoft.com/office/drawing/2014/chart" uri="{C3380CC4-5D6E-409C-BE32-E72D297353CC}">
                <c16:uniqueId val="{00000007-EE8C-41F9-A3DA-77081680E6B5}"/>
              </c:ext>
            </c:extLst>
          </c:dPt>
          <c:dPt>
            <c:idx val="4"/>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9-EE8C-41F9-A3DA-77081680E6B5}"/>
              </c:ext>
            </c:extLst>
          </c:dPt>
          <c:dLbls>
            <c:dLbl>
              <c:idx val="0"/>
              <c:layout>
                <c:manualLayout>
                  <c:x val="0.145992967476087"/>
                  <c:y val="3.8461528754914001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E8C-41F9-A3DA-77081680E6B5}"/>
                </c:ext>
              </c:extLst>
            </c:dLbl>
            <c:dLbl>
              <c:idx val="1"/>
              <c:layout>
                <c:manualLayout>
                  <c:x val="-0.12619731086915989"/>
                  <c:y val="-1.9230764377457001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E8C-41F9-A3DA-77081680E6B5}"/>
                </c:ext>
              </c:extLst>
            </c:dLbl>
            <c:dLbl>
              <c:idx val="2"/>
              <c:layout>
                <c:manualLayout>
                  <c:x val="-0.16083970993128219"/>
                  <c:y val="-4.166665615115686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E8C-41F9-A3DA-77081680E6B5}"/>
                </c:ext>
              </c:extLst>
            </c:dLbl>
            <c:dLbl>
              <c:idx val="3"/>
              <c:layout>
                <c:manualLayout>
                  <c:x val="-9.8978283034635239E-2"/>
                  <c:y val="-8.653843969855651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E8C-41F9-A3DA-77081680E6B5}"/>
                </c:ext>
              </c:extLst>
            </c:dLbl>
            <c:dLbl>
              <c:idx val="4"/>
              <c:layout>
                <c:manualLayout>
                  <c:x val="6.4335883972512789E-2"/>
                  <c:y val="-0.1314102232459561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E8C-41F9-A3DA-77081680E6B5}"/>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Strongly agree</c:v>
                </c:pt>
                <c:pt idx="1">
                  <c:v>Agree</c:v>
                </c:pt>
                <c:pt idx="2">
                  <c:v>Disagree</c:v>
                </c:pt>
                <c:pt idx="3">
                  <c:v>Strongly disagree</c:v>
                </c:pt>
                <c:pt idx="4">
                  <c:v>Can't decide</c:v>
                </c:pt>
              </c:strCache>
            </c:strRef>
          </c:cat>
          <c:val>
            <c:numRef>
              <c:f>Sheet1!$B$2:$B$6</c:f>
              <c:numCache>
                <c:formatCode>###0.0</c:formatCode>
                <c:ptCount val="5"/>
                <c:pt idx="0">
                  <c:v>69.054059663104468</c:v>
                </c:pt>
                <c:pt idx="1">
                  <c:v>11.312078341874514</c:v>
                </c:pt>
                <c:pt idx="2">
                  <c:v>10.825296759875638</c:v>
                </c:pt>
                <c:pt idx="3">
                  <c:v>7.0642296020983144</c:v>
                </c:pt>
                <c:pt idx="4">
                  <c:v>1.7443356330470625</c:v>
                </c:pt>
              </c:numCache>
            </c:numRef>
          </c:val>
          <c:extLst>
            <c:ext xmlns:c16="http://schemas.microsoft.com/office/drawing/2014/chart" uri="{C3380CC4-5D6E-409C-BE32-E72D297353CC}">
              <c16:uniqueId val="{0000000A-EE8C-41F9-A3DA-77081680E6B5}"/>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0B050"/>
              </a:solidFill>
              <a:ln w="19050">
                <a:solidFill>
                  <a:schemeClr val="lt1"/>
                </a:solidFill>
              </a:ln>
              <a:effectLst/>
            </c:spPr>
            <c:extLst>
              <c:ext xmlns:c16="http://schemas.microsoft.com/office/drawing/2014/chart" uri="{C3380CC4-5D6E-409C-BE32-E72D297353CC}">
                <c16:uniqueId val="{00000001-A402-4247-AAA1-71757453B246}"/>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A402-4247-AAA1-71757453B246}"/>
              </c:ext>
            </c:extLst>
          </c:dPt>
          <c:dPt>
            <c:idx val="2"/>
            <c:bubble3D val="0"/>
            <c:spPr>
              <a:solidFill>
                <a:srgbClr val="FF0000"/>
              </a:solidFill>
              <a:ln w="19050">
                <a:solidFill>
                  <a:schemeClr val="lt1"/>
                </a:solidFill>
              </a:ln>
              <a:effectLst/>
            </c:spPr>
            <c:extLst>
              <c:ext xmlns:c16="http://schemas.microsoft.com/office/drawing/2014/chart" uri="{C3380CC4-5D6E-409C-BE32-E72D297353CC}">
                <c16:uniqueId val="{00000005-A402-4247-AAA1-71757453B246}"/>
              </c:ext>
            </c:extLst>
          </c:dPt>
          <c:dPt>
            <c:idx val="3"/>
            <c:bubble3D val="0"/>
            <c:spPr>
              <a:solidFill>
                <a:srgbClr val="C00000"/>
              </a:solidFill>
              <a:ln w="19050">
                <a:solidFill>
                  <a:schemeClr val="lt1"/>
                </a:solidFill>
              </a:ln>
              <a:effectLst/>
            </c:spPr>
            <c:extLst>
              <c:ext xmlns:c16="http://schemas.microsoft.com/office/drawing/2014/chart" uri="{C3380CC4-5D6E-409C-BE32-E72D297353CC}">
                <c16:uniqueId val="{00000007-A402-4247-AAA1-71757453B246}"/>
              </c:ext>
            </c:extLst>
          </c:dPt>
          <c:dPt>
            <c:idx val="4"/>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9-A402-4247-AAA1-71757453B246}"/>
              </c:ext>
            </c:extLst>
          </c:dPt>
          <c:dLbls>
            <c:dLbl>
              <c:idx val="0"/>
              <c:layout>
                <c:manualLayout>
                  <c:x val="6.4070513064061752E-2"/>
                  <c:y val="-0.14079443246657772"/>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02-4247-AAA1-71757453B246}"/>
                </c:ext>
              </c:extLst>
            </c:dLbl>
            <c:dLbl>
              <c:idx val="1"/>
              <c:layout>
                <c:manualLayout>
                  <c:x val="0.13600668220313958"/>
                  <c:y val="-9.2322054229241252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402-4247-AAA1-71757453B246}"/>
                </c:ext>
              </c:extLst>
            </c:dLbl>
            <c:dLbl>
              <c:idx val="2"/>
              <c:layout>
                <c:manualLayout>
                  <c:x val="-1.7391146782260877E-2"/>
                  <c:y val="0"/>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402-4247-AAA1-71757453B246}"/>
                </c:ext>
              </c:extLst>
            </c:dLbl>
            <c:dLbl>
              <c:idx val="3"/>
              <c:layout>
                <c:manualLayout>
                  <c:x val="-0.1935383937344409"/>
                  <c:y val="7.1301970699078648E-2"/>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31309305380930974"/>
                      <c:h val="0.17825328632816315"/>
                    </c:manualLayout>
                  </c15:layout>
                </c:ext>
                <c:ext xmlns:c16="http://schemas.microsoft.com/office/drawing/2014/chart" uri="{C3380CC4-5D6E-409C-BE32-E72D297353CC}">
                  <c16:uniqueId val="{00000007-A402-4247-AAA1-71757453B246}"/>
                </c:ext>
              </c:extLst>
            </c:dLbl>
            <c:dLbl>
              <c:idx val="4"/>
              <c:layout>
                <c:manualLayout>
                  <c:x val="-0.10613375044496391"/>
                  <c:y val="-0.21945734417087015"/>
                </c:manualLayout>
              </c:layout>
              <c:showLegendKey val="0"/>
              <c:showVal val="1"/>
              <c:showCatName val="1"/>
              <c:showSerName val="0"/>
              <c:showPercent val="0"/>
              <c:showBubbleSize val="0"/>
              <c:extLst>
                <c:ext xmlns:c15="http://schemas.microsoft.com/office/drawing/2012/chart" uri="{CE6537A1-D6FC-4f65-9D91-7224C49458BB}">
                  <c15:layout>
                    <c:manualLayout>
                      <c:w val="0.3143302823472427"/>
                      <c:h val="0.13480765828597358"/>
                    </c:manualLayout>
                  </c15:layout>
                </c:ext>
                <c:ext xmlns:c16="http://schemas.microsoft.com/office/drawing/2014/chart" uri="{C3380CC4-5D6E-409C-BE32-E72D297353CC}">
                  <c16:uniqueId val="{00000009-A402-4247-AAA1-71757453B246}"/>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Strongly agree</c:v>
                </c:pt>
                <c:pt idx="1">
                  <c:v>Agree</c:v>
                </c:pt>
                <c:pt idx="2">
                  <c:v>Disagree</c:v>
                </c:pt>
                <c:pt idx="3">
                  <c:v>Strongly disagree</c:v>
                </c:pt>
                <c:pt idx="4">
                  <c:v>Can't decide</c:v>
                </c:pt>
              </c:strCache>
            </c:strRef>
          </c:cat>
          <c:val>
            <c:numRef>
              <c:f>Sheet1!$B$2:$B$6</c:f>
              <c:numCache>
                <c:formatCode>###0.0</c:formatCode>
                <c:ptCount val="5"/>
                <c:pt idx="0">
                  <c:v>18.941426258325553</c:v>
                </c:pt>
                <c:pt idx="1">
                  <c:v>48.542928743254919</c:v>
                </c:pt>
                <c:pt idx="2">
                  <c:v>10.700347374687894</c:v>
                </c:pt>
                <c:pt idx="3">
                  <c:v>19.668253455562965</c:v>
                </c:pt>
                <c:pt idx="4">
                  <c:v>2.1470441681686725</c:v>
                </c:pt>
              </c:numCache>
            </c:numRef>
          </c:val>
          <c:extLst>
            <c:ext xmlns:c16="http://schemas.microsoft.com/office/drawing/2014/chart" uri="{C3380CC4-5D6E-409C-BE32-E72D297353CC}">
              <c16:uniqueId val="{0000000A-A402-4247-AAA1-71757453B246}"/>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Cildren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859-4701-9FD5-E7E33678F179}"/>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9859-4701-9FD5-E7E33678F179}"/>
              </c:ext>
            </c:extLst>
          </c:dPt>
          <c:dLbls>
            <c:dLbl>
              <c:idx val="0"/>
              <c:layout>
                <c:manualLayout>
                  <c:x val="2.0192298305093875E-2"/>
                  <c:y val="8.1721989879894416E-2"/>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1-9859-4701-9FD5-E7E33678F179}"/>
                </c:ext>
              </c:extLst>
            </c:dLbl>
            <c:dLbl>
              <c:idx val="1"/>
              <c:delete val="1"/>
              <c:extLst>
                <c:ext xmlns:c15="http://schemas.microsoft.com/office/drawing/2012/chart" uri="{CE6537A1-D6FC-4f65-9D91-7224C49458BB}">
                  <c15:layout>
                    <c:manualLayout>
                      <c:w val="9.2487922705314016E-2"/>
                      <c:h val="6.8909149323725244E-2"/>
                    </c:manualLayout>
                  </c15:layout>
                </c:ext>
                <c:ext xmlns:c16="http://schemas.microsoft.com/office/drawing/2014/chart" uri="{C3380CC4-5D6E-409C-BE32-E72D297353CC}">
                  <c16:uniqueId val="{00000003-9859-4701-9FD5-E7E33678F179}"/>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Yes</c:v>
                </c:pt>
                <c:pt idx="1">
                  <c:v>No </c:v>
                </c:pt>
              </c:strCache>
            </c:strRef>
          </c:cat>
          <c:val>
            <c:numRef>
              <c:f>Sheet1!$B$2:$B$3</c:f>
              <c:numCache>
                <c:formatCode>General</c:formatCode>
                <c:ptCount val="2"/>
                <c:pt idx="0">
                  <c:v>3</c:v>
                </c:pt>
                <c:pt idx="1">
                  <c:v>97</c:v>
                </c:pt>
              </c:numCache>
            </c:numRef>
          </c:val>
          <c:extLst>
            <c:ext xmlns:c16="http://schemas.microsoft.com/office/drawing/2014/chart" uri="{C3380CC4-5D6E-409C-BE32-E72D297353CC}">
              <c16:uniqueId val="{00000004-9859-4701-9FD5-E7E33678F179}"/>
            </c:ext>
          </c:extLst>
        </c:ser>
        <c:ser>
          <c:idx val="1"/>
          <c:order val="1"/>
          <c:tx>
            <c:strRef>
              <c:f>Sheet1!$C$1</c:f>
              <c:strCache>
                <c:ptCount val="1"/>
                <c:pt idx="0">
                  <c:v>Elders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6-9859-4701-9FD5-E7E33678F179}"/>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8-9859-4701-9FD5-E7E33678F179}"/>
              </c:ext>
            </c:extLst>
          </c:dPt>
          <c:dLbls>
            <c:dLbl>
              <c:idx val="0"/>
              <c:layout>
                <c:manualLayout>
                  <c:x val="7.7922355544827723E-2"/>
                  <c:y val="5.5454207418499782E-2"/>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6-9859-4701-9FD5-E7E33678F179}"/>
                </c:ext>
              </c:extLst>
            </c:dLbl>
            <c:dLbl>
              <c:idx val="1"/>
              <c:delete val="1"/>
              <c:extLst>
                <c:ext xmlns:c15="http://schemas.microsoft.com/office/drawing/2012/chart" uri="{CE6537A1-D6FC-4f65-9D91-7224C49458BB}"/>
                <c:ext xmlns:c16="http://schemas.microsoft.com/office/drawing/2014/chart" uri="{C3380CC4-5D6E-409C-BE32-E72D297353CC}">
                  <c16:uniqueId val="{00000008-9859-4701-9FD5-E7E33678F179}"/>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Yes</c:v>
                </c:pt>
                <c:pt idx="1">
                  <c:v>No </c:v>
                </c:pt>
              </c:strCache>
            </c:strRef>
          </c:cat>
          <c:val>
            <c:numRef>
              <c:f>Sheet1!$C$2:$C$3</c:f>
              <c:numCache>
                <c:formatCode>General</c:formatCode>
                <c:ptCount val="2"/>
                <c:pt idx="0">
                  <c:v>3</c:v>
                </c:pt>
                <c:pt idx="1">
                  <c:v>97</c:v>
                </c:pt>
              </c:numCache>
            </c:numRef>
          </c:val>
          <c:extLst>
            <c:ext xmlns:c16="http://schemas.microsoft.com/office/drawing/2014/chart" uri="{C3380CC4-5D6E-409C-BE32-E72D297353CC}">
              <c16:uniqueId val="{00000009-9859-4701-9FD5-E7E33678F179}"/>
            </c:ext>
          </c:extLst>
        </c:ser>
        <c:ser>
          <c:idx val="2"/>
          <c:order val="2"/>
          <c:tx>
            <c:strRef>
              <c:f>Sheet1!$D$1</c:f>
              <c:strCache>
                <c:ptCount val="1"/>
                <c:pt idx="0">
                  <c:v>PWD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B-9859-4701-9FD5-E7E33678F179}"/>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D-9859-4701-9FD5-E7E33678F179}"/>
              </c:ext>
            </c:extLst>
          </c:dPt>
          <c:dLbls>
            <c:dLbl>
              <c:idx val="0"/>
              <c:layout>
                <c:manualLayout>
                  <c:x val="1.570048309178744E-2"/>
                  <c:y val="-7.2966062392762876E-2"/>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B-9859-4701-9FD5-E7E33678F179}"/>
                </c:ext>
              </c:extLst>
            </c:dLbl>
            <c:dLbl>
              <c:idx val="1"/>
              <c:delete val="1"/>
              <c:extLst>
                <c:ext xmlns:c15="http://schemas.microsoft.com/office/drawing/2012/chart" uri="{CE6537A1-D6FC-4f65-9D91-7224C49458BB}"/>
                <c:ext xmlns:c16="http://schemas.microsoft.com/office/drawing/2014/chart" uri="{C3380CC4-5D6E-409C-BE32-E72D297353CC}">
                  <c16:uniqueId val="{0000000D-9859-4701-9FD5-E7E33678F179}"/>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Yes</c:v>
                </c:pt>
                <c:pt idx="1">
                  <c:v>No </c:v>
                </c:pt>
              </c:strCache>
            </c:strRef>
          </c:cat>
          <c:val>
            <c:numRef>
              <c:f>Sheet1!$D$2:$D$3</c:f>
              <c:numCache>
                <c:formatCode>General</c:formatCode>
                <c:ptCount val="2"/>
                <c:pt idx="0">
                  <c:v>9</c:v>
                </c:pt>
                <c:pt idx="1">
                  <c:v>91</c:v>
                </c:pt>
              </c:numCache>
            </c:numRef>
          </c:val>
          <c:extLst>
            <c:ext xmlns:c16="http://schemas.microsoft.com/office/drawing/2014/chart" uri="{C3380CC4-5D6E-409C-BE32-E72D297353CC}">
              <c16:uniqueId val="{0000000E-9859-4701-9FD5-E7E33678F179}"/>
            </c:ext>
          </c:extLst>
        </c:ser>
        <c:dLbls>
          <c:showLegendKey val="0"/>
          <c:showVal val="0"/>
          <c:showCatName val="0"/>
          <c:showSerName val="0"/>
          <c:showPercent val="0"/>
          <c:showBubbleSize val="0"/>
          <c:showLeaderLines val="1"/>
        </c:dLbls>
        <c:firstSliceAng val="0"/>
        <c:holeSize val="4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0B050"/>
              </a:solidFill>
              <a:ln w="19050">
                <a:solidFill>
                  <a:schemeClr val="lt1"/>
                </a:solidFill>
              </a:ln>
              <a:effectLst/>
            </c:spPr>
            <c:extLst>
              <c:ext xmlns:c16="http://schemas.microsoft.com/office/drawing/2014/chart" uri="{C3380CC4-5D6E-409C-BE32-E72D297353CC}">
                <c16:uniqueId val="{00000001-62DA-42F3-B6A1-80719C52B718}"/>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62DA-42F3-B6A1-80719C52B718}"/>
              </c:ext>
            </c:extLst>
          </c:dPt>
          <c:dPt>
            <c:idx val="2"/>
            <c:bubble3D val="0"/>
            <c:spPr>
              <a:solidFill>
                <a:srgbClr val="FF0000"/>
              </a:solidFill>
              <a:ln w="19050">
                <a:solidFill>
                  <a:schemeClr val="lt1"/>
                </a:solidFill>
              </a:ln>
              <a:effectLst/>
            </c:spPr>
            <c:extLst>
              <c:ext xmlns:c16="http://schemas.microsoft.com/office/drawing/2014/chart" uri="{C3380CC4-5D6E-409C-BE32-E72D297353CC}">
                <c16:uniqueId val="{00000005-62DA-42F3-B6A1-80719C52B718}"/>
              </c:ext>
            </c:extLst>
          </c:dPt>
          <c:dPt>
            <c:idx val="3"/>
            <c:bubble3D val="0"/>
            <c:spPr>
              <a:solidFill>
                <a:srgbClr val="C00000"/>
              </a:solidFill>
              <a:ln w="19050">
                <a:solidFill>
                  <a:schemeClr val="lt1"/>
                </a:solidFill>
              </a:ln>
              <a:effectLst/>
            </c:spPr>
            <c:extLst>
              <c:ext xmlns:c16="http://schemas.microsoft.com/office/drawing/2014/chart" uri="{C3380CC4-5D6E-409C-BE32-E72D297353CC}">
                <c16:uniqueId val="{00000007-62DA-42F3-B6A1-80719C52B718}"/>
              </c:ext>
            </c:extLst>
          </c:dPt>
          <c:dPt>
            <c:idx val="4"/>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9-62DA-42F3-B6A1-80719C52B718}"/>
              </c:ext>
            </c:extLst>
          </c:dPt>
          <c:dLbls>
            <c:dLbl>
              <c:idx val="0"/>
              <c:layout>
                <c:manualLayout>
                  <c:x val="-2.0061027515378166E-2"/>
                  <c:y val="-2.4494996846608913E-2"/>
                </c:manualLayout>
              </c:layout>
              <c:spPr>
                <a:noFill/>
                <a:ln>
                  <a:noFill/>
                </a:ln>
                <a:effectLst/>
              </c:spPr>
              <c:txPr>
                <a:bodyPr rot="-5400000" spcFirstLastPara="1" vertOverflow="ellipsis"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2DA-42F3-B6A1-80719C52B718}"/>
                </c:ext>
              </c:extLst>
            </c:dLbl>
            <c:dLbl>
              <c:idx val="1"/>
              <c:layout>
                <c:manualLayout>
                  <c:x val="-1.7409656500544914E-2"/>
                  <c:y val="-8.270667204051281E-2"/>
                </c:manualLayout>
              </c:layout>
              <c:spPr>
                <a:noFill/>
                <a:ln>
                  <a:noFill/>
                </a:ln>
                <a:effectLst/>
              </c:spPr>
              <c:txPr>
                <a:bodyPr rot="-5400000" spcFirstLastPara="1" vertOverflow="ellipsis"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2DA-42F3-B6A1-80719C52B718}"/>
                </c:ext>
              </c:extLst>
            </c:dLbl>
            <c:dLbl>
              <c:idx val="2"/>
              <c:layout>
                <c:manualLayout>
                  <c:x val="-0.27226022559644647"/>
                  <c:y val="-2.8846146566185501E-2"/>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2DA-42F3-B6A1-80719C52B718}"/>
                </c:ext>
              </c:extLst>
            </c:dLbl>
            <c:dLbl>
              <c:idx val="3"/>
              <c:layout>
                <c:manualLayout>
                  <c:x val="-0.1708941889031706"/>
                  <c:y val="-0.12260823677361277"/>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41207133684394498"/>
                      <c:h val="0.13017637538452068"/>
                    </c:manualLayout>
                  </c15:layout>
                </c:ext>
                <c:ext xmlns:c16="http://schemas.microsoft.com/office/drawing/2014/chart" uri="{C3380CC4-5D6E-409C-BE32-E72D297353CC}">
                  <c16:uniqueId val="{00000007-62DA-42F3-B6A1-80719C52B718}"/>
                </c:ext>
              </c:extLst>
            </c:dLbl>
            <c:dLbl>
              <c:idx val="4"/>
              <c:layout>
                <c:manualLayout>
                  <c:x val="0.13141412883816056"/>
                  <c:y val="-0.10699018095341688"/>
                </c:manualLayout>
              </c:layout>
              <c:showLegendKey val="0"/>
              <c:showVal val="1"/>
              <c:showCatName val="1"/>
              <c:showSerName val="0"/>
              <c:showPercent val="0"/>
              <c:showBubbleSize val="0"/>
              <c:extLst>
                <c:ext xmlns:c15="http://schemas.microsoft.com/office/drawing/2012/chart" uri="{CE6537A1-D6FC-4f65-9D91-7224C49458BB}">
                  <c15:layout>
                    <c:manualLayout>
                      <c:w val="0.3143302823472427"/>
                      <c:h val="0.13480765828597358"/>
                    </c:manualLayout>
                  </c15:layout>
                </c:ext>
                <c:ext xmlns:c16="http://schemas.microsoft.com/office/drawing/2014/chart" uri="{C3380CC4-5D6E-409C-BE32-E72D297353CC}">
                  <c16:uniqueId val="{00000009-62DA-42F3-B6A1-80719C52B718}"/>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Strongly agree</c:v>
                </c:pt>
                <c:pt idx="1">
                  <c:v>Agree</c:v>
                </c:pt>
                <c:pt idx="2">
                  <c:v>Disagree</c:v>
                </c:pt>
                <c:pt idx="3">
                  <c:v>Strongly disagree</c:v>
                </c:pt>
                <c:pt idx="4">
                  <c:v>Can't decide</c:v>
                </c:pt>
              </c:strCache>
            </c:strRef>
          </c:cat>
          <c:val>
            <c:numRef>
              <c:f>Sheet1!$B$2:$B$6</c:f>
              <c:numCache>
                <c:formatCode>###0.0</c:formatCode>
                <c:ptCount val="5"/>
                <c:pt idx="0">
                  <c:v>54.022433158355199</c:v>
                </c:pt>
                <c:pt idx="1">
                  <c:v>27.387592759300396</c:v>
                </c:pt>
                <c:pt idx="2">
                  <c:v>8.825210027092556</c:v>
                </c:pt>
                <c:pt idx="3">
                  <c:v>3.579796680315003</c:v>
                </c:pt>
                <c:pt idx="4">
                  <c:v>6.1849673749368472</c:v>
                </c:pt>
              </c:numCache>
            </c:numRef>
          </c:val>
          <c:extLst>
            <c:ext xmlns:c16="http://schemas.microsoft.com/office/drawing/2014/chart" uri="{C3380CC4-5D6E-409C-BE32-E72D297353CC}">
              <c16:uniqueId val="{0000000A-62DA-42F3-B6A1-80719C52B718}"/>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0B050"/>
              </a:solidFill>
              <a:ln w="19050">
                <a:solidFill>
                  <a:schemeClr val="lt1"/>
                </a:solidFill>
              </a:ln>
              <a:effectLst/>
            </c:spPr>
            <c:extLst>
              <c:ext xmlns:c16="http://schemas.microsoft.com/office/drawing/2014/chart" uri="{C3380CC4-5D6E-409C-BE32-E72D297353CC}">
                <c16:uniqueId val="{00000001-F307-4BF5-9288-C8736D4B9490}"/>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F307-4BF5-9288-C8736D4B9490}"/>
              </c:ext>
            </c:extLst>
          </c:dPt>
          <c:dPt>
            <c:idx val="2"/>
            <c:bubble3D val="0"/>
            <c:spPr>
              <a:solidFill>
                <a:srgbClr val="FF0000"/>
              </a:solidFill>
              <a:ln w="19050">
                <a:solidFill>
                  <a:schemeClr val="lt1"/>
                </a:solidFill>
              </a:ln>
              <a:effectLst/>
            </c:spPr>
            <c:extLst>
              <c:ext xmlns:c16="http://schemas.microsoft.com/office/drawing/2014/chart" uri="{C3380CC4-5D6E-409C-BE32-E72D297353CC}">
                <c16:uniqueId val="{00000005-F307-4BF5-9288-C8736D4B9490}"/>
              </c:ext>
            </c:extLst>
          </c:dPt>
          <c:dPt>
            <c:idx val="3"/>
            <c:bubble3D val="0"/>
            <c:spPr>
              <a:solidFill>
                <a:srgbClr val="C00000"/>
              </a:solidFill>
              <a:ln w="19050">
                <a:solidFill>
                  <a:schemeClr val="lt1"/>
                </a:solidFill>
              </a:ln>
              <a:effectLst/>
            </c:spPr>
            <c:extLst>
              <c:ext xmlns:c16="http://schemas.microsoft.com/office/drawing/2014/chart" uri="{C3380CC4-5D6E-409C-BE32-E72D297353CC}">
                <c16:uniqueId val="{00000007-F307-4BF5-9288-C8736D4B9490}"/>
              </c:ext>
            </c:extLst>
          </c:dPt>
          <c:dPt>
            <c:idx val="4"/>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9-F307-4BF5-9288-C8736D4B9490}"/>
              </c:ext>
            </c:extLst>
          </c:dPt>
          <c:dLbls>
            <c:dLbl>
              <c:idx val="0"/>
              <c:layout>
                <c:manualLayout>
                  <c:x val="0.15315096779523341"/>
                  <c:y val="-7.2571907790251411E-2"/>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307-4BF5-9288-C8736D4B9490}"/>
                </c:ext>
              </c:extLst>
            </c:dLbl>
            <c:dLbl>
              <c:idx val="1"/>
              <c:layout>
                <c:manualLayout>
                  <c:x val="0.18549582372045728"/>
                  <c:y val="6.266402618008627E-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307-4BF5-9288-C8736D4B9490}"/>
                </c:ext>
              </c:extLst>
            </c:dLbl>
            <c:dLbl>
              <c:idx val="2"/>
              <c:layout>
                <c:manualLayout>
                  <c:x val="-0.27226022559644647"/>
                  <c:y val="-2.8846146566185501E-2"/>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307-4BF5-9288-C8736D4B9490}"/>
                </c:ext>
              </c:extLst>
            </c:dLbl>
            <c:dLbl>
              <c:idx val="3"/>
              <c:layout>
                <c:manualLayout>
                  <c:x val="-0.1708941889031706"/>
                  <c:y val="-0.12260823677361277"/>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41207133684394498"/>
                      <c:h val="0.13017637538452068"/>
                    </c:manualLayout>
                  </c15:layout>
                </c:ext>
                <c:ext xmlns:c16="http://schemas.microsoft.com/office/drawing/2014/chart" uri="{C3380CC4-5D6E-409C-BE32-E72D297353CC}">
                  <c16:uniqueId val="{00000007-F307-4BF5-9288-C8736D4B9490}"/>
                </c:ext>
              </c:extLst>
            </c:dLbl>
            <c:dLbl>
              <c:idx val="4"/>
              <c:layout>
                <c:manualLayout>
                  <c:x val="0.13141412883816056"/>
                  <c:y val="-0.10699018095341688"/>
                </c:manualLayout>
              </c:layout>
              <c:showLegendKey val="0"/>
              <c:showVal val="1"/>
              <c:showCatName val="1"/>
              <c:showSerName val="0"/>
              <c:showPercent val="0"/>
              <c:showBubbleSize val="0"/>
              <c:extLst>
                <c:ext xmlns:c15="http://schemas.microsoft.com/office/drawing/2012/chart" uri="{CE6537A1-D6FC-4f65-9D91-7224C49458BB}">
                  <c15:layout>
                    <c:manualLayout>
                      <c:w val="0.3143302823472427"/>
                      <c:h val="0.13480765828597358"/>
                    </c:manualLayout>
                  </c15:layout>
                </c:ext>
                <c:ext xmlns:c16="http://schemas.microsoft.com/office/drawing/2014/chart" uri="{C3380CC4-5D6E-409C-BE32-E72D297353CC}">
                  <c16:uniqueId val="{00000009-F307-4BF5-9288-C8736D4B9490}"/>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Strongly agree</c:v>
                </c:pt>
                <c:pt idx="1">
                  <c:v>Agree</c:v>
                </c:pt>
                <c:pt idx="2">
                  <c:v>Disagree</c:v>
                </c:pt>
                <c:pt idx="3">
                  <c:v>Strongly disagree</c:v>
                </c:pt>
                <c:pt idx="4">
                  <c:v>Can't decide</c:v>
                </c:pt>
              </c:strCache>
            </c:strRef>
          </c:cat>
          <c:val>
            <c:numRef>
              <c:f>Sheet1!$B$2:$B$6</c:f>
              <c:numCache>
                <c:formatCode>###0.0</c:formatCode>
                <c:ptCount val="5"/>
                <c:pt idx="0">
                  <c:v>25.782884211180427</c:v>
                </c:pt>
                <c:pt idx="1">
                  <c:v>20.638853115390656</c:v>
                </c:pt>
                <c:pt idx="2">
                  <c:v>39.081578425004331</c:v>
                </c:pt>
                <c:pt idx="3">
                  <c:v>9.4265116042915551</c:v>
                </c:pt>
                <c:pt idx="4">
                  <c:v>5.0701726441330326</c:v>
                </c:pt>
              </c:numCache>
            </c:numRef>
          </c:val>
          <c:extLst>
            <c:ext xmlns:c16="http://schemas.microsoft.com/office/drawing/2014/chart" uri="{C3380CC4-5D6E-409C-BE32-E72D297353CC}">
              <c16:uniqueId val="{0000000A-F307-4BF5-9288-C8736D4B9490}"/>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0B050"/>
              </a:solidFill>
              <a:ln w="19050">
                <a:solidFill>
                  <a:schemeClr val="lt1"/>
                </a:solidFill>
              </a:ln>
              <a:effectLst/>
            </c:spPr>
            <c:extLst>
              <c:ext xmlns:c16="http://schemas.microsoft.com/office/drawing/2014/chart" uri="{C3380CC4-5D6E-409C-BE32-E72D297353CC}">
                <c16:uniqueId val="{00000002-9EEC-4417-8012-2729F02E71D1}"/>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9EEC-4417-8012-2729F02E71D1}"/>
              </c:ext>
            </c:extLst>
          </c:dPt>
          <c:dPt>
            <c:idx val="2"/>
            <c:bubble3D val="0"/>
            <c:spPr>
              <a:solidFill>
                <a:srgbClr val="FF0000"/>
              </a:solidFill>
              <a:ln w="19050">
                <a:solidFill>
                  <a:schemeClr val="lt1"/>
                </a:solidFill>
              </a:ln>
              <a:effectLst/>
            </c:spPr>
            <c:extLst>
              <c:ext xmlns:c16="http://schemas.microsoft.com/office/drawing/2014/chart" uri="{C3380CC4-5D6E-409C-BE32-E72D297353CC}">
                <c16:uniqueId val="{00000004-9EEC-4417-8012-2729F02E71D1}"/>
              </c:ext>
            </c:extLst>
          </c:dPt>
          <c:dPt>
            <c:idx val="3"/>
            <c:bubble3D val="0"/>
            <c:spPr>
              <a:solidFill>
                <a:srgbClr val="C00000"/>
              </a:solidFill>
              <a:ln w="19050">
                <a:solidFill>
                  <a:schemeClr val="lt1"/>
                </a:solidFill>
              </a:ln>
              <a:effectLst/>
            </c:spPr>
            <c:extLst>
              <c:ext xmlns:c16="http://schemas.microsoft.com/office/drawing/2014/chart" uri="{C3380CC4-5D6E-409C-BE32-E72D297353CC}">
                <c16:uniqueId val="{00000005-9EEC-4417-8012-2729F02E71D1}"/>
              </c:ext>
            </c:extLst>
          </c:dPt>
          <c:dPt>
            <c:idx val="4"/>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6-9EEC-4417-8012-2729F02E71D1}"/>
              </c:ext>
            </c:extLst>
          </c:dPt>
          <c:dLbls>
            <c:dLbl>
              <c:idx val="0"/>
              <c:layout>
                <c:manualLayout>
                  <c:x val="7.1579755817217242E-3"/>
                  <c:y val="-1.1674569982842059E-2"/>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EEC-4417-8012-2729F02E71D1}"/>
                </c:ext>
              </c:extLst>
            </c:dLbl>
            <c:dLbl>
              <c:idx val="1"/>
              <c:layout>
                <c:manualLayout>
                  <c:x val="2.3859918605739082E-3"/>
                  <c:y val="2.6267782461394634E-2"/>
                </c:manualLayout>
              </c:layout>
              <c:spPr>
                <a:noFill/>
                <a:ln>
                  <a:noFill/>
                </a:ln>
                <a:effectLst/>
              </c:spPr>
              <c:txPr>
                <a:bodyPr rot="-5400000" spcFirstLastPara="1" vertOverflow="ellipsis"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EEC-4417-8012-2729F02E71D1}"/>
                </c:ext>
              </c:extLst>
            </c:dLbl>
            <c:dLbl>
              <c:idx val="2"/>
              <c:layout>
                <c:manualLayout>
                  <c:x val="-5.2491820932625978E-2"/>
                  <c:y val="0"/>
                </c:manualLayout>
              </c:layout>
              <c:spPr>
                <a:noFill/>
                <a:ln>
                  <a:noFill/>
                </a:ln>
                <a:effectLst/>
              </c:spPr>
              <c:txPr>
                <a:bodyPr rot="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EEC-4417-8012-2729F02E71D1}"/>
                </c:ext>
              </c:extLst>
            </c:dLbl>
            <c:dLbl>
              <c:idx val="3"/>
              <c:layout>
                <c:manualLayout>
                  <c:x val="1.4315951163443448E-2"/>
                  <c:y val="5.8372849914210295E-2"/>
                </c:manualLayout>
              </c:layout>
              <c:spPr>
                <a:noFill/>
                <a:ln>
                  <a:noFill/>
                </a:ln>
                <a:effectLst/>
              </c:spPr>
              <c:txPr>
                <a:bodyPr rot="5400000" spcFirstLastPara="1" vertOverflow="ellipsis" wrap="square" anchor="ctr" anchorCtr="1"/>
                <a:lstStyle/>
                <a:p>
                  <a:pPr>
                    <a:defRPr sz="160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EEC-4417-8012-2729F02E71D1}"/>
                </c:ext>
              </c:extLst>
            </c:dLbl>
            <c:dLbl>
              <c:idx val="4"/>
              <c:layout>
                <c:manualLayout>
                  <c:x val="-7.3965747677791197E-2"/>
                  <c:y val="-0.1079897723412890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EEC-4417-8012-2729F02E71D1}"/>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Strongly agree</c:v>
                </c:pt>
                <c:pt idx="1">
                  <c:v>Agree</c:v>
                </c:pt>
                <c:pt idx="2">
                  <c:v>Disagree</c:v>
                </c:pt>
                <c:pt idx="3">
                  <c:v>Strongly disagree</c:v>
                </c:pt>
                <c:pt idx="4">
                  <c:v>Can't decide</c:v>
                </c:pt>
              </c:strCache>
            </c:strRef>
          </c:cat>
          <c:val>
            <c:numRef>
              <c:f>Sheet1!$B$2:$B$6</c:f>
              <c:numCache>
                <c:formatCode>General</c:formatCode>
                <c:ptCount val="5"/>
                <c:pt idx="0">
                  <c:v>8.1999999999999993</c:v>
                </c:pt>
                <c:pt idx="1">
                  <c:v>26.2</c:v>
                </c:pt>
                <c:pt idx="2">
                  <c:v>24.4</c:v>
                </c:pt>
                <c:pt idx="3">
                  <c:v>37.9</c:v>
                </c:pt>
                <c:pt idx="4">
                  <c:v>3.3</c:v>
                </c:pt>
              </c:numCache>
            </c:numRef>
          </c:val>
          <c:extLst>
            <c:ext xmlns:c16="http://schemas.microsoft.com/office/drawing/2014/chart" uri="{C3380CC4-5D6E-409C-BE32-E72D297353CC}">
              <c16:uniqueId val="{00000000-9EEC-4417-8012-2729F02E71D1}"/>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0B050"/>
              </a:solidFill>
              <a:ln w="19050">
                <a:solidFill>
                  <a:schemeClr val="lt1"/>
                </a:solidFill>
              </a:ln>
              <a:effectLst/>
            </c:spPr>
            <c:extLst>
              <c:ext xmlns:c16="http://schemas.microsoft.com/office/drawing/2014/chart" uri="{C3380CC4-5D6E-409C-BE32-E72D297353CC}">
                <c16:uniqueId val="{00000001-500D-4A17-ADEB-F432DF0DE1D7}"/>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500D-4A17-ADEB-F432DF0DE1D7}"/>
              </c:ext>
            </c:extLst>
          </c:dPt>
          <c:dPt>
            <c:idx val="2"/>
            <c:bubble3D val="0"/>
            <c:spPr>
              <a:solidFill>
                <a:srgbClr val="FF0000"/>
              </a:solidFill>
              <a:ln w="19050">
                <a:solidFill>
                  <a:schemeClr val="lt1"/>
                </a:solidFill>
              </a:ln>
              <a:effectLst/>
            </c:spPr>
            <c:extLst>
              <c:ext xmlns:c16="http://schemas.microsoft.com/office/drawing/2014/chart" uri="{C3380CC4-5D6E-409C-BE32-E72D297353CC}">
                <c16:uniqueId val="{00000005-500D-4A17-ADEB-F432DF0DE1D7}"/>
              </c:ext>
            </c:extLst>
          </c:dPt>
          <c:dPt>
            <c:idx val="3"/>
            <c:bubble3D val="0"/>
            <c:spPr>
              <a:solidFill>
                <a:srgbClr val="C00000"/>
              </a:solidFill>
              <a:ln w="19050">
                <a:solidFill>
                  <a:schemeClr val="lt1"/>
                </a:solidFill>
              </a:ln>
              <a:effectLst/>
            </c:spPr>
            <c:extLst>
              <c:ext xmlns:c16="http://schemas.microsoft.com/office/drawing/2014/chart" uri="{C3380CC4-5D6E-409C-BE32-E72D297353CC}">
                <c16:uniqueId val="{00000007-500D-4A17-ADEB-F432DF0DE1D7}"/>
              </c:ext>
            </c:extLst>
          </c:dPt>
          <c:dPt>
            <c:idx val="4"/>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9-500D-4A17-ADEB-F432DF0DE1D7}"/>
              </c:ext>
            </c:extLst>
          </c:dPt>
          <c:dLbls>
            <c:dLbl>
              <c:idx val="0"/>
              <c:layout>
                <c:manualLayout>
                  <c:x val="1.4581371546744151E-2"/>
                  <c:y val="-0.15590522009256508"/>
                </c:manualLayout>
              </c:layout>
              <c:spPr>
                <a:noFill/>
                <a:ln>
                  <a:noFill/>
                </a:ln>
                <a:effectLst/>
              </c:spPr>
              <c:txPr>
                <a:bodyPr rot="-5400000" spcFirstLastPara="1" vertOverflow="ellipsis"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00D-4A17-ADEB-F432DF0DE1D7}"/>
                </c:ext>
              </c:extLst>
            </c:dLbl>
            <c:dLbl>
              <c:idx val="1"/>
              <c:layout>
                <c:manualLayout>
                  <c:x val="2.3859918605739082E-3"/>
                  <c:y val="2.6267782461394634E-2"/>
                </c:manualLayout>
              </c:layout>
              <c:spPr>
                <a:noFill/>
                <a:ln>
                  <a:noFill/>
                </a:ln>
                <a:effectLst/>
              </c:spPr>
              <c:txPr>
                <a:bodyPr rot="-5400000" spcFirstLastPara="1" vertOverflow="ellipsis"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0D-4A17-ADEB-F432DF0DE1D7}"/>
                </c:ext>
              </c:extLst>
            </c:dLbl>
            <c:dLbl>
              <c:idx val="2"/>
              <c:layout>
                <c:manualLayout>
                  <c:x val="-0.27226022559644647"/>
                  <c:y val="-2.8846146566185501E-2"/>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0D-4A17-ADEB-F432DF0DE1D7}"/>
                </c:ext>
              </c:extLst>
            </c:dLbl>
            <c:dLbl>
              <c:idx val="3"/>
              <c:layout>
                <c:manualLayout>
                  <c:x val="-8.7136836891777938E-2"/>
                  <c:y val="-0.12260823677361277"/>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41207133684394498"/>
                      <c:h val="0.13017637538452068"/>
                    </c:manualLayout>
                  </c15:layout>
                </c:ext>
                <c:ext xmlns:c16="http://schemas.microsoft.com/office/drawing/2014/chart" uri="{C3380CC4-5D6E-409C-BE32-E72D297353CC}">
                  <c16:uniqueId val="{00000007-500D-4A17-ADEB-F432DF0DE1D7}"/>
                </c:ext>
              </c:extLst>
            </c:dLbl>
            <c:dLbl>
              <c:idx val="4"/>
              <c:layout>
                <c:manualLayout>
                  <c:x val="0.19080109865894168"/>
                  <c:y val="-0.10407275790612813"/>
                </c:manualLayout>
              </c:layout>
              <c:showLegendKey val="0"/>
              <c:showVal val="1"/>
              <c:showCatName val="1"/>
              <c:showSerName val="0"/>
              <c:showPercent val="0"/>
              <c:showBubbleSize val="0"/>
              <c:extLst>
                <c:ext xmlns:c15="http://schemas.microsoft.com/office/drawing/2012/chart" uri="{CE6537A1-D6FC-4f65-9D91-7224C49458BB}">
                  <c15:layout>
                    <c:manualLayout>
                      <c:w val="0.3143302823472427"/>
                      <c:h val="0.13480765828597358"/>
                    </c:manualLayout>
                  </c15:layout>
                </c:ext>
                <c:ext xmlns:c16="http://schemas.microsoft.com/office/drawing/2014/chart" uri="{C3380CC4-5D6E-409C-BE32-E72D297353CC}">
                  <c16:uniqueId val="{00000009-500D-4A17-ADEB-F432DF0DE1D7}"/>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Strongly agree</c:v>
                </c:pt>
                <c:pt idx="1">
                  <c:v>Agree</c:v>
                </c:pt>
                <c:pt idx="2">
                  <c:v>Disagree</c:v>
                </c:pt>
                <c:pt idx="3">
                  <c:v>Strongly disagree</c:v>
                </c:pt>
                <c:pt idx="4">
                  <c:v>Can't decide</c:v>
                </c:pt>
              </c:strCache>
            </c:strRef>
          </c:cat>
          <c:val>
            <c:numRef>
              <c:f>Sheet1!$B$2:$B$6</c:f>
              <c:numCache>
                <c:formatCode>###0.0</c:formatCode>
                <c:ptCount val="5"/>
                <c:pt idx="0">
                  <c:v>66.879669066687342</c:v>
                </c:pt>
                <c:pt idx="1">
                  <c:v>20.32236351441351</c:v>
                </c:pt>
                <c:pt idx="2">
                  <c:v>6.3295627822893916</c:v>
                </c:pt>
                <c:pt idx="3">
                  <c:v>1.9570364572636085</c:v>
                </c:pt>
                <c:pt idx="4">
                  <c:v>4.5113681793461495</c:v>
                </c:pt>
              </c:numCache>
            </c:numRef>
          </c:val>
          <c:extLst>
            <c:ext xmlns:c16="http://schemas.microsoft.com/office/drawing/2014/chart" uri="{C3380CC4-5D6E-409C-BE32-E72D297353CC}">
              <c16:uniqueId val="{0000000A-500D-4A17-ADEB-F432DF0DE1D7}"/>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0B050"/>
              </a:solidFill>
              <a:ln w="19050">
                <a:solidFill>
                  <a:schemeClr val="lt1"/>
                </a:solidFill>
              </a:ln>
              <a:effectLst/>
            </c:spPr>
            <c:extLst>
              <c:ext xmlns:c16="http://schemas.microsoft.com/office/drawing/2014/chart" uri="{C3380CC4-5D6E-409C-BE32-E72D297353CC}">
                <c16:uniqueId val="{00000001-0CD6-442C-A426-50D6861B3FE0}"/>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0CD6-442C-A426-50D6861B3FE0}"/>
              </c:ext>
            </c:extLst>
          </c:dPt>
          <c:dPt>
            <c:idx val="2"/>
            <c:bubble3D val="0"/>
            <c:spPr>
              <a:solidFill>
                <a:srgbClr val="FF0000"/>
              </a:solidFill>
              <a:ln w="19050">
                <a:solidFill>
                  <a:schemeClr val="lt1"/>
                </a:solidFill>
              </a:ln>
              <a:effectLst/>
            </c:spPr>
            <c:extLst>
              <c:ext xmlns:c16="http://schemas.microsoft.com/office/drawing/2014/chart" uri="{C3380CC4-5D6E-409C-BE32-E72D297353CC}">
                <c16:uniqueId val="{00000005-0CD6-442C-A426-50D6861B3FE0}"/>
              </c:ext>
            </c:extLst>
          </c:dPt>
          <c:dPt>
            <c:idx val="3"/>
            <c:bubble3D val="0"/>
            <c:spPr>
              <a:solidFill>
                <a:srgbClr val="C00000"/>
              </a:solidFill>
              <a:ln w="19050">
                <a:solidFill>
                  <a:schemeClr val="lt1"/>
                </a:solidFill>
              </a:ln>
              <a:effectLst/>
            </c:spPr>
            <c:extLst>
              <c:ext xmlns:c16="http://schemas.microsoft.com/office/drawing/2014/chart" uri="{C3380CC4-5D6E-409C-BE32-E72D297353CC}">
                <c16:uniqueId val="{00000007-0CD6-442C-A426-50D6861B3FE0}"/>
              </c:ext>
            </c:extLst>
          </c:dPt>
          <c:dPt>
            <c:idx val="4"/>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9-0CD6-442C-A426-50D6861B3FE0}"/>
              </c:ext>
            </c:extLst>
          </c:dPt>
          <c:dLbls>
            <c:dLbl>
              <c:idx val="0"/>
              <c:layout>
                <c:manualLayout>
                  <c:x val="1.4581371546744151E-2"/>
                  <c:y val="-0.15590522009256508"/>
                </c:manualLayout>
              </c:layout>
              <c:spPr>
                <a:noFill/>
                <a:ln>
                  <a:noFill/>
                </a:ln>
                <a:effectLst/>
              </c:spPr>
              <c:txPr>
                <a:bodyPr rot="-5400000" spcFirstLastPara="1" vertOverflow="ellipsis"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CD6-442C-A426-50D6861B3FE0}"/>
                </c:ext>
              </c:extLst>
            </c:dLbl>
            <c:dLbl>
              <c:idx val="1"/>
              <c:layout>
                <c:manualLayout>
                  <c:x val="2.3859918605739082E-3"/>
                  <c:y val="2.6267782461394634E-2"/>
                </c:manualLayout>
              </c:layout>
              <c:spPr>
                <a:noFill/>
                <a:ln>
                  <a:noFill/>
                </a:ln>
                <a:effectLst/>
              </c:spPr>
              <c:txPr>
                <a:bodyPr rot="-5400000" spcFirstLastPara="1" vertOverflow="ellipsis"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CD6-442C-A426-50D6861B3FE0}"/>
                </c:ext>
              </c:extLst>
            </c:dLbl>
            <c:dLbl>
              <c:idx val="2"/>
              <c:layout>
                <c:manualLayout>
                  <c:x val="-0.27226022559644647"/>
                  <c:y val="-2.8846146566185501E-2"/>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CD6-442C-A426-50D6861B3FE0}"/>
                </c:ext>
              </c:extLst>
            </c:dLbl>
            <c:dLbl>
              <c:idx val="3"/>
              <c:layout>
                <c:manualLayout>
                  <c:x val="-8.7136836891777938E-2"/>
                  <c:y val="-0.12260823677361277"/>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41207133684394498"/>
                      <c:h val="0.13017637538452068"/>
                    </c:manualLayout>
                  </c15:layout>
                </c:ext>
                <c:ext xmlns:c16="http://schemas.microsoft.com/office/drawing/2014/chart" uri="{C3380CC4-5D6E-409C-BE32-E72D297353CC}">
                  <c16:uniqueId val="{00000007-0CD6-442C-A426-50D6861B3FE0}"/>
                </c:ext>
              </c:extLst>
            </c:dLbl>
            <c:dLbl>
              <c:idx val="4"/>
              <c:layout>
                <c:manualLayout>
                  <c:x val="0.19080109865894168"/>
                  <c:y val="-0.10407275790612813"/>
                </c:manualLayout>
              </c:layout>
              <c:showLegendKey val="0"/>
              <c:showVal val="1"/>
              <c:showCatName val="1"/>
              <c:showSerName val="0"/>
              <c:showPercent val="0"/>
              <c:showBubbleSize val="0"/>
              <c:extLst>
                <c:ext xmlns:c15="http://schemas.microsoft.com/office/drawing/2012/chart" uri="{CE6537A1-D6FC-4f65-9D91-7224C49458BB}">
                  <c15:layout>
                    <c:manualLayout>
                      <c:w val="0.3143302823472427"/>
                      <c:h val="0.13480765828597358"/>
                    </c:manualLayout>
                  </c15:layout>
                </c:ext>
                <c:ext xmlns:c16="http://schemas.microsoft.com/office/drawing/2014/chart" uri="{C3380CC4-5D6E-409C-BE32-E72D297353CC}">
                  <c16:uniqueId val="{00000009-0CD6-442C-A426-50D6861B3FE0}"/>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Strongly agree</c:v>
                </c:pt>
                <c:pt idx="1">
                  <c:v>Agree</c:v>
                </c:pt>
                <c:pt idx="2">
                  <c:v>Disagree</c:v>
                </c:pt>
                <c:pt idx="3">
                  <c:v>Strongly disagree</c:v>
                </c:pt>
                <c:pt idx="4">
                  <c:v>Can't decide</c:v>
                </c:pt>
              </c:strCache>
            </c:strRef>
          </c:cat>
          <c:val>
            <c:numRef>
              <c:f>Sheet1!$B$2:$B$6</c:f>
              <c:numCache>
                <c:formatCode>General</c:formatCode>
                <c:ptCount val="5"/>
                <c:pt idx="0">
                  <c:v>69.400000000000006</c:v>
                </c:pt>
                <c:pt idx="1">
                  <c:v>19.7</c:v>
                </c:pt>
                <c:pt idx="2">
                  <c:v>4.7</c:v>
                </c:pt>
                <c:pt idx="3">
                  <c:v>1.2</c:v>
                </c:pt>
                <c:pt idx="4">
                  <c:v>4.9000000000000004</c:v>
                </c:pt>
              </c:numCache>
            </c:numRef>
          </c:val>
          <c:extLst>
            <c:ext xmlns:c16="http://schemas.microsoft.com/office/drawing/2014/chart" uri="{C3380CC4-5D6E-409C-BE32-E72D297353CC}">
              <c16:uniqueId val="{0000000A-0CD6-442C-A426-50D6861B3FE0}"/>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0B050"/>
              </a:solidFill>
              <a:ln w="19050">
                <a:solidFill>
                  <a:schemeClr val="lt1"/>
                </a:solidFill>
              </a:ln>
              <a:effectLst/>
            </c:spPr>
            <c:extLst>
              <c:ext xmlns:c16="http://schemas.microsoft.com/office/drawing/2014/chart" uri="{C3380CC4-5D6E-409C-BE32-E72D297353CC}">
                <c16:uniqueId val="{00000001-4F46-40EA-9396-646CCDF7EB94}"/>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4F46-40EA-9396-646CCDF7EB94}"/>
              </c:ext>
            </c:extLst>
          </c:dPt>
          <c:dPt>
            <c:idx val="2"/>
            <c:bubble3D val="0"/>
            <c:spPr>
              <a:solidFill>
                <a:srgbClr val="FF0000"/>
              </a:solidFill>
              <a:ln w="19050">
                <a:solidFill>
                  <a:schemeClr val="lt1"/>
                </a:solidFill>
              </a:ln>
              <a:effectLst/>
            </c:spPr>
            <c:extLst>
              <c:ext xmlns:c16="http://schemas.microsoft.com/office/drawing/2014/chart" uri="{C3380CC4-5D6E-409C-BE32-E72D297353CC}">
                <c16:uniqueId val="{00000005-4F46-40EA-9396-646CCDF7EB94}"/>
              </c:ext>
            </c:extLst>
          </c:dPt>
          <c:dPt>
            <c:idx val="3"/>
            <c:bubble3D val="0"/>
            <c:spPr>
              <a:solidFill>
                <a:srgbClr val="C00000"/>
              </a:solidFill>
              <a:ln w="19050">
                <a:solidFill>
                  <a:schemeClr val="lt1"/>
                </a:solidFill>
              </a:ln>
              <a:effectLst/>
            </c:spPr>
            <c:extLst>
              <c:ext xmlns:c16="http://schemas.microsoft.com/office/drawing/2014/chart" uri="{C3380CC4-5D6E-409C-BE32-E72D297353CC}">
                <c16:uniqueId val="{00000007-4F46-40EA-9396-646CCDF7EB94}"/>
              </c:ext>
            </c:extLst>
          </c:dPt>
          <c:dPt>
            <c:idx val="4"/>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9-4F46-40EA-9396-646CCDF7EB94}"/>
              </c:ext>
            </c:extLst>
          </c:dPt>
          <c:dLbls>
            <c:dLbl>
              <c:idx val="0"/>
              <c:layout>
                <c:manualLayout>
                  <c:x val="6.4070513064061752E-2"/>
                  <c:y val="-0.14079443246657772"/>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F46-40EA-9396-646CCDF7EB94}"/>
                </c:ext>
              </c:extLst>
            </c:dLbl>
            <c:dLbl>
              <c:idx val="1"/>
              <c:layout>
                <c:manualLayout>
                  <c:x val="0.13600668220313958"/>
                  <c:y val="-9.2322054229241252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F46-40EA-9396-646CCDF7EB94}"/>
                </c:ext>
              </c:extLst>
            </c:dLbl>
            <c:dLbl>
              <c:idx val="2"/>
              <c:layout>
                <c:manualLayout>
                  <c:x val="-1.7391146782260877E-2"/>
                  <c:y val="0"/>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F46-40EA-9396-646CCDF7EB94}"/>
                </c:ext>
              </c:extLst>
            </c:dLbl>
            <c:dLbl>
              <c:idx val="3"/>
              <c:layout>
                <c:manualLayout>
                  <c:x val="-0.1935383937344409"/>
                  <c:y val="7.1301970699078648E-2"/>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31309305380930974"/>
                      <c:h val="0.17825328632816315"/>
                    </c:manualLayout>
                  </c15:layout>
                </c:ext>
                <c:ext xmlns:c16="http://schemas.microsoft.com/office/drawing/2014/chart" uri="{C3380CC4-5D6E-409C-BE32-E72D297353CC}">
                  <c16:uniqueId val="{00000007-4F46-40EA-9396-646CCDF7EB94}"/>
                </c:ext>
              </c:extLst>
            </c:dLbl>
            <c:dLbl>
              <c:idx val="4"/>
              <c:layout>
                <c:manualLayout>
                  <c:x val="-0.10613375044496391"/>
                  <c:y val="-0.21945734417087015"/>
                </c:manualLayout>
              </c:layout>
              <c:showLegendKey val="0"/>
              <c:showVal val="1"/>
              <c:showCatName val="1"/>
              <c:showSerName val="0"/>
              <c:showPercent val="0"/>
              <c:showBubbleSize val="0"/>
              <c:extLst>
                <c:ext xmlns:c15="http://schemas.microsoft.com/office/drawing/2012/chart" uri="{CE6537A1-D6FC-4f65-9D91-7224C49458BB}">
                  <c15:layout>
                    <c:manualLayout>
                      <c:w val="0.3143302823472427"/>
                      <c:h val="0.13480765828597358"/>
                    </c:manualLayout>
                  </c15:layout>
                </c:ext>
                <c:ext xmlns:c16="http://schemas.microsoft.com/office/drawing/2014/chart" uri="{C3380CC4-5D6E-409C-BE32-E72D297353CC}">
                  <c16:uniqueId val="{00000009-4F46-40EA-9396-646CCDF7EB94}"/>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Strongly agree</c:v>
                </c:pt>
                <c:pt idx="1">
                  <c:v>Agree</c:v>
                </c:pt>
                <c:pt idx="2">
                  <c:v>Disagree</c:v>
                </c:pt>
                <c:pt idx="3">
                  <c:v>Strongly disagree</c:v>
                </c:pt>
                <c:pt idx="4">
                  <c:v>Can't decide</c:v>
                </c:pt>
              </c:strCache>
            </c:strRef>
          </c:cat>
          <c:val>
            <c:numRef>
              <c:f>Sheet1!$B$2:$B$6</c:f>
              <c:numCache>
                <c:formatCode>###0.0</c:formatCode>
                <c:ptCount val="5"/>
                <c:pt idx="0">
                  <c:v>15.8</c:v>
                </c:pt>
                <c:pt idx="1">
                  <c:v>27.2</c:v>
                </c:pt>
                <c:pt idx="2">
                  <c:v>14.2</c:v>
                </c:pt>
                <c:pt idx="3">
                  <c:v>5.4</c:v>
                </c:pt>
                <c:pt idx="4">
                  <c:v>37.4</c:v>
                </c:pt>
              </c:numCache>
            </c:numRef>
          </c:val>
          <c:extLst>
            <c:ext xmlns:c16="http://schemas.microsoft.com/office/drawing/2014/chart" uri="{C3380CC4-5D6E-409C-BE32-E72D297353CC}">
              <c16:uniqueId val="{0000000A-4F46-40EA-9396-646CCDF7EB94}"/>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Sheet1!$A$2</c:f>
              <c:strCache>
                <c:ptCount val="1"/>
                <c:pt idx="0">
                  <c:v>Strongly agree</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Children</c:v>
                </c:pt>
                <c:pt idx="1">
                  <c:v>Elders</c:v>
                </c:pt>
                <c:pt idx="2">
                  <c:v>PWD</c:v>
                </c:pt>
              </c:strCache>
            </c:strRef>
          </c:cat>
          <c:val>
            <c:numRef>
              <c:f>Sheet1!$B$2:$D$2</c:f>
              <c:numCache>
                <c:formatCode>###0.0</c:formatCode>
                <c:ptCount val="3"/>
                <c:pt idx="0">
                  <c:v>68.557771056287663</c:v>
                </c:pt>
                <c:pt idx="1">
                  <c:v>66.141172101258348</c:v>
                </c:pt>
                <c:pt idx="2">
                  <c:v>70.123936349201685</c:v>
                </c:pt>
              </c:numCache>
            </c:numRef>
          </c:val>
          <c:extLst>
            <c:ext xmlns:c16="http://schemas.microsoft.com/office/drawing/2014/chart" uri="{C3380CC4-5D6E-409C-BE32-E72D297353CC}">
              <c16:uniqueId val="{00000000-2D8B-4CB8-8B28-B94A39FB7100}"/>
            </c:ext>
          </c:extLst>
        </c:ser>
        <c:ser>
          <c:idx val="1"/>
          <c:order val="1"/>
          <c:tx>
            <c:strRef>
              <c:f>Sheet1!$A$3</c:f>
              <c:strCache>
                <c:ptCount val="1"/>
                <c:pt idx="0">
                  <c:v>Agree</c:v>
                </c:pt>
              </c:strCache>
            </c:strRef>
          </c:tx>
          <c:spPr>
            <a:solidFill>
              <a:srgbClr val="92D050"/>
            </a:solidFill>
            <a:ln>
              <a:noFill/>
            </a:ln>
            <a:effectLst/>
          </c:spPr>
          <c:invertIfNegative val="0"/>
          <c:cat>
            <c:strRef>
              <c:f>Sheet1!$B$1:$D$1</c:f>
              <c:strCache>
                <c:ptCount val="3"/>
                <c:pt idx="0">
                  <c:v>Children</c:v>
                </c:pt>
                <c:pt idx="1">
                  <c:v>Elders</c:v>
                </c:pt>
                <c:pt idx="2">
                  <c:v>PWD</c:v>
                </c:pt>
              </c:strCache>
            </c:strRef>
          </c:cat>
          <c:val>
            <c:numRef>
              <c:f>Sheet1!$B$3:$D$3</c:f>
              <c:numCache>
                <c:formatCode>###0.0</c:formatCode>
                <c:ptCount val="3"/>
                <c:pt idx="0">
                  <c:v>18.656507742481576</c:v>
                </c:pt>
                <c:pt idx="1">
                  <c:v>19.344055577282191</c:v>
                </c:pt>
                <c:pt idx="2">
                  <c:v>18.132417991229286</c:v>
                </c:pt>
              </c:numCache>
            </c:numRef>
          </c:val>
          <c:extLst>
            <c:ext xmlns:c16="http://schemas.microsoft.com/office/drawing/2014/chart" uri="{C3380CC4-5D6E-409C-BE32-E72D297353CC}">
              <c16:uniqueId val="{00000001-2D8B-4CB8-8B28-B94A39FB7100}"/>
            </c:ext>
          </c:extLst>
        </c:ser>
        <c:ser>
          <c:idx val="2"/>
          <c:order val="2"/>
          <c:tx>
            <c:strRef>
              <c:f>Sheet1!$A$4</c:f>
              <c:strCache>
                <c:ptCount val="1"/>
                <c:pt idx="0">
                  <c:v>Disagree</c:v>
                </c:pt>
              </c:strCache>
            </c:strRef>
          </c:tx>
          <c:spPr>
            <a:solidFill>
              <a:srgbClr val="FF0000"/>
            </a:solidFill>
            <a:ln>
              <a:noFill/>
            </a:ln>
            <a:effectLst/>
          </c:spPr>
          <c:invertIfNegative val="0"/>
          <c:cat>
            <c:strRef>
              <c:f>Sheet1!$B$1:$D$1</c:f>
              <c:strCache>
                <c:ptCount val="3"/>
                <c:pt idx="0">
                  <c:v>Children</c:v>
                </c:pt>
                <c:pt idx="1">
                  <c:v>Elders</c:v>
                </c:pt>
                <c:pt idx="2">
                  <c:v>PWD</c:v>
                </c:pt>
              </c:strCache>
            </c:strRef>
          </c:cat>
          <c:val>
            <c:numRef>
              <c:f>Sheet1!$B$4:$D$4</c:f>
              <c:numCache>
                <c:formatCode>###0.0</c:formatCode>
                <c:ptCount val="3"/>
                <c:pt idx="0">
                  <c:v>8.4403467450014613</c:v>
                </c:pt>
                <c:pt idx="1">
                  <c:v>10.435122202252071</c:v>
                </c:pt>
                <c:pt idx="2">
                  <c:v>7.5997836390328466</c:v>
                </c:pt>
              </c:numCache>
            </c:numRef>
          </c:val>
          <c:extLst>
            <c:ext xmlns:c16="http://schemas.microsoft.com/office/drawing/2014/chart" uri="{C3380CC4-5D6E-409C-BE32-E72D297353CC}">
              <c16:uniqueId val="{00000002-2D8B-4CB8-8B28-B94A39FB7100}"/>
            </c:ext>
          </c:extLst>
        </c:ser>
        <c:ser>
          <c:idx val="3"/>
          <c:order val="3"/>
          <c:tx>
            <c:strRef>
              <c:f>Sheet1!$A$5</c:f>
              <c:strCache>
                <c:ptCount val="1"/>
                <c:pt idx="0">
                  <c:v>Strongly disagree</c:v>
                </c:pt>
              </c:strCache>
            </c:strRef>
          </c:tx>
          <c:spPr>
            <a:solidFill>
              <a:srgbClr val="C00000"/>
            </a:solidFill>
            <a:ln>
              <a:noFill/>
            </a:ln>
            <a:effectLst/>
          </c:spPr>
          <c:invertIfNegative val="0"/>
          <c:cat>
            <c:strRef>
              <c:f>Sheet1!$B$1:$D$1</c:f>
              <c:strCache>
                <c:ptCount val="3"/>
                <c:pt idx="0">
                  <c:v>Children</c:v>
                </c:pt>
                <c:pt idx="1">
                  <c:v>Elders</c:v>
                </c:pt>
                <c:pt idx="2">
                  <c:v>PWD</c:v>
                </c:pt>
              </c:strCache>
            </c:strRef>
          </c:cat>
          <c:val>
            <c:numRef>
              <c:f>Sheet1!$B$5:$D$5</c:f>
              <c:numCache>
                <c:formatCode>####.0</c:formatCode>
                <c:ptCount val="3"/>
                <c:pt idx="0" formatCode="###0.0">
                  <c:v>1.2390863334760647</c:v>
                </c:pt>
                <c:pt idx="1">
                  <c:v>0.99091435394024774</c:v>
                </c:pt>
                <c:pt idx="2">
                  <c:v>0.86244017708040477</c:v>
                </c:pt>
              </c:numCache>
            </c:numRef>
          </c:val>
          <c:extLst>
            <c:ext xmlns:c16="http://schemas.microsoft.com/office/drawing/2014/chart" uri="{C3380CC4-5D6E-409C-BE32-E72D297353CC}">
              <c16:uniqueId val="{00000004-2D8B-4CB8-8B28-B94A39FB7100}"/>
            </c:ext>
          </c:extLst>
        </c:ser>
        <c:ser>
          <c:idx val="4"/>
          <c:order val="4"/>
          <c:tx>
            <c:strRef>
              <c:f>Sheet1!$A$6</c:f>
              <c:strCache>
                <c:ptCount val="1"/>
                <c:pt idx="0">
                  <c:v>Can't decide</c:v>
                </c:pt>
              </c:strCache>
            </c:strRef>
          </c:tx>
          <c:spPr>
            <a:solidFill>
              <a:schemeClr val="bg1">
                <a:lumMod val="75000"/>
              </a:schemeClr>
            </a:solidFill>
            <a:ln>
              <a:noFill/>
            </a:ln>
            <a:effectLst/>
          </c:spPr>
          <c:invertIfNegative val="0"/>
          <c:cat>
            <c:strRef>
              <c:f>Sheet1!$B$1:$D$1</c:f>
              <c:strCache>
                <c:ptCount val="3"/>
                <c:pt idx="0">
                  <c:v>Children</c:v>
                </c:pt>
                <c:pt idx="1">
                  <c:v>Elders</c:v>
                </c:pt>
                <c:pt idx="2">
                  <c:v>PWD</c:v>
                </c:pt>
              </c:strCache>
            </c:strRef>
          </c:cat>
          <c:val>
            <c:numRef>
              <c:f>Sheet1!$B$6:$D$6</c:f>
              <c:numCache>
                <c:formatCode>###0.0</c:formatCode>
                <c:ptCount val="3"/>
                <c:pt idx="0">
                  <c:v>3.1062881227532331</c:v>
                </c:pt>
                <c:pt idx="1">
                  <c:v>3.0887357652671481</c:v>
                </c:pt>
                <c:pt idx="2">
                  <c:v>3.281421843455782</c:v>
                </c:pt>
              </c:numCache>
            </c:numRef>
          </c:val>
          <c:extLst>
            <c:ext xmlns:c16="http://schemas.microsoft.com/office/drawing/2014/chart" uri="{C3380CC4-5D6E-409C-BE32-E72D297353CC}">
              <c16:uniqueId val="{00000005-2D8B-4CB8-8B28-B94A39FB7100}"/>
            </c:ext>
          </c:extLst>
        </c:ser>
        <c:dLbls>
          <c:showLegendKey val="0"/>
          <c:showVal val="0"/>
          <c:showCatName val="0"/>
          <c:showSerName val="0"/>
          <c:showPercent val="0"/>
          <c:showBubbleSize val="0"/>
        </c:dLbls>
        <c:gapWidth val="150"/>
        <c:overlap val="100"/>
        <c:axId val="625232520"/>
        <c:axId val="625234488"/>
      </c:barChart>
      <c:catAx>
        <c:axId val="6252325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25234488"/>
        <c:crosses val="autoZero"/>
        <c:auto val="1"/>
        <c:lblAlgn val="ctr"/>
        <c:lblOffset val="100"/>
        <c:noMultiLvlLbl val="0"/>
      </c:catAx>
      <c:valAx>
        <c:axId val="625234488"/>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25232520"/>
        <c:crosses val="autoZero"/>
        <c:crossBetween val="between"/>
      </c:valAx>
      <c:spPr>
        <a:noFill/>
        <a:ln>
          <a:noFill/>
        </a:ln>
        <a:effectLst/>
      </c:spPr>
    </c:plotArea>
    <c:legend>
      <c:legendPos val="b"/>
      <c:layout>
        <c:manualLayout>
          <c:xMode val="edge"/>
          <c:yMode val="edge"/>
          <c:x val="3.4536525797615722E-2"/>
          <c:y val="0.78998177234221956"/>
          <c:w val="0.93951879630577095"/>
          <c:h val="0.18717745273803041"/>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564759366234995"/>
          <c:y val="3.6685038071559192E-2"/>
          <c:w val="0.82657832091942574"/>
          <c:h val="0.70478076685122104"/>
        </c:manualLayout>
      </c:layout>
      <c:barChart>
        <c:barDir val="bar"/>
        <c:grouping val="percentStacked"/>
        <c:varyColors val="0"/>
        <c:ser>
          <c:idx val="0"/>
          <c:order val="0"/>
          <c:tx>
            <c:strRef>
              <c:f>Sheet1!$A$2</c:f>
              <c:strCache>
                <c:ptCount val="1"/>
                <c:pt idx="0">
                  <c:v>Strongly agree</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Children</c:v>
                </c:pt>
                <c:pt idx="1">
                  <c:v>Elders</c:v>
                </c:pt>
                <c:pt idx="2">
                  <c:v>PWD</c:v>
                </c:pt>
              </c:strCache>
            </c:strRef>
          </c:cat>
          <c:val>
            <c:numRef>
              <c:f>Sheet1!$B$2:$D$2</c:f>
              <c:numCache>
                <c:formatCode>###0.0</c:formatCode>
                <c:ptCount val="3"/>
                <c:pt idx="0">
                  <c:v>2.6</c:v>
                </c:pt>
                <c:pt idx="1">
                  <c:v>10.1</c:v>
                </c:pt>
                <c:pt idx="2">
                  <c:v>7.8</c:v>
                </c:pt>
              </c:numCache>
            </c:numRef>
          </c:val>
          <c:extLst>
            <c:ext xmlns:c16="http://schemas.microsoft.com/office/drawing/2014/chart" uri="{C3380CC4-5D6E-409C-BE32-E72D297353CC}">
              <c16:uniqueId val="{00000000-7E3C-4F38-87D0-ED7EB359A498}"/>
            </c:ext>
          </c:extLst>
        </c:ser>
        <c:ser>
          <c:idx val="1"/>
          <c:order val="1"/>
          <c:tx>
            <c:strRef>
              <c:f>Sheet1!$A$3</c:f>
              <c:strCache>
                <c:ptCount val="1"/>
                <c:pt idx="0">
                  <c:v>Agree</c:v>
                </c:pt>
              </c:strCache>
            </c:strRef>
          </c:tx>
          <c:spPr>
            <a:solidFill>
              <a:srgbClr val="92D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Children</c:v>
                </c:pt>
                <c:pt idx="1">
                  <c:v>Elders</c:v>
                </c:pt>
                <c:pt idx="2">
                  <c:v>PWD</c:v>
                </c:pt>
              </c:strCache>
            </c:strRef>
          </c:cat>
          <c:val>
            <c:numRef>
              <c:f>Sheet1!$B$3:$D$3</c:f>
              <c:numCache>
                <c:formatCode>###0.0</c:formatCode>
                <c:ptCount val="3"/>
                <c:pt idx="0">
                  <c:v>15.9</c:v>
                </c:pt>
                <c:pt idx="1">
                  <c:v>34.1</c:v>
                </c:pt>
                <c:pt idx="2">
                  <c:v>31.1</c:v>
                </c:pt>
              </c:numCache>
            </c:numRef>
          </c:val>
          <c:extLst>
            <c:ext xmlns:c16="http://schemas.microsoft.com/office/drawing/2014/chart" uri="{C3380CC4-5D6E-409C-BE32-E72D297353CC}">
              <c16:uniqueId val="{00000001-7E3C-4F38-87D0-ED7EB359A498}"/>
            </c:ext>
          </c:extLst>
        </c:ser>
        <c:ser>
          <c:idx val="2"/>
          <c:order val="2"/>
          <c:tx>
            <c:strRef>
              <c:f>Sheet1!$A$4</c:f>
              <c:strCache>
                <c:ptCount val="1"/>
                <c:pt idx="0">
                  <c:v>Disagree</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Children</c:v>
                </c:pt>
                <c:pt idx="1">
                  <c:v>Elders</c:v>
                </c:pt>
                <c:pt idx="2">
                  <c:v>PWD</c:v>
                </c:pt>
              </c:strCache>
            </c:strRef>
          </c:cat>
          <c:val>
            <c:numRef>
              <c:f>Sheet1!$B$4:$D$4</c:f>
              <c:numCache>
                <c:formatCode>###0.0</c:formatCode>
                <c:ptCount val="3"/>
                <c:pt idx="0">
                  <c:v>25.8</c:v>
                </c:pt>
                <c:pt idx="1">
                  <c:v>20.7</c:v>
                </c:pt>
                <c:pt idx="2">
                  <c:v>21.3</c:v>
                </c:pt>
              </c:numCache>
            </c:numRef>
          </c:val>
          <c:extLst>
            <c:ext xmlns:c16="http://schemas.microsoft.com/office/drawing/2014/chart" uri="{C3380CC4-5D6E-409C-BE32-E72D297353CC}">
              <c16:uniqueId val="{00000002-7E3C-4F38-87D0-ED7EB359A498}"/>
            </c:ext>
          </c:extLst>
        </c:ser>
        <c:ser>
          <c:idx val="3"/>
          <c:order val="3"/>
          <c:tx>
            <c:strRef>
              <c:f>Sheet1!$A$5</c:f>
              <c:strCache>
                <c:ptCount val="1"/>
                <c:pt idx="0">
                  <c:v>Strongly disagree</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Children</c:v>
                </c:pt>
                <c:pt idx="1">
                  <c:v>Elders</c:v>
                </c:pt>
                <c:pt idx="2">
                  <c:v>PWD</c:v>
                </c:pt>
              </c:strCache>
            </c:strRef>
          </c:cat>
          <c:val>
            <c:numRef>
              <c:f>Sheet1!$B$5:$D$5</c:f>
              <c:numCache>
                <c:formatCode>####.0</c:formatCode>
                <c:ptCount val="3"/>
                <c:pt idx="0" formatCode="###0.0">
                  <c:v>51.3</c:v>
                </c:pt>
                <c:pt idx="1">
                  <c:v>30.1</c:v>
                </c:pt>
                <c:pt idx="2">
                  <c:v>34.4</c:v>
                </c:pt>
              </c:numCache>
            </c:numRef>
          </c:val>
          <c:extLst>
            <c:ext xmlns:c16="http://schemas.microsoft.com/office/drawing/2014/chart" uri="{C3380CC4-5D6E-409C-BE32-E72D297353CC}">
              <c16:uniqueId val="{00000003-7E3C-4F38-87D0-ED7EB359A498}"/>
            </c:ext>
          </c:extLst>
        </c:ser>
        <c:ser>
          <c:idx val="4"/>
          <c:order val="4"/>
          <c:tx>
            <c:strRef>
              <c:f>Sheet1!$A$6</c:f>
              <c:strCache>
                <c:ptCount val="1"/>
                <c:pt idx="0">
                  <c:v>Can't decide</c:v>
                </c:pt>
              </c:strCache>
            </c:strRef>
          </c:tx>
          <c:spPr>
            <a:solidFill>
              <a:schemeClr val="bg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Children</c:v>
                </c:pt>
                <c:pt idx="1">
                  <c:v>Elders</c:v>
                </c:pt>
                <c:pt idx="2">
                  <c:v>PWD</c:v>
                </c:pt>
              </c:strCache>
            </c:strRef>
          </c:cat>
          <c:val>
            <c:numRef>
              <c:f>Sheet1!$B$6:$D$6</c:f>
              <c:numCache>
                <c:formatCode>###0.0</c:formatCode>
                <c:ptCount val="3"/>
                <c:pt idx="0">
                  <c:v>4.5</c:v>
                </c:pt>
                <c:pt idx="1">
                  <c:v>5</c:v>
                </c:pt>
                <c:pt idx="2">
                  <c:v>5.5</c:v>
                </c:pt>
              </c:numCache>
            </c:numRef>
          </c:val>
          <c:extLst>
            <c:ext xmlns:c16="http://schemas.microsoft.com/office/drawing/2014/chart" uri="{C3380CC4-5D6E-409C-BE32-E72D297353CC}">
              <c16:uniqueId val="{00000004-7E3C-4F38-87D0-ED7EB359A498}"/>
            </c:ext>
          </c:extLst>
        </c:ser>
        <c:dLbls>
          <c:showLegendKey val="0"/>
          <c:showVal val="0"/>
          <c:showCatName val="0"/>
          <c:showSerName val="0"/>
          <c:showPercent val="0"/>
          <c:showBubbleSize val="0"/>
        </c:dLbls>
        <c:gapWidth val="150"/>
        <c:overlap val="100"/>
        <c:axId val="625232520"/>
        <c:axId val="625234488"/>
      </c:barChart>
      <c:catAx>
        <c:axId val="6252325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25234488"/>
        <c:crosses val="autoZero"/>
        <c:auto val="1"/>
        <c:lblAlgn val="ctr"/>
        <c:lblOffset val="100"/>
        <c:noMultiLvlLbl val="0"/>
      </c:catAx>
      <c:valAx>
        <c:axId val="625234488"/>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25232520"/>
        <c:crosses val="autoZero"/>
        <c:crossBetween val="between"/>
      </c:valAx>
      <c:spPr>
        <a:noFill/>
        <a:ln>
          <a:noFill/>
        </a:ln>
        <a:effectLst/>
      </c:spPr>
    </c:plotArea>
    <c:legend>
      <c:legendPos val="b"/>
      <c:layout>
        <c:manualLayout>
          <c:xMode val="edge"/>
          <c:yMode val="edge"/>
          <c:x val="3.4536525797615722E-2"/>
          <c:y val="0.84334175749955631"/>
          <c:w val="0.93951879630577095"/>
          <c:h val="0.13381740777271137"/>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33871C-895C-4048-B17B-E2B26234FA89}" type="doc">
      <dgm:prSet loTypeId="urn:microsoft.com/office/officeart/2005/8/layout/bList2" loCatId="list" qsTypeId="urn:microsoft.com/office/officeart/2005/8/quickstyle/simple1" qsCatId="simple" csTypeId="urn:microsoft.com/office/officeart/2005/8/colors/colorful5" csCatId="colorful" phldr="1"/>
      <dgm:spPr/>
    </dgm:pt>
    <dgm:pt modelId="{BFB8AD83-0589-4059-A087-8460983BA46A}">
      <dgm:prSet phldrT="[Text]"/>
      <dgm:spPr/>
      <dgm:t>
        <a:bodyPr/>
        <a:lstStyle/>
        <a:p>
          <a:r>
            <a:rPr lang="en-US" dirty="0"/>
            <a:t>PWD</a:t>
          </a:r>
        </a:p>
      </dgm:t>
    </dgm:pt>
    <dgm:pt modelId="{86215DE1-582B-455A-AA82-37B451907007}" type="parTrans" cxnId="{EB7A1ADA-907A-4E88-9E54-1928B94DB9AE}">
      <dgm:prSet/>
      <dgm:spPr/>
      <dgm:t>
        <a:bodyPr/>
        <a:lstStyle/>
        <a:p>
          <a:endParaRPr lang="en-US"/>
        </a:p>
      </dgm:t>
    </dgm:pt>
    <dgm:pt modelId="{94E22344-BD94-4615-A387-9A3065993F9F}" type="sibTrans" cxnId="{EB7A1ADA-907A-4E88-9E54-1928B94DB9AE}">
      <dgm:prSet/>
      <dgm:spPr/>
      <dgm:t>
        <a:bodyPr/>
        <a:lstStyle/>
        <a:p>
          <a:endParaRPr lang="en-US"/>
        </a:p>
      </dgm:t>
    </dgm:pt>
    <dgm:pt modelId="{F16E5E69-6F3E-42C4-B374-5DA21CE8C347}">
      <dgm:prSet phldrT="[Text]"/>
      <dgm:spPr/>
      <dgm:t>
        <a:bodyPr/>
        <a:lstStyle/>
        <a:p>
          <a:r>
            <a:rPr lang="en-US" dirty="0"/>
            <a:t>Elders</a:t>
          </a:r>
        </a:p>
      </dgm:t>
    </dgm:pt>
    <dgm:pt modelId="{EFD18599-EFEC-49AB-8F31-A91FD362FD25}" type="parTrans" cxnId="{C2E713BC-4088-4304-90F5-B4BF27472550}">
      <dgm:prSet/>
      <dgm:spPr/>
      <dgm:t>
        <a:bodyPr/>
        <a:lstStyle/>
        <a:p>
          <a:endParaRPr lang="en-US"/>
        </a:p>
      </dgm:t>
    </dgm:pt>
    <dgm:pt modelId="{00476B3E-2728-4A43-A96F-D390CEA703D4}" type="sibTrans" cxnId="{C2E713BC-4088-4304-90F5-B4BF27472550}">
      <dgm:prSet/>
      <dgm:spPr/>
      <dgm:t>
        <a:bodyPr/>
        <a:lstStyle/>
        <a:p>
          <a:endParaRPr lang="en-US"/>
        </a:p>
      </dgm:t>
    </dgm:pt>
    <dgm:pt modelId="{8726404B-C9E7-4F74-9329-3559D68050D6}">
      <dgm:prSet phldrT="[Text]"/>
      <dgm:spPr/>
      <dgm:t>
        <a:bodyPr/>
        <a:lstStyle/>
        <a:p>
          <a:r>
            <a:rPr lang="en-US" dirty="0"/>
            <a:t>Children</a:t>
          </a:r>
        </a:p>
      </dgm:t>
    </dgm:pt>
    <dgm:pt modelId="{F4FC34A1-5A50-426F-A87C-2AE3D913E553}" type="parTrans" cxnId="{56CAB3CA-4565-432B-BB83-48BCCE129262}">
      <dgm:prSet/>
      <dgm:spPr/>
      <dgm:t>
        <a:bodyPr/>
        <a:lstStyle/>
        <a:p>
          <a:endParaRPr lang="en-US"/>
        </a:p>
      </dgm:t>
    </dgm:pt>
    <dgm:pt modelId="{2DD3AFFE-2910-4E2C-9BF8-1F6989352565}" type="sibTrans" cxnId="{56CAB3CA-4565-432B-BB83-48BCCE129262}">
      <dgm:prSet/>
      <dgm:spPr/>
      <dgm:t>
        <a:bodyPr/>
        <a:lstStyle/>
        <a:p>
          <a:endParaRPr lang="en-US"/>
        </a:p>
      </dgm:t>
    </dgm:pt>
    <dgm:pt modelId="{6D1B39DC-9DAD-44E0-B18F-E9AF83B8B793}">
      <dgm:prSet custT="1"/>
      <dgm:spPr/>
      <dgm:t>
        <a:bodyPr/>
        <a:lstStyle/>
        <a:p>
          <a:pPr marL="0" indent="0">
            <a:buNone/>
          </a:pPr>
          <a:r>
            <a:rPr lang="en-US" sz="2400" dirty="0"/>
            <a:t>108 thousand</a:t>
          </a:r>
        </a:p>
      </dgm:t>
    </dgm:pt>
    <dgm:pt modelId="{B99F47E6-33AE-47E6-BC87-726700454584}" type="parTrans" cxnId="{8347DEB4-6C1A-4501-B73C-29168ADE7CE8}">
      <dgm:prSet/>
      <dgm:spPr/>
      <dgm:t>
        <a:bodyPr/>
        <a:lstStyle/>
        <a:p>
          <a:endParaRPr lang="en-US"/>
        </a:p>
      </dgm:t>
    </dgm:pt>
    <dgm:pt modelId="{CAEDBA73-F127-4DCE-BE1F-5E1F2243CA7E}" type="sibTrans" cxnId="{8347DEB4-6C1A-4501-B73C-29168ADE7CE8}">
      <dgm:prSet/>
      <dgm:spPr/>
      <dgm:t>
        <a:bodyPr/>
        <a:lstStyle/>
        <a:p>
          <a:endParaRPr lang="en-US"/>
        </a:p>
      </dgm:t>
    </dgm:pt>
    <dgm:pt modelId="{141BF87F-20F4-4C9B-B7A2-544C18215FAF}">
      <dgm:prSet/>
      <dgm:spPr/>
      <dgm:t>
        <a:bodyPr/>
        <a:lstStyle/>
        <a:p>
          <a:pPr marL="0" indent="0">
            <a:buNone/>
          </a:pPr>
          <a:r>
            <a:rPr lang="en-US"/>
            <a:t>110 thousand</a:t>
          </a:r>
          <a:endParaRPr lang="en-US" dirty="0"/>
        </a:p>
      </dgm:t>
    </dgm:pt>
    <dgm:pt modelId="{EC3C747E-4BC1-4990-9655-5DAF67569A01}" type="parTrans" cxnId="{1C55D071-07D9-48F7-886D-6F37E3E6439D}">
      <dgm:prSet/>
      <dgm:spPr/>
      <dgm:t>
        <a:bodyPr/>
        <a:lstStyle/>
        <a:p>
          <a:endParaRPr lang="en-US"/>
        </a:p>
      </dgm:t>
    </dgm:pt>
    <dgm:pt modelId="{292A060A-B2CF-458B-B398-978F3DF7AD0A}" type="sibTrans" cxnId="{1C55D071-07D9-48F7-886D-6F37E3E6439D}">
      <dgm:prSet/>
      <dgm:spPr/>
      <dgm:t>
        <a:bodyPr/>
        <a:lstStyle/>
        <a:p>
          <a:endParaRPr lang="en-US"/>
        </a:p>
      </dgm:t>
    </dgm:pt>
    <dgm:pt modelId="{E4A8A89B-D080-46D9-A2AA-4332315A9BDC}">
      <dgm:prSet/>
      <dgm:spPr/>
      <dgm:t>
        <a:bodyPr/>
        <a:lstStyle/>
        <a:p>
          <a:pPr marL="0" indent="0">
            <a:buNone/>
          </a:pPr>
          <a:r>
            <a:rPr lang="en-US" dirty="0"/>
            <a:t>400 thousand</a:t>
          </a:r>
        </a:p>
      </dgm:t>
    </dgm:pt>
    <dgm:pt modelId="{98400311-E1BB-4159-A215-318665FB9619}" type="parTrans" cxnId="{7460143D-09CF-4930-9C40-D745CA66FCDA}">
      <dgm:prSet/>
      <dgm:spPr/>
      <dgm:t>
        <a:bodyPr/>
        <a:lstStyle/>
        <a:p>
          <a:endParaRPr lang="en-US"/>
        </a:p>
      </dgm:t>
    </dgm:pt>
    <dgm:pt modelId="{0371C21D-B198-44C0-A7C4-83619573EFDA}" type="sibTrans" cxnId="{7460143D-09CF-4930-9C40-D745CA66FCDA}">
      <dgm:prSet/>
      <dgm:spPr/>
      <dgm:t>
        <a:bodyPr/>
        <a:lstStyle/>
        <a:p>
          <a:endParaRPr lang="en-US"/>
        </a:p>
      </dgm:t>
    </dgm:pt>
    <dgm:pt modelId="{9FB42D3B-032F-46F4-8EEF-B7A4EC2B312F}" type="pres">
      <dgm:prSet presAssocID="{DE33871C-895C-4048-B17B-E2B26234FA89}" presName="diagram" presStyleCnt="0">
        <dgm:presLayoutVars>
          <dgm:dir/>
          <dgm:animLvl val="lvl"/>
          <dgm:resizeHandles val="exact"/>
        </dgm:presLayoutVars>
      </dgm:prSet>
      <dgm:spPr/>
    </dgm:pt>
    <dgm:pt modelId="{BE31F7DB-B7F9-4696-B643-1DD259E9C160}" type="pres">
      <dgm:prSet presAssocID="{BFB8AD83-0589-4059-A087-8460983BA46A}" presName="compNode" presStyleCnt="0"/>
      <dgm:spPr/>
    </dgm:pt>
    <dgm:pt modelId="{E5386BBF-94C7-4D02-9D61-5AA182B80200}" type="pres">
      <dgm:prSet presAssocID="{BFB8AD83-0589-4059-A087-8460983BA46A}" presName="childRect" presStyleLbl="bgAcc1" presStyleIdx="0" presStyleCnt="3">
        <dgm:presLayoutVars>
          <dgm:bulletEnabled val="1"/>
        </dgm:presLayoutVars>
      </dgm:prSet>
      <dgm:spPr/>
    </dgm:pt>
    <dgm:pt modelId="{C6FEC77A-049E-4730-9A61-350E0CD78A11}" type="pres">
      <dgm:prSet presAssocID="{BFB8AD83-0589-4059-A087-8460983BA46A}" presName="parentText" presStyleLbl="node1" presStyleIdx="0" presStyleCnt="0">
        <dgm:presLayoutVars>
          <dgm:chMax val="0"/>
          <dgm:bulletEnabled val="1"/>
        </dgm:presLayoutVars>
      </dgm:prSet>
      <dgm:spPr/>
    </dgm:pt>
    <dgm:pt modelId="{6F7EC8D3-B79C-4CE4-8566-68051EE0AC97}" type="pres">
      <dgm:prSet presAssocID="{BFB8AD83-0589-4059-A087-8460983BA46A}" presName="parentRect" presStyleLbl="alignNode1" presStyleIdx="0" presStyleCnt="3"/>
      <dgm:spPr/>
    </dgm:pt>
    <dgm:pt modelId="{30F40028-779D-4781-A50B-7C30999899CE}" type="pres">
      <dgm:prSet presAssocID="{BFB8AD83-0589-4059-A087-8460983BA46A}" presName="adorn" presStyleLbl="fgAccFollowNode1" presStyleIdx="0" presStyleCnt="3"/>
      <dgm:spPr/>
    </dgm:pt>
    <dgm:pt modelId="{27626595-B923-4EA3-8067-EA29BB8FBE4A}" type="pres">
      <dgm:prSet presAssocID="{94E22344-BD94-4615-A387-9A3065993F9F}" presName="sibTrans" presStyleLbl="sibTrans2D1" presStyleIdx="0" presStyleCnt="0"/>
      <dgm:spPr/>
    </dgm:pt>
    <dgm:pt modelId="{67749AD5-C67C-4525-82D4-C46D9D4BF2FB}" type="pres">
      <dgm:prSet presAssocID="{F16E5E69-6F3E-42C4-B374-5DA21CE8C347}" presName="compNode" presStyleCnt="0"/>
      <dgm:spPr/>
    </dgm:pt>
    <dgm:pt modelId="{0F382795-6094-4206-94BE-53583D961560}" type="pres">
      <dgm:prSet presAssocID="{F16E5E69-6F3E-42C4-B374-5DA21CE8C347}" presName="childRect" presStyleLbl="bgAcc1" presStyleIdx="1" presStyleCnt="3">
        <dgm:presLayoutVars>
          <dgm:bulletEnabled val="1"/>
        </dgm:presLayoutVars>
      </dgm:prSet>
      <dgm:spPr/>
    </dgm:pt>
    <dgm:pt modelId="{91A597E4-67F0-4015-ABBA-F4995670F3A1}" type="pres">
      <dgm:prSet presAssocID="{F16E5E69-6F3E-42C4-B374-5DA21CE8C347}" presName="parentText" presStyleLbl="node1" presStyleIdx="0" presStyleCnt="0">
        <dgm:presLayoutVars>
          <dgm:chMax val="0"/>
          <dgm:bulletEnabled val="1"/>
        </dgm:presLayoutVars>
      </dgm:prSet>
      <dgm:spPr/>
    </dgm:pt>
    <dgm:pt modelId="{FABF7602-51DF-4783-BF3D-D4A86659B9A3}" type="pres">
      <dgm:prSet presAssocID="{F16E5E69-6F3E-42C4-B374-5DA21CE8C347}" presName="parentRect" presStyleLbl="alignNode1" presStyleIdx="1" presStyleCnt="3"/>
      <dgm:spPr/>
    </dgm:pt>
    <dgm:pt modelId="{600F0F76-55A2-427B-9BEA-CCFA62016ECD}" type="pres">
      <dgm:prSet presAssocID="{F16E5E69-6F3E-42C4-B374-5DA21CE8C347}" presName="adorn" presStyleLbl="fgAccFollowNode1" presStyleIdx="1" presStyleCnt="3"/>
      <dgm:spPr/>
    </dgm:pt>
    <dgm:pt modelId="{E18705E1-8D6E-4721-A229-C417CDBCFDBA}" type="pres">
      <dgm:prSet presAssocID="{00476B3E-2728-4A43-A96F-D390CEA703D4}" presName="sibTrans" presStyleLbl="sibTrans2D1" presStyleIdx="0" presStyleCnt="0"/>
      <dgm:spPr/>
    </dgm:pt>
    <dgm:pt modelId="{36C5577B-92AC-4F58-ABD7-716CFA186501}" type="pres">
      <dgm:prSet presAssocID="{8726404B-C9E7-4F74-9329-3559D68050D6}" presName="compNode" presStyleCnt="0"/>
      <dgm:spPr/>
    </dgm:pt>
    <dgm:pt modelId="{2A7BE401-FC0C-4AFD-B6D6-0B2F982FB133}" type="pres">
      <dgm:prSet presAssocID="{8726404B-C9E7-4F74-9329-3559D68050D6}" presName="childRect" presStyleLbl="bgAcc1" presStyleIdx="2" presStyleCnt="3">
        <dgm:presLayoutVars>
          <dgm:bulletEnabled val="1"/>
        </dgm:presLayoutVars>
      </dgm:prSet>
      <dgm:spPr/>
    </dgm:pt>
    <dgm:pt modelId="{220C3693-D2DE-40E7-9C92-7981D84A403E}" type="pres">
      <dgm:prSet presAssocID="{8726404B-C9E7-4F74-9329-3559D68050D6}" presName="parentText" presStyleLbl="node1" presStyleIdx="0" presStyleCnt="0">
        <dgm:presLayoutVars>
          <dgm:chMax val="0"/>
          <dgm:bulletEnabled val="1"/>
        </dgm:presLayoutVars>
      </dgm:prSet>
      <dgm:spPr/>
    </dgm:pt>
    <dgm:pt modelId="{BD8F3362-2CF5-4CF4-B3F1-D6776CF216C0}" type="pres">
      <dgm:prSet presAssocID="{8726404B-C9E7-4F74-9329-3559D68050D6}" presName="parentRect" presStyleLbl="alignNode1" presStyleIdx="2" presStyleCnt="3"/>
      <dgm:spPr/>
    </dgm:pt>
    <dgm:pt modelId="{A8105834-EF29-48D3-BB45-E3D424E6F383}" type="pres">
      <dgm:prSet presAssocID="{8726404B-C9E7-4F74-9329-3559D68050D6}" presName="adorn" presStyleLbl="fgAccFollowNode1" presStyleIdx="2" presStyleCnt="3"/>
      <dgm:spPr/>
    </dgm:pt>
  </dgm:ptLst>
  <dgm:cxnLst>
    <dgm:cxn modelId="{7460143D-09CF-4930-9C40-D745CA66FCDA}" srcId="{8726404B-C9E7-4F74-9329-3559D68050D6}" destId="{E4A8A89B-D080-46D9-A2AA-4332315A9BDC}" srcOrd="0" destOrd="0" parTransId="{98400311-E1BB-4159-A215-318665FB9619}" sibTransId="{0371C21D-B198-44C0-A7C4-83619573EFDA}"/>
    <dgm:cxn modelId="{B4BE7E64-A7F3-4D08-87EF-625DDE5B78D7}" type="presOf" srcId="{DE33871C-895C-4048-B17B-E2B26234FA89}" destId="{9FB42D3B-032F-46F4-8EEF-B7A4EC2B312F}" srcOrd="0" destOrd="0" presId="urn:microsoft.com/office/officeart/2005/8/layout/bList2"/>
    <dgm:cxn modelId="{1C55D071-07D9-48F7-886D-6F37E3E6439D}" srcId="{F16E5E69-6F3E-42C4-B374-5DA21CE8C347}" destId="{141BF87F-20F4-4C9B-B7A2-544C18215FAF}" srcOrd="0" destOrd="0" parTransId="{EC3C747E-4BC1-4990-9655-5DAF67569A01}" sibTransId="{292A060A-B2CF-458B-B398-978F3DF7AD0A}"/>
    <dgm:cxn modelId="{20DF0B57-1F3B-4EC6-B7AC-B9D9E46983C5}" type="presOf" srcId="{BFB8AD83-0589-4059-A087-8460983BA46A}" destId="{C6FEC77A-049E-4730-9A61-350E0CD78A11}" srcOrd="0" destOrd="0" presId="urn:microsoft.com/office/officeart/2005/8/layout/bList2"/>
    <dgm:cxn modelId="{108F6080-9922-4BB6-84F1-7D748AD6A674}" type="presOf" srcId="{E4A8A89B-D080-46D9-A2AA-4332315A9BDC}" destId="{2A7BE401-FC0C-4AFD-B6D6-0B2F982FB133}" srcOrd="0" destOrd="0" presId="urn:microsoft.com/office/officeart/2005/8/layout/bList2"/>
    <dgm:cxn modelId="{FD0E3385-C3AA-46AD-B093-3BC0F9AA97A4}" type="presOf" srcId="{8726404B-C9E7-4F74-9329-3559D68050D6}" destId="{BD8F3362-2CF5-4CF4-B3F1-D6776CF216C0}" srcOrd="1" destOrd="0" presId="urn:microsoft.com/office/officeart/2005/8/layout/bList2"/>
    <dgm:cxn modelId="{FF89B786-1067-4B01-9A5A-3B381AFDE5C1}" type="presOf" srcId="{141BF87F-20F4-4C9B-B7A2-544C18215FAF}" destId="{0F382795-6094-4206-94BE-53583D961560}" srcOrd="0" destOrd="0" presId="urn:microsoft.com/office/officeart/2005/8/layout/bList2"/>
    <dgm:cxn modelId="{37527398-06A4-4D47-91B7-06B1ECB2AFAD}" type="presOf" srcId="{94E22344-BD94-4615-A387-9A3065993F9F}" destId="{27626595-B923-4EA3-8067-EA29BB8FBE4A}" srcOrd="0" destOrd="0" presId="urn:microsoft.com/office/officeart/2005/8/layout/bList2"/>
    <dgm:cxn modelId="{ED4365AB-08D1-42B4-9A1E-2452EC7676B0}" type="presOf" srcId="{BFB8AD83-0589-4059-A087-8460983BA46A}" destId="{6F7EC8D3-B79C-4CE4-8566-68051EE0AC97}" srcOrd="1" destOrd="0" presId="urn:microsoft.com/office/officeart/2005/8/layout/bList2"/>
    <dgm:cxn modelId="{8347DEB4-6C1A-4501-B73C-29168ADE7CE8}" srcId="{BFB8AD83-0589-4059-A087-8460983BA46A}" destId="{6D1B39DC-9DAD-44E0-B18F-E9AF83B8B793}" srcOrd="0" destOrd="0" parTransId="{B99F47E6-33AE-47E6-BC87-726700454584}" sibTransId="{CAEDBA73-F127-4DCE-BE1F-5E1F2243CA7E}"/>
    <dgm:cxn modelId="{C81E7DB5-DB52-4367-A379-7CA08340E30A}" type="presOf" srcId="{F16E5E69-6F3E-42C4-B374-5DA21CE8C347}" destId="{FABF7602-51DF-4783-BF3D-D4A86659B9A3}" srcOrd="1" destOrd="0" presId="urn:microsoft.com/office/officeart/2005/8/layout/bList2"/>
    <dgm:cxn modelId="{C2E713BC-4088-4304-90F5-B4BF27472550}" srcId="{DE33871C-895C-4048-B17B-E2B26234FA89}" destId="{F16E5E69-6F3E-42C4-B374-5DA21CE8C347}" srcOrd="1" destOrd="0" parTransId="{EFD18599-EFEC-49AB-8F31-A91FD362FD25}" sibTransId="{00476B3E-2728-4A43-A96F-D390CEA703D4}"/>
    <dgm:cxn modelId="{56CAB3CA-4565-432B-BB83-48BCCE129262}" srcId="{DE33871C-895C-4048-B17B-E2B26234FA89}" destId="{8726404B-C9E7-4F74-9329-3559D68050D6}" srcOrd="2" destOrd="0" parTransId="{F4FC34A1-5A50-426F-A87C-2AE3D913E553}" sibTransId="{2DD3AFFE-2910-4E2C-9BF8-1F6989352565}"/>
    <dgm:cxn modelId="{EB7A1ADA-907A-4E88-9E54-1928B94DB9AE}" srcId="{DE33871C-895C-4048-B17B-E2B26234FA89}" destId="{BFB8AD83-0589-4059-A087-8460983BA46A}" srcOrd="0" destOrd="0" parTransId="{86215DE1-582B-455A-AA82-37B451907007}" sibTransId="{94E22344-BD94-4615-A387-9A3065993F9F}"/>
    <dgm:cxn modelId="{656156E1-3BC8-44CB-BE4E-A2369F60E862}" type="presOf" srcId="{8726404B-C9E7-4F74-9329-3559D68050D6}" destId="{220C3693-D2DE-40E7-9C92-7981D84A403E}" srcOrd="0" destOrd="0" presId="urn:microsoft.com/office/officeart/2005/8/layout/bList2"/>
    <dgm:cxn modelId="{8AFC4FE7-9BE0-444D-BBF5-2C133AAB3CEA}" type="presOf" srcId="{6D1B39DC-9DAD-44E0-B18F-E9AF83B8B793}" destId="{E5386BBF-94C7-4D02-9D61-5AA182B80200}" srcOrd="0" destOrd="0" presId="urn:microsoft.com/office/officeart/2005/8/layout/bList2"/>
    <dgm:cxn modelId="{CEA0B7FC-EBAD-4281-BD36-B1405C6092A1}" type="presOf" srcId="{F16E5E69-6F3E-42C4-B374-5DA21CE8C347}" destId="{91A597E4-67F0-4015-ABBA-F4995670F3A1}" srcOrd="0" destOrd="0" presId="urn:microsoft.com/office/officeart/2005/8/layout/bList2"/>
    <dgm:cxn modelId="{9DEC78FE-0E3A-470C-A0BD-B5111452552C}" type="presOf" srcId="{00476B3E-2728-4A43-A96F-D390CEA703D4}" destId="{E18705E1-8D6E-4721-A229-C417CDBCFDBA}" srcOrd="0" destOrd="0" presId="urn:microsoft.com/office/officeart/2005/8/layout/bList2"/>
    <dgm:cxn modelId="{CE28FBF9-8D16-4F63-A7B6-6A5B4A365A80}" type="presParOf" srcId="{9FB42D3B-032F-46F4-8EEF-B7A4EC2B312F}" destId="{BE31F7DB-B7F9-4696-B643-1DD259E9C160}" srcOrd="0" destOrd="0" presId="urn:microsoft.com/office/officeart/2005/8/layout/bList2"/>
    <dgm:cxn modelId="{3134D6FF-57C0-4524-BFED-C8050F58475E}" type="presParOf" srcId="{BE31F7DB-B7F9-4696-B643-1DD259E9C160}" destId="{E5386BBF-94C7-4D02-9D61-5AA182B80200}" srcOrd="0" destOrd="0" presId="urn:microsoft.com/office/officeart/2005/8/layout/bList2"/>
    <dgm:cxn modelId="{0B89E784-BDD1-499E-816A-2B26E44A7EC3}" type="presParOf" srcId="{BE31F7DB-B7F9-4696-B643-1DD259E9C160}" destId="{C6FEC77A-049E-4730-9A61-350E0CD78A11}" srcOrd="1" destOrd="0" presId="urn:microsoft.com/office/officeart/2005/8/layout/bList2"/>
    <dgm:cxn modelId="{606FB040-9C77-4056-A470-12E289AE4C71}" type="presParOf" srcId="{BE31F7DB-B7F9-4696-B643-1DD259E9C160}" destId="{6F7EC8D3-B79C-4CE4-8566-68051EE0AC97}" srcOrd="2" destOrd="0" presId="urn:microsoft.com/office/officeart/2005/8/layout/bList2"/>
    <dgm:cxn modelId="{D8DBF1F7-24CA-4173-B3EA-A7F03DAD0B29}" type="presParOf" srcId="{BE31F7DB-B7F9-4696-B643-1DD259E9C160}" destId="{30F40028-779D-4781-A50B-7C30999899CE}" srcOrd="3" destOrd="0" presId="urn:microsoft.com/office/officeart/2005/8/layout/bList2"/>
    <dgm:cxn modelId="{627FD679-FF14-46F6-B39C-2E6BE5B0B6D0}" type="presParOf" srcId="{9FB42D3B-032F-46F4-8EEF-B7A4EC2B312F}" destId="{27626595-B923-4EA3-8067-EA29BB8FBE4A}" srcOrd="1" destOrd="0" presId="urn:microsoft.com/office/officeart/2005/8/layout/bList2"/>
    <dgm:cxn modelId="{4FC3AF84-3EB5-4E7E-ACD0-1C1FFEC1611C}" type="presParOf" srcId="{9FB42D3B-032F-46F4-8EEF-B7A4EC2B312F}" destId="{67749AD5-C67C-4525-82D4-C46D9D4BF2FB}" srcOrd="2" destOrd="0" presId="urn:microsoft.com/office/officeart/2005/8/layout/bList2"/>
    <dgm:cxn modelId="{2145FE46-3BD5-44B4-ADBE-C2569E375826}" type="presParOf" srcId="{67749AD5-C67C-4525-82D4-C46D9D4BF2FB}" destId="{0F382795-6094-4206-94BE-53583D961560}" srcOrd="0" destOrd="0" presId="urn:microsoft.com/office/officeart/2005/8/layout/bList2"/>
    <dgm:cxn modelId="{C09A6CC3-75E8-4B48-86BB-9D3C3D6BD9B7}" type="presParOf" srcId="{67749AD5-C67C-4525-82D4-C46D9D4BF2FB}" destId="{91A597E4-67F0-4015-ABBA-F4995670F3A1}" srcOrd="1" destOrd="0" presId="urn:microsoft.com/office/officeart/2005/8/layout/bList2"/>
    <dgm:cxn modelId="{30AFD5C7-4A7F-4F0D-A6D0-5500C015F5D1}" type="presParOf" srcId="{67749AD5-C67C-4525-82D4-C46D9D4BF2FB}" destId="{FABF7602-51DF-4783-BF3D-D4A86659B9A3}" srcOrd="2" destOrd="0" presId="urn:microsoft.com/office/officeart/2005/8/layout/bList2"/>
    <dgm:cxn modelId="{33861D2C-16DC-4311-91DA-2E35D8B7B329}" type="presParOf" srcId="{67749AD5-C67C-4525-82D4-C46D9D4BF2FB}" destId="{600F0F76-55A2-427B-9BEA-CCFA62016ECD}" srcOrd="3" destOrd="0" presId="urn:microsoft.com/office/officeart/2005/8/layout/bList2"/>
    <dgm:cxn modelId="{4C908D4E-8282-4655-906F-BA33A930B853}" type="presParOf" srcId="{9FB42D3B-032F-46F4-8EEF-B7A4EC2B312F}" destId="{E18705E1-8D6E-4721-A229-C417CDBCFDBA}" srcOrd="3" destOrd="0" presId="urn:microsoft.com/office/officeart/2005/8/layout/bList2"/>
    <dgm:cxn modelId="{827311F4-5A47-4350-B214-072B3F3B9CB3}" type="presParOf" srcId="{9FB42D3B-032F-46F4-8EEF-B7A4EC2B312F}" destId="{36C5577B-92AC-4F58-ABD7-716CFA186501}" srcOrd="4" destOrd="0" presId="urn:microsoft.com/office/officeart/2005/8/layout/bList2"/>
    <dgm:cxn modelId="{471292FC-0117-4867-9B3E-7810A8580490}" type="presParOf" srcId="{36C5577B-92AC-4F58-ABD7-716CFA186501}" destId="{2A7BE401-FC0C-4AFD-B6D6-0B2F982FB133}" srcOrd="0" destOrd="0" presId="urn:microsoft.com/office/officeart/2005/8/layout/bList2"/>
    <dgm:cxn modelId="{47D33234-5E6B-4619-963F-604B110A6FE9}" type="presParOf" srcId="{36C5577B-92AC-4F58-ABD7-716CFA186501}" destId="{220C3693-D2DE-40E7-9C92-7981D84A403E}" srcOrd="1" destOrd="0" presId="urn:microsoft.com/office/officeart/2005/8/layout/bList2"/>
    <dgm:cxn modelId="{59861064-7932-4552-B9F6-97CE356EE994}" type="presParOf" srcId="{36C5577B-92AC-4F58-ABD7-716CFA186501}" destId="{BD8F3362-2CF5-4CF4-B3F1-D6776CF216C0}" srcOrd="2" destOrd="0" presId="urn:microsoft.com/office/officeart/2005/8/layout/bList2"/>
    <dgm:cxn modelId="{0B7F09B3-E0FE-4C73-90D9-8EF802D0C981}" type="presParOf" srcId="{36C5577B-92AC-4F58-ABD7-716CFA186501}" destId="{A8105834-EF29-48D3-BB45-E3D424E6F383}"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386BBF-94C7-4D02-9D61-5AA182B80200}">
      <dsp:nvSpPr>
        <dsp:cNvPr id="0" name=""/>
        <dsp:cNvSpPr/>
      </dsp:nvSpPr>
      <dsp:spPr>
        <a:xfrm>
          <a:off x="677624" y="6634"/>
          <a:ext cx="1339679" cy="1000042"/>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91440" rIns="30480" bIns="30480" numCol="1" spcCol="1270" anchor="t" anchorCtr="0">
          <a:noAutofit/>
        </a:bodyPr>
        <a:lstStyle/>
        <a:p>
          <a:pPr marL="0" lvl="1" indent="0" algn="l" defTabSz="1066800">
            <a:lnSpc>
              <a:spcPct val="90000"/>
            </a:lnSpc>
            <a:spcBef>
              <a:spcPct val="0"/>
            </a:spcBef>
            <a:spcAft>
              <a:spcPct val="15000"/>
            </a:spcAft>
            <a:buNone/>
          </a:pPr>
          <a:r>
            <a:rPr lang="en-US" sz="2400" kern="1200" dirty="0"/>
            <a:t>108 thousand</a:t>
          </a:r>
        </a:p>
      </dsp:txBody>
      <dsp:txXfrm>
        <a:off x="701056" y="30066"/>
        <a:ext cx="1292815" cy="976610"/>
      </dsp:txXfrm>
    </dsp:sp>
    <dsp:sp modelId="{6F7EC8D3-B79C-4CE4-8566-68051EE0AC97}">
      <dsp:nvSpPr>
        <dsp:cNvPr id="0" name=""/>
        <dsp:cNvSpPr/>
      </dsp:nvSpPr>
      <dsp:spPr>
        <a:xfrm>
          <a:off x="677624" y="1006677"/>
          <a:ext cx="1339679" cy="430018"/>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marL="0" lvl="0" indent="0" algn="l" defTabSz="844550">
            <a:lnSpc>
              <a:spcPct val="90000"/>
            </a:lnSpc>
            <a:spcBef>
              <a:spcPct val="0"/>
            </a:spcBef>
            <a:spcAft>
              <a:spcPct val="35000"/>
            </a:spcAft>
            <a:buNone/>
          </a:pPr>
          <a:r>
            <a:rPr lang="en-US" sz="1900" kern="1200" dirty="0"/>
            <a:t>PWD</a:t>
          </a:r>
        </a:p>
      </dsp:txBody>
      <dsp:txXfrm>
        <a:off x="677624" y="1006677"/>
        <a:ext cx="943436" cy="430018"/>
      </dsp:txXfrm>
    </dsp:sp>
    <dsp:sp modelId="{30F40028-779D-4781-A50B-7C30999899CE}">
      <dsp:nvSpPr>
        <dsp:cNvPr id="0" name=""/>
        <dsp:cNvSpPr/>
      </dsp:nvSpPr>
      <dsp:spPr>
        <a:xfrm>
          <a:off x="1658958" y="1074981"/>
          <a:ext cx="468887" cy="468887"/>
        </a:xfrm>
        <a:prstGeom prst="ellipse">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382795-6094-4206-94BE-53583D961560}">
      <dsp:nvSpPr>
        <dsp:cNvPr id="0" name=""/>
        <dsp:cNvSpPr/>
      </dsp:nvSpPr>
      <dsp:spPr>
        <a:xfrm>
          <a:off x="677624" y="1776100"/>
          <a:ext cx="1339679" cy="1000042"/>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750" tIns="95250" rIns="31750" bIns="31750" numCol="1" spcCol="1270" anchor="t" anchorCtr="0">
          <a:noAutofit/>
        </a:bodyPr>
        <a:lstStyle/>
        <a:p>
          <a:pPr marL="0" lvl="1" indent="0" algn="l" defTabSz="1111250">
            <a:lnSpc>
              <a:spcPct val="90000"/>
            </a:lnSpc>
            <a:spcBef>
              <a:spcPct val="0"/>
            </a:spcBef>
            <a:spcAft>
              <a:spcPct val="15000"/>
            </a:spcAft>
            <a:buNone/>
          </a:pPr>
          <a:r>
            <a:rPr lang="en-US" sz="2500" kern="1200"/>
            <a:t>110 thousand</a:t>
          </a:r>
          <a:endParaRPr lang="en-US" sz="2500" kern="1200" dirty="0"/>
        </a:p>
      </dsp:txBody>
      <dsp:txXfrm>
        <a:off x="701056" y="1799532"/>
        <a:ext cx="1292815" cy="976610"/>
      </dsp:txXfrm>
    </dsp:sp>
    <dsp:sp modelId="{FABF7602-51DF-4783-BF3D-D4A86659B9A3}">
      <dsp:nvSpPr>
        <dsp:cNvPr id="0" name=""/>
        <dsp:cNvSpPr/>
      </dsp:nvSpPr>
      <dsp:spPr>
        <a:xfrm>
          <a:off x="677624" y="2776142"/>
          <a:ext cx="1339679" cy="430018"/>
        </a:xfrm>
        <a:prstGeom prst="rect">
          <a:avLst/>
        </a:prstGeom>
        <a:solidFill>
          <a:schemeClr val="accent5">
            <a:hueOff val="-3379271"/>
            <a:satOff val="-8710"/>
            <a:lumOff val="-5883"/>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marL="0" lvl="0" indent="0" algn="l" defTabSz="844550">
            <a:lnSpc>
              <a:spcPct val="90000"/>
            </a:lnSpc>
            <a:spcBef>
              <a:spcPct val="0"/>
            </a:spcBef>
            <a:spcAft>
              <a:spcPct val="35000"/>
            </a:spcAft>
            <a:buNone/>
          </a:pPr>
          <a:r>
            <a:rPr lang="en-US" sz="1900" kern="1200" dirty="0"/>
            <a:t>Elders</a:t>
          </a:r>
        </a:p>
      </dsp:txBody>
      <dsp:txXfrm>
        <a:off x="677624" y="2776142"/>
        <a:ext cx="943436" cy="430018"/>
      </dsp:txXfrm>
    </dsp:sp>
    <dsp:sp modelId="{600F0F76-55A2-427B-9BEA-CCFA62016ECD}">
      <dsp:nvSpPr>
        <dsp:cNvPr id="0" name=""/>
        <dsp:cNvSpPr/>
      </dsp:nvSpPr>
      <dsp:spPr>
        <a:xfrm>
          <a:off x="1658958" y="2844447"/>
          <a:ext cx="468887" cy="468887"/>
        </a:xfrm>
        <a:prstGeom prst="ellipse">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7BE401-FC0C-4AFD-B6D6-0B2F982FB133}">
      <dsp:nvSpPr>
        <dsp:cNvPr id="0" name=""/>
        <dsp:cNvSpPr/>
      </dsp:nvSpPr>
      <dsp:spPr>
        <a:xfrm>
          <a:off x="677624" y="3545565"/>
          <a:ext cx="1339679" cy="1000042"/>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750" tIns="95250" rIns="31750" bIns="31750" numCol="1" spcCol="1270" anchor="t" anchorCtr="0">
          <a:noAutofit/>
        </a:bodyPr>
        <a:lstStyle/>
        <a:p>
          <a:pPr marL="0" lvl="1" indent="0" algn="l" defTabSz="1111250">
            <a:lnSpc>
              <a:spcPct val="90000"/>
            </a:lnSpc>
            <a:spcBef>
              <a:spcPct val="0"/>
            </a:spcBef>
            <a:spcAft>
              <a:spcPct val="15000"/>
            </a:spcAft>
            <a:buNone/>
          </a:pPr>
          <a:r>
            <a:rPr lang="en-US" sz="2500" kern="1200" dirty="0"/>
            <a:t>400 thousand</a:t>
          </a:r>
        </a:p>
      </dsp:txBody>
      <dsp:txXfrm>
        <a:off x="701056" y="3568997"/>
        <a:ext cx="1292815" cy="976610"/>
      </dsp:txXfrm>
    </dsp:sp>
    <dsp:sp modelId="{BD8F3362-2CF5-4CF4-B3F1-D6776CF216C0}">
      <dsp:nvSpPr>
        <dsp:cNvPr id="0" name=""/>
        <dsp:cNvSpPr/>
      </dsp:nvSpPr>
      <dsp:spPr>
        <a:xfrm>
          <a:off x="677624" y="4545607"/>
          <a:ext cx="1339679" cy="430018"/>
        </a:xfrm>
        <a:prstGeom prst="rect">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marL="0" lvl="0" indent="0" algn="l" defTabSz="844550">
            <a:lnSpc>
              <a:spcPct val="90000"/>
            </a:lnSpc>
            <a:spcBef>
              <a:spcPct val="0"/>
            </a:spcBef>
            <a:spcAft>
              <a:spcPct val="35000"/>
            </a:spcAft>
            <a:buNone/>
          </a:pPr>
          <a:r>
            <a:rPr lang="en-US" sz="1900" kern="1200" dirty="0"/>
            <a:t>Children</a:t>
          </a:r>
        </a:p>
      </dsp:txBody>
      <dsp:txXfrm>
        <a:off x="677624" y="4545607"/>
        <a:ext cx="943436" cy="430018"/>
      </dsp:txXfrm>
    </dsp:sp>
    <dsp:sp modelId="{A8105834-EF29-48D3-BB45-E3D424E6F383}">
      <dsp:nvSpPr>
        <dsp:cNvPr id="0" name=""/>
        <dsp:cNvSpPr/>
      </dsp:nvSpPr>
      <dsp:spPr>
        <a:xfrm>
          <a:off x="1658958" y="4613912"/>
          <a:ext cx="468887" cy="468887"/>
        </a:xfrm>
        <a:prstGeom prst="ellipse">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1A4417-48A8-41A9-A214-BEC61CABAC4B}" type="datetimeFigureOut">
              <a:rPr lang="en-US" smtClean="0"/>
              <a:t>3/13/2021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03DA4-E2F1-46F3-9250-EBF7F7EC019D}" type="slidenum">
              <a:rPr lang="en-US" smtClean="0"/>
              <a:t>‹#›</a:t>
            </a:fld>
            <a:endParaRPr lang="en-US"/>
          </a:p>
        </p:txBody>
      </p:sp>
    </p:spTree>
    <p:extLst>
      <p:ext uri="{BB962C8B-B14F-4D97-AF65-F5344CB8AC3E}">
        <p14:creationId xmlns:p14="http://schemas.microsoft.com/office/powerpoint/2010/main" val="2524329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103DA4-E2F1-46F3-9250-EBF7F7EC019D}" type="slidenum">
              <a:rPr lang="en-US" smtClean="0"/>
              <a:t>7</a:t>
            </a:fld>
            <a:endParaRPr lang="en-US"/>
          </a:p>
        </p:txBody>
      </p:sp>
    </p:spTree>
    <p:extLst>
      <p:ext uri="{BB962C8B-B14F-4D97-AF65-F5344CB8AC3E}">
        <p14:creationId xmlns:p14="http://schemas.microsoft.com/office/powerpoint/2010/main" val="3144935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76064-8684-4ADA-934C-D5B9D9A2015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CD59E2D-301E-47E2-ABA4-6715F54B9F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D073271-906B-4464-A9EC-4F4089541E8E}"/>
              </a:ext>
            </a:extLst>
          </p:cNvPr>
          <p:cNvSpPr>
            <a:spLocks noGrp="1"/>
          </p:cNvSpPr>
          <p:nvPr>
            <p:ph type="dt" sz="half" idx="10"/>
          </p:nvPr>
        </p:nvSpPr>
        <p:spPr/>
        <p:txBody>
          <a:bodyPr/>
          <a:lstStyle/>
          <a:p>
            <a:fld id="{C2761967-E95D-44E0-B3EB-675E1D382774}" type="datetimeFigureOut">
              <a:rPr lang="en-US" smtClean="0"/>
              <a:t>3/13/2021</a:t>
            </a:fld>
            <a:endParaRPr lang="en-US"/>
          </a:p>
        </p:txBody>
      </p:sp>
      <p:sp>
        <p:nvSpPr>
          <p:cNvPr id="5" name="Footer Placeholder 4">
            <a:extLst>
              <a:ext uri="{FF2B5EF4-FFF2-40B4-BE49-F238E27FC236}">
                <a16:creationId xmlns:a16="http://schemas.microsoft.com/office/drawing/2014/main" id="{03C4329A-4BFA-41F3-B5D5-6CEC96C093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96EDE6-9B72-48C4-BC80-C1F0C5E1ACA7}"/>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3818162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E0CEB-21CC-4885-8D55-66E68C8AD1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759E43-12D4-4D7C-8448-E784C4270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7040C6-F0F3-4753-A974-CD401846768D}"/>
              </a:ext>
            </a:extLst>
          </p:cNvPr>
          <p:cNvSpPr>
            <a:spLocks noGrp="1"/>
          </p:cNvSpPr>
          <p:nvPr>
            <p:ph type="dt" sz="half" idx="10"/>
          </p:nvPr>
        </p:nvSpPr>
        <p:spPr/>
        <p:txBody>
          <a:bodyPr/>
          <a:lstStyle/>
          <a:p>
            <a:fld id="{C2761967-E95D-44E0-B3EB-675E1D382774}" type="datetimeFigureOut">
              <a:rPr lang="en-US" smtClean="0"/>
              <a:t>3/13/2021</a:t>
            </a:fld>
            <a:endParaRPr lang="en-US"/>
          </a:p>
        </p:txBody>
      </p:sp>
      <p:sp>
        <p:nvSpPr>
          <p:cNvPr id="5" name="Footer Placeholder 4">
            <a:extLst>
              <a:ext uri="{FF2B5EF4-FFF2-40B4-BE49-F238E27FC236}">
                <a16:creationId xmlns:a16="http://schemas.microsoft.com/office/drawing/2014/main" id="{14FF1807-CFA3-498D-A125-8FB31A50EC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453FA2-A0DF-4B0F-A586-A3171EAE58CB}"/>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241247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2803C2-351F-4F47-98F5-0692DEA71C2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42D886-70FD-4591-9C11-CCCA6E0C20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FFC668-CD04-475E-86E0-35BF57D28BB4}"/>
              </a:ext>
            </a:extLst>
          </p:cNvPr>
          <p:cNvSpPr>
            <a:spLocks noGrp="1"/>
          </p:cNvSpPr>
          <p:nvPr>
            <p:ph type="dt" sz="half" idx="10"/>
          </p:nvPr>
        </p:nvSpPr>
        <p:spPr/>
        <p:txBody>
          <a:bodyPr/>
          <a:lstStyle/>
          <a:p>
            <a:fld id="{C2761967-E95D-44E0-B3EB-675E1D382774}" type="datetimeFigureOut">
              <a:rPr lang="en-US" smtClean="0"/>
              <a:t>3/13/2021</a:t>
            </a:fld>
            <a:endParaRPr lang="en-US"/>
          </a:p>
        </p:txBody>
      </p:sp>
      <p:sp>
        <p:nvSpPr>
          <p:cNvPr id="5" name="Footer Placeholder 4">
            <a:extLst>
              <a:ext uri="{FF2B5EF4-FFF2-40B4-BE49-F238E27FC236}">
                <a16:creationId xmlns:a16="http://schemas.microsoft.com/office/drawing/2014/main" id="{1A1155A5-9209-4E2E-A758-E0578671A9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913F79-2E05-46AE-9B2B-30075EA2FD38}"/>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2268599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37A4A6E-4F5F-453B-819C-DC62EC833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2" name="Title 1">
            <a:extLst>
              <a:ext uri="{FF2B5EF4-FFF2-40B4-BE49-F238E27FC236}">
                <a16:creationId xmlns:a16="http://schemas.microsoft.com/office/drawing/2014/main" id="{8F1479AA-AD48-4DE5-A7E8-F777905D4D43}"/>
              </a:ext>
            </a:extLst>
          </p:cNvPr>
          <p:cNvSpPr>
            <a:spLocks noGrp="1"/>
          </p:cNvSpPr>
          <p:nvPr>
            <p:ph type="title"/>
          </p:nvPr>
        </p:nvSpPr>
        <p:spPr>
          <a:xfrm>
            <a:off x="413329" y="78801"/>
            <a:ext cx="10088416" cy="909490"/>
          </a:xfrm>
        </p:spPr>
        <p:txBody>
          <a:bodyPr/>
          <a:lstStyle>
            <a:lvl1pPr>
              <a:defRPr>
                <a:solidFill>
                  <a:srgbClr val="FFC000"/>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3F88669-33FC-468F-9BE8-6108715E700A}"/>
              </a:ext>
            </a:extLst>
          </p:cNvPr>
          <p:cNvSpPr>
            <a:spLocks noGrp="1"/>
          </p:cNvSpPr>
          <p:nvPr>
            <p:ph idx="1"/>
          </p:nvPr>
        </p:nvSpPr>
        <p:spPr>
          <a:xfrm>
            <a:off x="616531" y="1613190"/>
            <a:ext cx="10515600" cy="4351338"/>
          </a:xfrm>
        </p:spPr>
        <p:txBody>
          <a:bodyPr/>
          <a:lstStyle>
            <a:lvl1pPr>
              <a:defRPr>
                <a:solidFill>
                  <a:schemeClr val="accent1">
                    <a:lumMod val="75000"/>
                  </a:schemeClr>
                </a:solidFill>
                <a:latin typeface="Times New Roman" panose="02020603050405020304" pitchFamily="18" charset="0"/>
                <a:cs typeface="Times New Roman" panose="02020603050405020304" pitchFamily="18" charset="0"/>
              </a:defRPr>
            </a:lvl1pPr>
            <a:lvl2pPr>
              <a:defRPr>
                <a:solidFill>
                  <a:srgbClr val="C00000"/>
                </a:solidFill>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95D8695-BB21-4CD4-92AB-FA8BD3E8AE2E}"/>
              </a:ext>
            </a:extLst>
          </p:cNvPr>
          <p:cNvSpPr>
            <a:spLocks noGrp="1"/>
          </p:cNvSpPr>
          <p:nvPr>
            <p:ph type="dt" sz="half" idx="10"/>
          </p:nvPr>
        </p:nvSpPr>
        <p:spPr/>
        <p:txBody>
          <a:bodyPr/>
          <a:lstStyle/>
          <a:p>
            <a:fld id="{C2761967-E95D-44E0-B3EB-675E1D382774}" type="datetimeFigureOut">
              <a:rPr lang="en-US" smtClean="0"/>
              <a:t>3/13/2021</a:t>
            </a:fld>
            <a:endParaRPr lang="en-US"/>
          </a:p>
        </p:txBody>
      </p:sp>
      <p:sp>
        <p:nvSpPr>
          <p:cNvPr id="5" name="Footer Placeholder 4">
            <a:extLst>
              <a:ext uri="{FF2B5EF4-FFF2-40B4-BE49-F238E27FC236}">
                <a16:creationId xmlns:a16="http://schemas.microsoft.com/office/drawing/2014/main" id="{3E5C6A82-A437-47FA-814B-BB19B92B82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DBBF12-774A-4EFF-BEB2-3AA5B6265169}"/>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365414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C936B-1E9A-4BC0-9A34-AB278D0DAA0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F1D2FDC-625B-4EAC-BE4B-2961C562A42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82FEFCF-7E6A-4966-BD5C-32A2A176F162}"/>
              </a:ext>
            </a:extLst>
          </p:cNvPr>
          <p:cNvSpPr>
            <a:spLocks noGrp="1"/>
          </p:cNvSpPr>
          <p:nvPr>
            <p:ph type="dt" sz="half" idx="10"/>
          </p:nvPr>
        </p:nvSpPr>
        <p:spPr/>
        <p:txBody>
          <a:bodyPr/>
          <a:lstStyle/>
          <a:p>
            <a:fld id="{C2761967-E95D-44E0-B3EB-675E1D382774}" type="datetimeFigureOut">
              <a:rPr lang="en-US" smtClean="0"/>
              <a:t>3/13/2021</a:t>
            </a:fld>
            <a:endParaRPr lang="en-US"/>
          </a:p>
        </p:txBody>
      </p:sp>
      <p:sp>
        <p:nvSpPr>
          <p:cNvPr id="5" name="Footer Placeholder 4">
            <a:extLst>
              <a:ext uri="{FF2B5EF4-FFF2-40B4-BE49-F238E27FC236}">
                <a16:creationId xmlns:a16="http://schemas.microsoft.com/office/drawing/2014/main" id="{A96C6275-7114-41ED-8CA5-C0DE1ECC10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E7A6F0-4F10-43E6-B129-8094355149E8}"/>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715821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8846C-54F4-486D-899B-03AFEB96EB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FE5416-CB43-48CC-A3E6-D514CE12D8E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371958A-AF8D-4FF8-97B9-715047BB8B5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91E2F8E-20C4-435D-96FC-BB99E9D086DE}"/>
              </a:ext>
            </a:extLst>
          </p:cNvPr>
          <p:cNvSpPr>
            <a:spLocks noGrp="1"/>
          </p:cNvSpPr>
          <p:nvPr>
            <p:ph type="dt" sz="half" idx="10"/>
          </p:nvPr>
        </p:nvSpPr>
        <p:spPr/>
        <p:txBody>
          <a:bodyPr/>
          <a:lstStyle/>
          <a:p>
            <a:fld id="{C2761967-E95D-44E0-B3EB-675E1D382774}" type="datetimeFigureOut">
              <a:rPr lang="en-US" smtClean="0"/>
              <a:t>3/13/2021</a:t>
            </a:fld>
            <a:endParaRPr lang="en-US"/>
          </a:p>
        </p:txBody>
      </p:sp>
      <p:sp>
        <p:nvSpPr>
          <p:cNvPr id="6" name="Footer Placeholder 5">
            <a:extLst>
              <a:ext uri="{FF2B5EF4-FFF2-40B4-BE49-F238E27FC236}">
                <a16:creationId xmlns:a16="http://schemas.microsoft.com/office/drawing/2014/main" id="{68AF37A3-94E8-4277-BBAE-19026B27B1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5F84E3-C208-464D-AF63-3AF2DF5E0E36}"/>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263867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69022-7BFD-4F1B-AD39-62400BD6E80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FAF307B-6693-4869-9612-8862703059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B7C650-E8A9-4775-9677-3E74AC28D1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65903AC-11F0-44DA-8E94-2C35E1B191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C9350B-8C4F-4CE2-B112-6C9B4236A2E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23C31E0-94AC-43EF-8AED-0C0B871C8D20}"/>
              </a:ext>
            </a:extLst>
          </p:cNvPr>
          <p:cNvSpPr>
            <a:spLocks noGrp="1"/>
          </p:cNvSpPr>
          <p:nvPr>
            <p:ph type="dt" sz="half" idx="10"/>
          </p:nvPr>
        </p:nvSpPr>
        <p:spPr/>
        <p:txBody>
          <a:bodyPr/>
          <a:lstStyle/>
          <a:p>
            <a:fld id="{C2761967-E95D-44E0-B3EB-675E1D382774}" type="datetimeFigureOut">
              <a:rPr lang="en-US" smtClean="0"/>
              <a:t>3/13/2021</a:t>
            </a:fld>
            <a:endParaRPr lang="en-US"/>
          </a:p>
        </p:txBody>
      </p:sp>
      <p:sp>
        <p:nvSpPr>
          <p:cNvPr id="8" name="Footer Placeholder 7">
            <a:extLst>
              <a:ext uri="{FF2B5EF4-FFF2-40B4-BE49-F238E27FC236}">
                <a16:creationId xmlns:a16="http://schemas.microsoft.com/office/drawing/2014/main" id="{6B42B8E7-22E2-4929-BFE9-A07A1D50C53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AEDFE20-7440-47FB-BCED-60847D596C7A}"/>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2157481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947EB-EFEC-4D71-A920-B87B5B7E1FF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A93007D-20AC-4101-8876-2734A0D619DC}"/>
              </a:ext>
            </a:extLst>
          </p:cNvPr>
          <p:cNvSpPr>
            <a:spLocks noGrp="1"/>
          </p:cNvSpPr>
          <p:nvPr>
            <p:ph type="dt" sz="half" idx="10"/>
          </p:nvPr>
        </p:nvSpPr>
        <p:spPr/>
        <p:txBody>
          <a:bodyPr/>
          <a:lstStyle/>
          <a:p>
            <a:fld id="{C2761967-E95D-44E0-B3EB-675E1D382774}" type="datetimeFigureOut">
              <a:rPr lang="en-US" smtClean="0"/>
              <a:t>3/13/2021</a:t>
            </a:fld>
            <a:endParaRPr lang="en-US"/>
          </a:p>
        </p:txBody>
      </p:sp>
      <p:sp>
        <p:nvSpPr>
          <p:cNvPr id="4" name="Footer Placeholder 3">
            <a:extLst>
              <a:ext uri="{FF2B5EF4-FFF2-40B4-BE49-F238E27FC236}">
                <a16:creationId xmlns:a16="http://schemas.microsoft.com/office/drawing/2014/main" id="{41F43AA0-97BA-4B78-A852-C8752B94B7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4CFB015-664B-46E7-AA22-F7E4FC00C386}"/>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303252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C94B7B-D5FD-43EA-B19F-45387FBE68FD}"/>
              </a:ext>
            </a:extLst>
          </p:cNvPr>
          <p:cNvSpPr>
            <a:spLocks noGrp="1"/>
          </p:cNvSpPr>
          <p:nvPr>
            <p:ph type="dt" sz="half" idx="10"/>
          </p:nvPr>
        </p:nvSpPr>
        <p:spPr/>
        <p:txBody>
          <a:bodyPr/>
          <a:lstStyle/>
          <a:p>
            <a:fld id="{C2761967-E95D-44E0-B3EB-675E1D382774}" type="datetimeFigureOut">
              <a:rPr lang="en-US" smtClean="0"/>
              <a:t>3/13/2021</a:t>
            </a:fld>
            <a:endParaRPr lang="en-US"/>
          </a:p>
        </p:txBody>
      </p:sp>
      <p:sp>
        <p:nvSpPr>
          <p:cNvPr id="3" name="Footer Placeholder 2">
            <a:extLst>
              <a:ext uri="{FF2B5EF4-FFF2-40B4-BE49-F238E27FC236}">
                <a16:creationId xmlns:a16="http://schemas.microsoft.com/office/drawing/2014/main" id="{5A372F67-BC9E-4E30-B87E-2EB7814132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876F2B-9BF2-4E47-901C-6A902F6A3B40}"/>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3294402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57587-5A8E-47A9-9DDD-7A4391CD14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AB0B1C2-451E-4744-8BA5-654BE01BA8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C5A26C8-A12B-4E82-B6C1-DAF420EEC1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3E7B6B-6F35-436B-9464-0E20EF5D9B62}"/>
              </a:ext>
            </a:extLst>
          </p:cNvPr>
          <p:cNvSpPr>
            <a:spLocks noGrp="1"/>
          </p:cNvSpPr>
          <p:nvPr>
            <p:ph type="dt" sz="half" idx="10"/>
          </p:nvPr>
        </p:nvSpPr>
        <p:spPr/>
        <p:txBody>
          <a:bodyPr/>
          <a:lstStyle/>
          <a:p>
            <a:fld id="{C2761967-E95D-44E0-B3EB-675E1D382774}" type="datetimeFigureOut">
              <a:rPr lang="en-US" smtClean="0"/>
              <a:t>3/13/2021</a:t>
            </a:fld>
            <a:endParaRPr lang="en-US"/>
          </a:p>
        </p:txBody>
      </p:sp>
      <p:sp>
        <p:nvSpPr>
          <p:cNvPr id="6" name="Footer Placeholder 5">
            <a:extLst>
              <a:ext uri="{FF2B5EF4-FFF2-40B4-BE49-F238E27FC236}">
                <a16:creationId xmlns:a16="http://schemas.microsoft.com/office/drawing/2014/main" id="{C923CFA2-D0AA-478A-84ED-4847C3BA6B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EC8E99-D124-4E72-863F-44BFE9A29595}"/>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731393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34B95-258F-4727-B788-1D1A01F8A8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674957-63B7-4549-822E-9716D9A75C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6EA92BC-FC33-4D6A-B7F3-ED9D3AD98F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76401D-8CFB-47BD-A267-3ABFBF1BFAC0}"/>
              </a:ext>
            </a:extLst>
          </p:cNvPr>
          <p:cNvSpPr>
            <a:spLocks noGrp="1"/>
          </p:cNvSpPr>
          <p:nvPr>
            <p:ph type="dt" sz="half" idx="10"/>
          </p:nvPr>
        </p:nvSpPr>
        <p:spPr/>
        <p:txBody>
          <a:bodyPr/>
          <a:lstStyle/>
          <a:p>
            <a:fld id="{C2761967-E95D-44E0-B3EB-675E1D382774}" type="datetimeFigureOut">
              <a:rPr lang="en-US" smtClean="0"/>
              <a:t>3/13/2021</a:t>
            </a:fld>
            <a:endParaRPr lang="en-US"/>
          </a:p>
        </p:txBody>
      </p:sp>
      <p:sp>
        <p:nvSpPr>
          <p:cNvPr id="6" name="Footer Placeholder 5">
            <a:extLst>
              <a:ext uri="{FF2B5EF4-FFF2-40B4-BE49-F238E27FC236}">
                <a16:creationId xmlns:a16="http://schemas.microsoft.com/office/drawing/2014/main" id="{9ECE6171-74A9-4D29-BC66-D1BAAD29A4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B81B51-A7FC-45AB-86B8-2836070AA0F0}"/>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2445539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55768B-A5D3-4CFB-AE76-20EAFDFCF7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F33CB2-9F8B-4355-9FDB-5EA94C16C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19A734-FFB8-4B11-B371-CB1D432B0A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761967-E95D-44E0-B3EB-675E1D382774}" type="datetimeFigureOut">
              <a:rPr lang="en-US" smtClean="0"/>
              <a:t>3/13/2021</a:t>
            </a:fld>
            <a:endParaRPr lang="en-US"/>
          </a:p>
        </p:txBody>
      </p:sp>
      <p:sp>
        <p:nvSpPr>
          <p:cNvPr id="5" name="Footer Placeholder 4">
            <a:extLst>
              <a:ext uri="{FF2B5EF4-FFF2-40B4-BE49-F238E27FC236}">
                <a16:creationId xmlns:a16="http://schemas.microsoft.com/office/drawing/2014/main" id="{5D71EDE3-C2F8-48AA-8B5D-FA36589D13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06FF945-ABA9-4BEE-9C25-D73F321779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99D58F-BA24-4CDE-958E-89F06FFA8601}" type="slidenum">
              <a:rPr lang="en-US" smtClean="0"/>
              <a:t>‹#›</a:t>
            </a:fld>
            <a:endParaRPr lang="en-US"/>
          </a:p>
        </p:txBody>
      </p:sp>
    </p:spTree>
    <p:extLst>
      <p:ext uri="{BB962C8B-B14F-4D97-AF65-F5344CB8AC3E}">
        <p14:creationId xmlns:p14="http://schemas.microsoft.com/office/powerpoint/2010/main" val="1453124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8.jfif"/><Relationship Id="rId3" Type="http://schemas.openxmlformats.org/officeDocument/2006/relationships/diagramLayout" Target="../diagrams/layout1.xml"/><Relationship Id="rId7" Type="http://schemas.openxmlformats.org/officeDocument/2006/relationships/chart" Target="../charts/chart1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mailto:hanan.girgis@baseera.com.e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ical user interface, website&#10;&#10;Description automatically generated">
            <a:extLst>
              <a:ext uri="{FF2B5EF4-FFF2-40B4-BE49-F238E27FC236}">
                <a16:creationId xmlns:a16="http://schemas.microsoft.com/office/drawing/2014/main" id="{036CBB8C-C0B8-4713-92B4-7BD6EFFC79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2" name="Title 1">
            <a:extLst>
              <a:ext uri="{FF2B5EF4-FFF2-40B4-BE49-F238E27FC236}">
                <a16:creationId xmlns:a16="http://schemas.microsoft.com/office/drawing/2014/main" id="{8AF8FFA2-F616-4EFA-B5B6-707D8CC2F981}"/>
              </a:ext>
            </a:extLst>
          </p:cNvPr>
          <p:cNvSpPr>
            <a:spLocks noGrp="1"/>
          </p:cNvSpPr>
          <p:nvPr>
            <p:ph type="ctrTitle"/>
          </p:nvPr>
        </p:nvSpPr>
        <p:spPr>
          <a:xfrm>
            <a:off x="4463845" y="1501700"/>
            <a:ext cx="7547764" cy="1655762"/>
          </a:xfrm>
        </p:spPr>
        <p:txBody>
          <a:bodyPr vert="horz" lIns="91440" tIns="45720" rIns="91440" bIns="45720" rtlCol="0" anchor="b">
            <a:normAutofit/>
          </a:bodyPr>
          <a:lstStyle/>
          <a:p>
            <a:r>
              <a:rPr lang="en-US" sz="3600" b="1" dirty="0">
                <a:solidFill>
                  <a:srgbClr val="FFC000"/>
                </a:solidFill>
              </a:rPr>
              <a:t>Perceptions about Care Services and its Impact on Women’s Economic Participation </a:t>
            </a:r>
          </a:p>
        </p:txBody>
      </p:sp>
      <p:sp>
        <p:nvSpPr>
          <p:cNvPr id="3" name="Subtitle 2">
            <a:extLst>
              <a:ext uri="{FF2B5EF4-FFF2-40B4-BE49-F238E27FC236}">
                <a16:creationId xmlns:a16="http://schemas.microsoft.com/office/drawing/2014/main" id="{7A361BF0-136A-4837-A71B-690EAE6F5161}"/>
              </a:ext>
            </a:extLst>
          </p:cNvPr>
          <p:cNvSpPr>
            <a:spLocks noGrp="1"/>
          </p:cNvSpPr>
          <p:nvPr>
            <p:ph type="subTitle" idx="1"/>
          </p:nvPr>
        </p:nvSpPr>
        <p:spPr>
          <a:xfrm>
            <a:off x="8444206" y="3429000"/>
            <a:ext cx="3567403" cy="1324950"/>
          </a:xfrm>
        </p:spPr>
        <p:txBody>
          <a:bodyPr>
            <a:normAutofit lnSpcReduction="10000"/>
          </a:bodyPr>
          <a:lstStyle/>
          <a:p>
            <a:r>
              <a:rPr lang="en-US" sz="2800" dirty="0">
                <a:solidFill>
                  <a:schemeClr val="bg1"/>
                </a:solidFill>
              </a:rPr>
              <a:t>Hanan Girgis, Ph.D.</a:t>
            </a:r>
          </a:p>
          <a:p>
            <a:r>
              <a:rPr lang="en-US" sz="2800" dirty="0">
                <a:solidFill>
                  <a:schemeClr val="bg1"/>
                </a:solidFill>
              </a:rPr>
              <a:t>Baseera executive vice president</a:t>
            </a:r>
          </a:p>
        </p:txBody>
      </p:sp>
    </p:spTree>
    <p:extLst>
      <p:ext uri="{BB962C8B-B14F-4D97-AF65-F5344CB8AC3E}">
        <p14:creationId xmlns:p14="http://schemas.microsoft.com/office/powerpoint/2010/main" val="4000814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4F170-BF96-4AF3-9064-7626794B362F}"/>
              </a:ext>
            </a:extLst>
          </p:cNvPr>
          <p:cNvSpPr>
            <a:spLocks noGrp="1"/>
          </p:cNvSpPr>
          <p:nvPr>
            <p:ph type="title"/>
          </p:nvPr>
        </p:nvSpPr>
        <p:spPr/>
        <p:txBody>
          <a:bodyPr/>
          <a:lstStyle/>
          <a:p>
            <a:r>
              <a:rPr lang="en-US" dirty="0"/>
              <a:t>Perceptions regarding women’s roles</a:t>
            </a:r>
          </a:p>
        </p:txBody>
      </p:sp>
      <p:graphicFrame>
        <p:nvGraphicFramePr>
          <p:cNvPr id="6" name="Content Placeholder 5">
            <a:extLst>
              <a:ext uri="{FF2B5EF4-FFF2-40B4-BE49-F238E27FC236}">
                <a16:creationId xmlns:a16="http://schemas.microsoft.com/office/drawing/2014/main" id="{784FF27A-5629-4CBC-9413-2829B811FCCF}"/>
              </a:ext>
            </a:extLst>
          </p:cNvPr>
          <p:cNvGraphicFramePr>
            <a:graphicFrameLocks noGrp="1"/>
          </p:cNvGraphicFramePr>
          <p:nvPr>
            <p:ph idx="1"/>
            <p:extLst>
              <p:ext uri="{D42A27DB-BD31-4B8C-83A1-F6EECF244321}">
                <p14:modId xmlns:p14="http://schemas.microsoft.com/office/powerpoint/2010/main" val="2037455677"/>
              </p:ext>
            </p:extLst>
          </p:nvPr>
        </p:nvGraphicFramePr>
        <p:xfrm>
          <a:off x="245806" y="2546554"/>
          <a:ext cx="5132439" cy="3962401"/>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5A0E5A7C-B667-42BB-AE5D-7795891361DD}"/>
              </a:ext>
            </a:extLst>
          </p:cNvPr>
          <p:cNvSpPr txBox="1"/>
          <p:nvPr/>
        </p:nvSpPr>
        <p:spPr>
          <a:xfrm>
            <a:off x="534116" y="1425678"/>
            <a:ext cx="4925962" cy="830997"/>
          </a:xfrm>
          <a:prstGeom prst="rect">
            <a:avLst/>
          </a:prstGeom>
          <a:noFill/>
        </p:spPr>
        <p:txBody>
          <a:bodyPr wrap="square" rtlCol="0">
            <a:spAutoFit/>
          </a:bodyPr>
          <a:lstStyle/>
          <a:p>
            <a:r>
              <a:rPr lang="en-US" sz="2400" dirty="0">
                <a:solidFill>
                  <a:schemeClr val="accent1">
                    <a:lumMod val="75000"/>
                  </a:schemeClr>
                </a:solidFill>
              </a:rPr>
              <a:t>A mother has the right to hire a care service provider to be able to work</a:t>
            </a:r>
          </a:p>
        </p:txBody>
      </p:sp>
      <p:graphicFrame>
        <p:nvGraphicFramePr>
          <p:cNvPr id="8" name="Content Placeholder 5">
            <a:extLst>
              <a:ext uri="{FF2B5EF4-FFF2-40B4-BE49-F238E27FC236}">
                <a16:creationId xmlns:a16="http://schemas.microsoft.com/office/drawing/2014/main" id="{44B1A86E-8A51-4ADE-8C06-2350A56142C0}"/>
              </a:ext>
            </a:extLst>
          </p:cNvPr>
          <p:cNvGraphicFramePr>
            <a:graphicFrameLocks/>
          </p:cNvGraphicFramePr>
          <p:nvPr>
            <p:extLst>
              <p:ext uri="{D42A27DB-BD31-4B8C-83A1-F6EECF244321}">
                <p14:modId xmlns:p14="http://schemas.microsoft.com/office/powerpoint/2010/main" val="271452645"/>
              </p:ext>
            </p:extLst>
          </p:nvPr>
        </p:nvGraphicFramePr>
        <p:xfrm>
          <a:off x="6327078" y="2551471"/>
          <a:ext cx="5132439" cy="396240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9F2EBD3A-D780-4A43-A588-7F2C437A4050}"/>
              </a:ext>
            </a:extLst>
          </p:cNvPr>
          <p:cNvSpPr txBox="1"/>
          <p:nvPr/>
        </p:nvSpPr>
        <p:spPr>
          <a:xfrm>
            <a:off x="6310586" y="1430595"/>
            <a:ext cx="4925962" cy="1200329"/>
          </a:xfrm>
          <a:prstGeom prst="rect">
            <a:avLst/>
          </a:prstGeom>
          <a:noFill/>
        </p:spPr>
        <p:txBody>
          <a:bodyPr wrap="square" rtlCol="0">
            <a:spAutoFit/>
          </a:bodyPr>
          <a:lstStyle/>
          <a:p>
            <a:r>
              <a:rPr lang="en-US" sz="2400" dirty="0">
                <a:solidFill>
                  <a:schemeClr val="accent1">
                    <a:lumMod val="75000"/>
                  </a:schemeClr>
                </a:solidFill>
              </a:rPr>
              <a:t>Children suffer when their mothers go to work and leave them with a care provider</a:t>
            </a:r>
          </a:p>
        </p:txBody>
      </p:sp>
    </p:spTree>
    <p:extLst>
      <p:ext uri="{BB962C8B-B14F-4D97-AF65-F5344CB8AC3E}">
        <p14:creationId xmlns:p14="http://schemas.microsoft.com/office/powerpoint/2010/main" val="1741852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BC78C-75A2-4FE8-A08E-C4D556D7C53A}"/>
              </a:ext>
            </a:extLst>
          </p:cNvPr>
          <p:cNvSpPr>
            <a:spLocks noGrp="1"/>
          </p:cNvSpPr>
          <p:nvPr>
            <p:ph type="title"/>
          </p:nvPr>
        </p:nvSpPr>
        <p:spPr/>
        <p:txBody>
          <a:bodyPr/>
          <a:lstStyle/>
          <a:p>
            <a:r>
              <a:rPr lang="en-US" dirty="0"/>
              <a:t>Perceptions regarding women’s roles</a:t>
            </a:r>
          </a:p>
        </p:txBody>
      </p:sp>
      <p:graphicFrame>
        <p:nvGraphicFramePr>
          <p:cNvPr id="4" name="Content Placeholder 5">
            <a:extLst>
              <a:ext uri="{FF2B5EF4-FFF2-40B4-BE49-F238E27FC236}">
                <a16:creationId xmlns:a16="http://schemas.microsoft.com/office/drawing/2014/main" id="{C0445A30-EB49-48C5-BF22-D5AE2B788AC6}"/>
              </a:ext>
            </a:extLst>
          </p:cNvPr>
          <p:cNvGraphicFramePr>
            <a:graphicFrameLocks/>
          </p:cNvGraphicFramePr>
          <p:nvPr>
            <p:extLst>
              <p:ext uri="{D42A27DB-BD31-4B8C-83A1-F6EECF244321}">
                <p14:modId xmlns:p14="http://schemas.microsoft.com/office/powerpoint/2010/main" val="788763071"/>
              </p:ext>
            </p:extLst>
          </p:nvPr>
        </p:nvGraphicFramePr>
        <p:xfrm>
          <a:off x="3848038" y="2544088"/>
          <a:ext cx="5132439" cy="3962401"/>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78A723B2-DB42-48A7-81F7-9F5AE58BA11A}"/>
              </a:ext>
            </a:extLst>
          </p:cNvPr>
          <p:cNvSpPr txBox="1"/>
          <p:nvPr/>
        </p:nvSpPr>
        <p:spPr>
          <a:xfrm>
            <a:off x="3836219" y="1501715"/>
            <a:ext cx="4925962" cy="830997"/>
          </a:xfrm>
          <a:prstGeom prst="rect">
            <a:avLst/>
          </a:prstGeom>
          <a:noFill/>
        </p:spPr>
        <p:txBody>
          <a:bodyPr wrap="square" rtlCol="0">
            <a:spAutoFit/>
          </a:bodyPr>
          <a:lstStyle/>
          <a:p>
            <a:pPr algn="ctr"/>
            <a:r>
              <a:rPr lang="en-US" sz="2400" dirty="0">
                <a:solidFill>
                  <a:schemeClr val="accent1">
                    <a:lumMod val="75000"/>
                  </a:schemeClr>
                </a:solidFill>
              </a:rPr>
              <a:t>Women are better in providing care than men</a:t>
            </a:r>
          </a:p>
        </p:txBody>
      </p:sp>
    </p:spTree>
    <p:extLst>
      <p:ext uri="{BB962C8B-B14F-4D97-AF65-F5344CB8AC3E}">
        <p14:creationId xmlns:p14="http://schemas.microsoft.com/office/powerpoint/2010/main" val="24625823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09A3C-7CA3-4FE4-A50B-37B6A0925449}"/>
              </a:ext>
            </a:extLst>
          </p:cNvPr>
          <p:cNvSpPr>
            <a:spLocks noGrp="1"/>
          </p:cNvSpPr>
          <p:nvPr>
            <p:ph idx="1"/>
          </p:nvPr>
        </p:nvSpPr>
        <p:spPr>
          <a:xfrm>
            <a:off x="616531" y="2930014"/>
            <a:ext cx="10515600" cy="2926360"/>
          </a:xfrm>
        </p:spPr>
        <p:txBody>
          <a:bodyPr>
            <a:normAutofit/>
          </a:bodyPr>
          <a:lstStyle/>
          <a:p>
            <a:pPr marL="0" indent="0">
              <a:lnSpc>
                <a:spcPct val="100000"/>
              </a:lnSpc>
              <a:buNone/>
            </a:pPr>
            <a:r>
              <a:rPr lang="en-US" sz="4000" dirty="0">
                <a:solidFill>
                  <a:srgbClr val="C00000"/>
                </a:solidFill>
              </a:rPr>
              <a:t>Perceptions regarding care service providers</a:t>
            </a:r>
          </a:p>
        </p:txBody>
      </p:sp>
    </p:spTree>
    <p:extLst>
      <p:ext uri="{BB962C8B-B14F-4D97-AF65-F5344CB8AC3E}">
        <p14:creationId xmlns:p14="http://schemas.microsoft.com/office/powerpoint/2010/main" val="2181425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342B0-A0C2-4678-8DB4-5E8E337FBBAB}"/>
              </a:ext>
            </a:extLst>
          </p:cNvPr>
          <p:cNvSpPr>
            <a:spLocks noGrp="1"/>
          </p:cNvSpPr>
          <p:nvPr>
            <p:ph type="title"/>
          </p:nvPr>
        </p:nvSpPr>
        <p:spPr/>
        <p:txBody>
          <a:bodyPr/>
          <a:lstStyle/>
          <a:p>
            <a:r>
              <a:rPr lang="en-US" dirty="0"/>
              <a:t>Perceptions regarding care service providers</a:t>
            </a:r>
          </a:p>
        </p:txBody>
      </p:sp>
      <p:sp>
        <p:nvSpPr>
          <p:cNvPr id="6" name="TextBox 5">
            <a:extLst>
              <a:ext uri="{FF2B5EF4-FFF2-40B4-BE49-F238E27FC236}">
                <a16:creationId xmlns:a16="http://schemas.microsoft.com/office/drawing/2014/main" id="{1F333C65-66F0-45FF-8A74-69BE24F1049F}"/>
              </a:ext>
            </a:extLst>
          </p:cNvPr>
          <p:cNvSpPr txBox="1"/>
          <p:nvPr/>
        </p:nvSpPr>
        <p:spPr>
          <a:xfrm>
            <a:off x="6984077" y="1465012"/>
            <a:ext cx="4925962" cy="830997"/>
          </a:xfrm>
          <a:prstGeom prst="rect">
            <a:avLst/>
          </a:prstGeom>
          <a:noFill/>
        </p:spPr>
        <p:txBody>
          <a:bodyPr wrap="square" rtlCol="0">
            <a:spAutoFit/>
          </a:bodyPr>
          <a:lstStyle/>
          <a:p>
            <a:pPr algn="ctr"/>
            <a:r>
              <a:rPr lang="en-US" sz="2400" dirty="0">
                <a:solidFill>
                  <a:schemeClr val="accent1">
                    <a:lumMod val="75000"/>
                  </a:schemeClr>
                </a:solidFill>
              </a:rPr>
              <a:t>Most of care providers in Egypt are not specialized in care services</a:t>
            </a:r>
          </a:p>
        </p:txBody>
      </p:sp>
      <p:graphicFrame>
        <p:nvGraphicFramePr>
          <p:cNvPr id="7" name="Content Placeholder 5">
            <a:extLst>
              <a:ext uri="{FF2B5EF4-FFF2-40B4-BE49-F238E27FC236}">
                <a16:creationId xmlns:a16="http://schemas.microsoft.com/office/drawing/2014/main" id="{C7814561-35E9-4D18-B6CF-5BC6174D654E}"/>
              </a:ext>
            </a:extLst>
          </p:cNvPr>
          <p:cNvGraphicFramePr>
            <a:graphicFrameLocks/>
          </p:cNvGraphicFramePr>
          <p:nvPr>
            <p:extLst>
              <p:ext uri="{D42A27DB-BD31-4B8C-83A1-F6EECF244321}">
                <p14:modId xmlns:p14="http://schemas.microsoft.com/office/powerpoint/2010/main" val="1470661318"/>
              </p:ext>
            </p:extLst>
          </p:nvPr>
        </p:nvGraphicFramePr>
        <p:xfrm>
          <a:off x="6828526" y="2364664"/>
          <a:ext cx="5132439" cy="396240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D5B7BE6D-739A-436C-9992-BED48593646B}"/>
              </a:ext>
            </a:extLst>
          </p:cNvPr>
          <p:cNvGraphicFramePr/>
          <p:nvPr>
            <p:extLst>
              <p:ext uri="{D42A27DB-BD31-4B8C-83A1-F6EECF244321}">
                <p14:modId xmlns:p14="http://schemas.microsoft.com/office/powerpoint/2010/main" val="2322864105"/>
              </p:ext>
            </p:extLst>
          </p:nvPr>
        </p:nvGraphicFramePr>
        <p:xfrm>
          <a:off x="413329" y="2615385"/>
          <a:ext cx="5682671" cy="3336139"/>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1AB50F01-F021-4944-A58B-89311E2B514A}"/>
              </a:ext>
            </a:extLst>
          </p:cNvPr>
          <p:cNvSpPr txBox="1"/>
          <p:nvPr/>
        </p:nvSpPr>
        <p:spPr>
          <a:xfrm>
            <a:off x="1010980" y="1533667"/>
            <a:ext cx="4925962" cy="830997"/>
          </a:xfrm>
          <a:prstGeom prst="rect">
            <a:avLst/>
          </a:prstGeom>
          <a:noFill/>
        </p:spPr>
        <p:txBody>
          <a:bodyPr wrap="square" rtlCol="0">
            <a:spAutoFit/>
          </a:bodyPr>
          <a:lstStyle/>
          <a:p>
            <a:pPr algn="ctr"/>
            <a:r>
              <a:rPr lang="en-US" sz="2400" dirty="0">
                <a:solidFill>
                  <a:schemeClr val="accent1">
                    <a:lumMod val="75000"/>
                  </a:schemeClr>
                </a:solidFill>
              </a:rPr>
              <a:t>Care service providers should be specialized </a:t>
            </a:r>
          </a:p>
        </p:txBody>
      </p:sp>
      <p:pic>
        <p:nvPicPr>
          <p:cNvPr id="4" name="Picture 3">
            <a:extLst>
              <a:ext uri="{FF2B5EF4-FFF2-40B4-BE49-F238E27FC236}">
                <a16:creationId xmlns:a16="http://schemas.microsoft.com/office/drawing/2014/main" id="{199987BA-3373-4104-8212-942F07EDC941}"/>
              </a:ext>
            </a:extLst>
          </p:cNvPr>
          <p:cNvPicPr>
            <a:picLocks noChangeAspect="1"/>
          </p:cNvPicPr>
          <p:nvPr/>
        </p:nvPicPr>
        <p:blipFill rotWithShape="1">
          <a:blip r:embed="rId4"/>
          <a:srcRect l="21935" t="33479" r="50000" b="26308"/>
          <a:stretch/>
        </p:blipFill>
        <p:spPr>
          <a:xfrm>
            <a:off x="8357420" y="3429000"/>
            <a:ext cx="2222090" cy="1790967"/>
          </a:xfrm>
          <a:prstGeom prst="ellipse">
            <a:avLst/>
          </a:prstGeom>
          <a:ln>
            <a:noFill/>
          </a:ln>
          <a:effectLst>
            <a:softEdge rad="112500"/>
          </a:effectLst>
        </p:spPr>
      </p:pic>
    </p:spTree>
    <p:extLst>
      <p:ext uri="{BB962C8B-B14F-4D97-AF65-F5344CB8AC3E}">
        <p14:creationId xmlns:p14="http://schemas.microsoft.com/office/powerpoint/2010/main" val="718840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7"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7BF35-FA0F-4E59-A26A-D7F8811B119C}"/>
              </a:ext>
            </a:extLst>
          </p:cNvPr>
          <p:cNvSpPr>
            <a:spLocks noGrp="1"/>
          </p:cNvSpPr>
          <p:nvPr>
            <p:ph type="title"/>
          </p:nvPr>
        </p:nvSpPr>
        <p:spPr/>
        <p:txBody>
          <a:bodyPr/>
          <a:lstStyle/>
          <a:p>
            <a:r>
              <a:rPr lang="en-US" dirty="0"/>
              <a:t>Perceptions regarding care service providers</a:t>
            </a:r>
          </a:p>
        </p:txBody>
      </p:sp>
      <p:sp>
        <p:nvSpPr>
          <p:cNvPr id="3" name="Content Placeholder 2">
            <a:extLst>
              <a:ext uri="{FF2B5EF4-FFF2-40B4-BE49-F238E27FC236}">
                <a16:creationId xmlns:a16="http://schemas.microsoft.com/office/drawing/2014/main" id="{F0572B5A-B7C3-402E-8FE6-BEBE9E701139}"/>
              </a:ext>
            </a:extLst>
          </p:cNvPr>
          <p:cNvSpPr>
            <a:spLocks noGrp="1"/>
          </p:cNvSpPr>
          <p:nvPr>
            <p:ph idx="1"/>
          </p:nvPr>
        </p:nvSpPr>
        <p:spPr>
          <a:xfrm>
            <a:off x="616531" y="1613190"/>
            <a:ext cx="10515600" cy="766216"/>
          </a:xfrm>
        </p:spPr>
        <p:txBody>
          <a:bodyPr>
            <a:normAutofit fontScale="92500" lnSpcReduction="10000"/>
          </a:bodyPr>
          <a:lstStyle/>
          <a:p>
            <a:pPr marL="0" indent="0">
              <a:buNone/>
            </a:pPr>
            <a:r>
              <a:rPr lang="en-US" dirty="0"/>
              <a:t>The care provider could stay alone at home with …..</a:t>
            </a:r>
            <a:br>
              <a:rPr lang="en-US" dirty="0"/>
            </a:br>
            <a:endParaRPr lang="en-US" dirty="0"/>
          </a:p>
        </p:txBody>
      </p:sp>
      <p:graphicFrame>
        <p:nvGraphicFramePr>
          <p:cNvPr id="4" name="Chart 3">
            <a:extLst>
              <a:ext uri="{FF2B5EF4-FFF2-40B4-BE49-F238E27FC236}">
                <a16:creationId xmlns:a16="http://schemas.microsoft.com/office/drawing/2014/main" id="{0F0B6AF3-C2D4-4850-B309-66209900B4DE}"/>
              </a:ext>
            </a:extLst>
          </p:cNvPr>
          <p:cNvGraphicFramePr/>
          <p:nvPr>
            <p:extLst>
              <p:ext uri="{D42A27DB-BD31-4B8C-83A1-F6EECF244321}">
                <p14:modId xmlns:p14="http://schemas.microsoft.com/office/powerpoint/2010/main" val="1654959555"/>
              </p:ext>
            </p:extLst>
          </p:nvPr>
        </p:nvGraphicFramePr>
        <p:xfrm>
          <a:off x="1927497" y="2271252"/>
          <a:ext cx="7678619" cy="38080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176912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BB4AE-E0A0-4914-B12C-B9BBF8648DD7}"/>
              </a:ext>
            </a:extLst>
          </p:cNvPr>
          <p:cNvSpPr>
            <a:spLocks noGrp="1"/>
          </p:cNvSpPr>
          <p:nvPr>
            <p:ph type="title"/>
          </p:nvPr>
        </p:nvSpPr>
        <p:spPr/>
        <p:txBody>
          <a:bodyPr>
            <a:normAutofit fontScale="90000"/>
          </a:bodyPr>
          <a:lstStyle/>
          <a:p>
            <a:r>
              <a:rPr lang="en-US" dirty="0"/>
              <a:t>Perceptions regarding using care service providers</a:t>
            </a:r>
          </a:p>
        </p:txBody>
      </p:sp>
      <p:graphicFrame>
        <p:nvGraphicFramePr>
          <p:cNvPr id="4" name="Content Placeholder 5">
            <a:extLst>
              <a:ext uri="{FF2B5EF4-FFF2-40B4-BE49-F238E27FC236}">
                <a16:creationId xmlns:a16="http://schemas.microsoft.com/office/drawing/2014/main" id="{5F8B6050-6269-49CE-BF8D-AC3E86B08802}"/>
              </a:ext>
            </a:extLst>
          </p:cNvPr>
          <p:cNvGraphicFramePr>
            <a:graphicFrameLocks noGrp="1"/>
          </p:cNvGraphicFramePr>
          <p:nvPr>
            <p:ph idx="1"/>
            <p:extLst>
              <p:ext uri="{D42A27DB-BD31-4B8C-83A1-F6EECF244321}">
                <p14:modId xmlns:p14="http://schemas.microsoft.com/office/powerpoint/2010/main" val="2747497535"/>
              </p:ext>
            </p:extLst>
          </p:nvPr>
        </p:nvGraphicFramePr>
        <p:xfrm>
          <a:off x="245806" y="2546554"/>
          <a:ext cx="5132439" cy="3962401"/>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A43A7ED9-2D10-4CEE-92EB-BB7B97DB5EFF}"/>
              </a:ext>
            </a:extLst>
          </p:cNvPr>
          <p:cNvSpPr txBox="1"/>
          <p:nvPr/>
        </p:nvSpPr>
        <p:spPr>
          <a:xfrm>
            <a:off x="534116" y="1425678"/>
            <a:ext cx="4925962" cy="830997"/>
          </a:xfrm>
          <a:prstGeom prst="rect">
            <a:avLst/>
          </a:prstGeom>
          <a:noFill/>
        </p:spPr>
        <p:txBody>
          <a:bodyPr wrap="square" rtlCol="0">
            <a:spAutoFit/>
          </a:bodyPr>
          <a:lstStyle/>
          <a:p>
            <a:r>
              <a:rPr lang="en-US" sz="2400" dirty="0">
                <a:solidFill>
                  <a:schemeClr val="accent1">
                    <a:lumMod val="75000"/>
                  </a:schemeClr>
                </a:solidFill>
              </a:rPr>
              <a:t>It is a shame that a person admits his parents to a nursing home</a:t>
            </a:r>
          </a:p>
        </p:txBody>
      </p:sp>
      <p:sp>
        <p:nvSpPr>
          <p:cNvPr id="6" name="TextBox 5">
            <a:extLst>
              <a:ext uri="{FF2B5EF4-FFF2-40B4-BE49-F238E27FC236}">
                <a16:creationId xmlns:a16="http://schemas.microsoft.com/office/drawing/2014/main" id="{783B2020-6189-4385-B109-D4C5E2330F47}"/>
              </a:ext>
            </a:extLst>
          </p:cNvPr>
          <p:cNvSpPr txBox="1"/>
          <p:nvPr/>
        </p:nvSpPr>
        <p:spPr>
          <a:xfrm>
            <a:off x="6831699" y="1430594"/>
            <a:ext cx="4925962" cy="830997"/>
          </a:xfrm>
          <a:prstGeom prst="rect">
            <a:avLst/>
          </a:prstGeom>
          <a:noFill/>
        </p:spPr>
        <p:txBody>
          <a:bodyPr wrap="square" rtlCol="0">
            <a:spAutoFit/>
          </a:bodyPr>
          <a:lstStyle/>
          <a:p>
            <a:r>
              <a:rPr lang="en-US" sz="2400" dirty="0">
                <a:solidFill>
                  <a:schemeClr val="accent1">
                    <a:lumMod val="75000"/>
                  </a:schemeClr>
                </a:solidFill>
              </a:rPr>
              <a:t>It is a shame that a person admits his parents to a nursing home</a:t>
            </a:r>
          </a:p>
        </p:txBody>
      </p:sp>
      <p:graphicFrame>
        <p:nvGraphicFramePr>
          <p:cNvPr id="7" name="Content Placeholder 5">
            <a:extLst>
              <a:ext uri="{FF2B5EF4-FFF2-40B4-BE49-F238E27FC236}">
                <a16:creationId xmlns:a16="http://schemas.microsoft.com/office/drawing/2014/main" id="{04D468C7-8A37-41C2-BB7C-F1960BB24D31}"/>
              </a:ext>
            </a:extLst>
          </p:cNvPr>
          <p:cNvGraphicFramePr>
            <a:graphicFrameLocks/>
          </p:cNvGraphicFramePr>
          <p:nvPr>
            <p:extLst>
              <p:ext uri="{D42A27DB-BD31-4B8C-83A1-F6EECF244321}">
                <p14:modId xmlns:p14="http://schemas.microsoft.com/office/powerpoint/2010/main" val="484342689"/>
              </p:ext>
            </p:extLst>
          </p:nvPr>
        </p:nvGraphicFramePr>
        <p:xfrm>
          <a:off x="6828526" y="2364664"/>
          <a:ext cx="5132439" cy="39624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2313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7"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09A3C-7CA3-4FE4-A50B-37B6A0925449}"/>
              </a:ext>
            </a:extLst>
          </p:cNvPr>
          <p:cNvSpPr>
            <a:spLocks noGrp="1"/>
          </p:cNvSpPr>
          <p:nvPr>
            <p:ph idx="1"/>
          </p:nvPr>
        </p:nvSpPr>
        <p:spPr>
          <a:xfrm>
            <a:off x="616531" y="2930014"/>
            <a:ext cx="10515600" cy="2926360"/>
          </a:xfrm>
        </p:spPr>
        <p:txBody>
          <a:bodyPr>
            <a:normAutofit/>
          </a:bodyPr>
          <a:lstStyle/>
          <a:p>
            <a:pPr marL="0" indent="0">
              <a:lnSpc>
                <a:spcPct val="100000"/>
              </a:lnSpc>
              <a:buNone/>
            </a:pPr>
            <a:r>
              <a:rPr lang="en-US" sz="4000" dirty="0">
                <a:solidFill>
                  <a:srgbClr val="C00000"/>
                </a:solidFill>
              </a:rPr>
              <a:t>However …. </a:t>
            </a:r>
          </a:p>
        </p:txBody>
      </p:sp>
    </p:spTree>
    <p:extLst>
      <p:ext uri="{BB962C8B-B14F-4D97-AF65-F5344CB8AC3E}">
        <p14:creationId xmlns:p14="http://schemas.microsoft.com/office/powerpoint/2010/main" val="2709945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593A4-0020-494A-AAC6-84BC366FE1FF}"/>
              </a:ext>
            </a:extLst>
          </p:cNvPr>
          <p:cNvSpPr>
            <a:spLocks noGrp="1"/>
          </p:cNvSpPr>
          <p:nvPr>
            <p:ph type="title"/>
          </p:nvPr>
        </p:nvSpPr>
        <p:spPr/>
        <p:txBody>
          <a:bodyPr>
            <a:normAutofit fontScale="90000"/>
          </a:bodyPr>
          <a:lstStyle/>
          <a:p>
            <a:r>
              <a:rPr lang="en-US" dirty="0"/>
              <a:t>Care services could generate many job opportunities</a:t>
            </a:r>
          </a:p>
        </p:txBody>
      </p:sp>
      <p:graphicFrame>
        <p:nvGraphicFramePr>
          <p:cNvPr id="3" name="Diagram 2">
            <a:extLst>
              <a:ext uri="{FF2B5EF4-FFF2-40B4-BE49-F238E27FC236}">
                <a16:creationId xmlns:a16="http://schemas.microsoft.com/office/drawing/2014/main" id="{2BC18C4A-81FA-4DA0-9399-25125F30FEA8}"/>
              </a:ext>
            </a:extLst>
          </p:cNvPr>
          <p:cNvGraphicFramePr/>
          <p:nvPr>
            <p:extLst>
              <p:ext uri="{D42A27DB-BD31-4B8C-83A1-F6EECF244321}">
                <p14:modId xmlns:p14="http://schemas.microsoft.com/office/powerpoint/2010/main" val="3649312672"/>
              </p:ext>
            </p:extLst>
          </p:nvPr>
        </p:nvGraphicFramePr>
        <p:xfrm>
          <a:off x="4922684" y="1317523"/>
          <a:ext cx="2805471" cy="50894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4" name="Content Placeholder 12">
            <a:extLst>
              <a:ext uri="{FF2B5EF4-FFF2-40B4-BE49-F238E27FC236}">
                <a16:creationId xmlns:a16="http://schemas.microsoft.com/office/drawing/2014/main" id="{EABF4A76-9822-464D-9F14-0EBD98FEA3E9}"/>
              </a:ext>
            </a:extLst>
          </p:cNvPr>
          <p:cNvGraphicFramePr>
            <a:graphicFrameLocks noGrp="1"/>
          </p:cNvGraphicFramePr>
          <p:nvPr>
            <p:ph idx="1"/>
            <p:extLst>
              <p:ext uri="{D42A27DB-BD31-4B8C-83A1-F6EECF244321}">
                <p14:modId xmlns:p14="http://schemas.microsoft.com/office/powerpoint/2010/main" val="3272790569"/>
              </p:ext>
            </p:extLst>
          </p:nvPr>
        </p:nvGraphicFramePr>
        <p:xfrm>
          <a:off x="-71120" y="2173338"/>
          <a:ext cx="5940978" cy="4351338"/>
        </p:xfrm>
        <a:graphic>
          <a:graphicData uri="http://schemas.openxmlformats.org/drawingml/2006/chart">
            <c:chart xmlns:c="http://schemas.openxmlformats.org/drawingml/2006/chart" xmlns:r="http://schemas.openxmlformats.org/officeDocument/2006/relationships" r:id="rId7"/>
          </a:graphicData>
        </a:graphic>
      </p:graphicFrame>
      <p:cxnSp>
        <p:nvCxnSpPr>
          <p:cNvPr id="8" name="Straight Arrow Connector 7">
            <a:extLst>
              <a:ext uri="{FF2B5EF4-FFF2-40B4-BE49-F238E27FC236}">
                <a16:creationId xmlns:a16="http://schemas.microsoft.com/office/drawing/2014/main" id="{73B2E59B-29AF-44D1-BCF9-3F81A1CBA07A}"/>
              </a:ext>
            </a:extLst>
          </p:cNvPr>
          <p:cNvCxnSpPr>
            <a:cxnSpLocks/>
          </p:cNvCxnSpPr>
          <p:nvPr/>
        </p:nvCxnSpPr>
        <p:spPr>
          <a:xfrm>
            <a:off x="3028335" y="3126658"/>
            <a:ext cx="2585884" cy="157316"/>
          </a:xfrm>
          <a:prstGeom prst="straightConnector1">
            <a:avLst/>
          </a:prstGeom>
          <a:ln>
            <a:solidFill>
              <a:srgbClr val="00B050"/>
            </a:solidFill>
            <a:tailEnd type="triangle"/>
          </a:ln>
        </p:spPr>
        <p:style>
          <a:lnRef idx="1">
            <a:schemeClr val="accent6"/>
          </a:lnRef>
          <a:fillRef idx="0">
            <a:schemeClr val="accent6"/>
          </a:fillRef>
          <a:effectRef idx="0">
            <a:schemeClr val="accent6"/>
          </a:effectRef>
          <a:fontRef idx="minor">
            <a:schemeClr val="tx1"/>
          </a:fontRef>
        </p:style>
      </p:cxnSp>
      <p:cxnSp>
        <p:nvCxnSpPr>
          <p:cNvPr id="16" name="Straight Arrow Connector 15">
            <a:extLst>
              <a:ext uri="{FF2B5EF4-FFF2-40B4-BE49-F238E27FC236}">
                <a16:creationId xmlns:a16="http://schemas.microsoft.com/office/drawing/2014/main" id="{9F54ACB5-AD0E-437A-BC81-B12B6D7A5024}"/>
              </a:ext>
            </a:extLst>
          </p:cNvPr>
          <p:cNvCxnSpPr>
            <a:cxnSpLocks/>
          </p:cNvCxnSpPr>
          <p:nvPr/>
        </p:nvCxnSpPr>
        <p:spPr>
          <a:xfrm flipV="1">
            <a:off x="3480619" y="1618020"/>
            <a:ext cx="2133600" cy="11350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CDF3BE5-F654-4570-A477-046447287DD9}"/>
              </a:ext>
            </a:extLst>
          </p:cNvPr>
          <p:cNvCxnSpPr>
            <a:cxnSpLocks/>
          </p:cNvCxnSpPr>
          <p:nvPr/>
        </p:nvCxnSpPr>
        <p:spPr>
          <a:xfrm>
            <a:off x="2931280" y="3382761"/>
            <a:ext cx="2682939" cy="2349445"/>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21" name="Arrow: Right 20">
            <a:extLst>
              <a:ext uri="{FF2B5EF4-FFF2-40B4-BE49-F238E27FC236}">
                <a16:creationId xmlns:a16="http://schemas.microsoft.com/office/drawing/2014/main" id="{59114A3D-CF89-4FD1-B4BB-D36B1DD2AFF1}"/>
              </a:ext>
            </a:extLst>
          </p:cNvPr>
          <p:cNvSpPr/>
          <p:nvPr/>
        </p:nvSpPr>
        <p:spPr>
          <a:xfrm>
            <a:off x="7605623" y="3283974"/>
            <a:ext cx="1894349" cy="10913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618 thousand</a:t>
            </a:r>
          </a:p>
        </p:txBody>
      </p:sp>
      <p:grpSp>
        <p:nvGrpSpPr>
          <p:cNvPr id="4" name="Group 3">
            <a:extLst>
              <a:ext uri="{FF2B5EF4-FFF2-40B4-BE49-F238E27FC236}">
                <a16:creationId xmlns:a16="http://schemas.microsoft.com/office/drawing/2014/main" id="{8E57EB4A-6BCF-4F70-A090-C721893BA4DD}"/>
              </a:ext>
            </a:extLst>
          </p:cNvPr>
          <p:cNvGrpSpPr/>
          <p:nvPr/>
        </p:nvGrpSpPr>
        <p:grpSpPr>
          <a:xfrm>
            <a:off x="9798397" y="1874274"/>
            <a:ext cx="1813499" cy="3157622"/>
            <a:chOff x="9798397" y="1874274"/>
            <a:chExt cx="1813499" cy="3157622"/>
          </a:xfrm>
        </p:grpSpPr>
        <p:pic>
          <p:nvPicPr>
            <p:cNvPr id="25" name="Picture 24" descr="Icon&#10;&#10;Description automatically generated">
              <a:extLst>
                <a:ext uri="{FF2B5EF4-FFF2-40B4-BE49-F238E27FC236}">
                  <a16:creationId xmlns:a16="http://schemas.microsoft.com/office/drawing/2014/main" id="{BD7149D7-B02A-4815-836B-576BBD654EF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98397" y="1874274"/>
              <a:ext cx="1813499" cy="3157622"/>
            </a:xfrm>
            <a:prstGeom prst="rect">
              <a:avLst/>
            </a:prstGeom>
          </p:spPr>
        </p:pic>
        <p:sp>
          <p:nvSpPr>
            <p:cNvPr id="26" name="TextBox 25">
              <a:extLst>
                <a:ext uri="{FF2B5EF4-FFF2-40B4-BE49-F238E27FC236}">
                  <a16:creationId xmlns:a16="http://schemas.microsoft.com/office/drawing/2014/main" id="{5B54CAB2-9574-40EC-917E-D1AF6CCDB6E6}"/>
                </a:ext>
              </a:extLst>
            </p:cNvPr>
            <p:cNvSpPr txBox="1"/>
            <p:nvPr/>
          </p:nvSpPr>
          <p:spPr>
            <a:xfrm>
              <a:off x="9940416" y="2300748"/>
              <a:ext cx="1551143" cy="830997"/>
            </a:xfrm>
            <a:prstGeom prst="rect">
              <a:avLst/>
            </a:prstGeom>
            <a:noFill/>
          </p:spPr>
          <p:txBody>
            <a:bodyPr wrap="square" rtlCol="0">
              <a:spAutoFit/>
            </a:bodyPr>
            <a:lstStyle/>
            <a:p>
              <a:pPr algn="ctr"/>
              <a:r>
                <a:rPr lang="en-US" sz="2400" dirty="0"/>
                <a:t>578 thousand</a:t>
              </a:r>
            </a:p>
          </p:txBody>
        </p:sp>
      </p:grpSp>
    </p:spTree>
    <p:extLst>
      <p:ext uri="{BB962C8B-B14F-4D97-AF65-F5344CB8AC3E}">
        <p14:creationId xmlns:p14="http://schemas.microsoft.com/office/powerpoint/2010/main" val="2848095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09A3C-7CA3-4FE4-A50B-37B6A0925449}"/>
              </a:ext>
            </a:extLst>
          </p:cNvPr>
          <p:cNvSpPr>
            <a:spLocks noGrp="1"/>
          </p:cNvSpPr>
          <p:nvPr>
            <p:ph idx="1"/>
          </p:nvPr>
        </p:nvSpPr>
        <p:spPr>
          <a:xfrm>
            <a:off x="616531" y="2930014"/>
            <a:ext cx="10515600" cy="2926360"/>
          </a:xfrm>
        </p:spPr>
        <p:txBody>
          <a:bodyPr>
            <a:normAutofit/>
          </a:bodyPr>
          <a:lstStyle/>
          <a:p>
            <a:pPr marL="0" indent="0">
              <a:lnSpc>
                <a:spcPct val="100000"/>
              </a:lnSpc>
              <a:buNone/>
            </a:pPr>
            <a:r>
              <a:rPr lang="en-US" sz="4000" dirty="0">
                <a:solidFill>
                  <a:srgbClr val="C00000"/>
                </a:solidFill>
              </a:rPr>
              <a:t>Policy recommendations </a:t>
            </a:r>
          </a:p>
        </p:txBody>
      </p:sp>
    </p:spTree>
    <p:extLst>
      <p:ext uri="{BB962C8B-B14F-4D97-AF65-F5344CB8AC3E}">
        <p14:creationId xmlns:p14="http://schemas.microsoft.com/office/powerpoint/2010/main" val="1436998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741A5-3644-4F40-A6FC-8B6848EF21B8}"/>
              </a:ext>
            </a:extLst>
          </p:cNvPr>
          <p:cNvSpPr>
            <a:spLocks noGrp="1"/>
          </p:cNvSpPr>
          <p:nvPr>
            <p:ph type="title"/>
          </p:nvPr>
        </p:nvSpPr>
        <p:spPr>
          <a:xfrm>
            <a:off x="413329" y="137793"/>
            <a:ext cx="10088416" cy="909490"/>
          </a:xfrm>
        </p:spPr>
        <p:txBody>
          <a:bodyPr>
            <a:normAutofit fontScale="90000"/>
          </a:bodyPr>
          <a:lstStyle/>
          <a:p>
            <a:r>
              <a:rPr lang="en-US" dirty="0"/>
              <a:t>Establish an entity to handle women work in care services </a:t>
            </a:r>
          </a:p>
        </p:txBody>
      </p:sp>
      <p:sp>
        <p:nvSpPr>
          <p:cNvPr id="3" name="Content Placeholder 2">
            <a:extLst>
              <a:ext uri="{FF2B5EF4-FFF2-40B4-BE49-F238E27FC236}">
                <a16:creationId xmlns:a16="http://schemas.microsoft.com/office/drawing/2014/main" id="{A856BCD5-46A2-4192-9291-E44412649722}"/>
              </a:ext>
            </a:extLst>
          </p:cNvPr>
          <p:cNvSpPr>
            <a:spLocks noGrp="1"/>
          </p:cNvSpPr>
          <p:nvPr>
            <p:ph idx="1"/>
          </p:nvPr>
        </p:nvSpPr>
        <p:spPr/>
        <p:txBody>
          <a:bodyPr>
            <a:normAutofit/>
          </a:bodyPr>
          <a:lstStyle/>
          <a:p>
            <a:pPr marL="0" indent="0">
              <a:lnSpc>
                <a:spcPct val="150000"/>
              </a:lnSpc>
              <a:buNone/>
            </a:pPr>
            <a:r>
              <a:rPr lang="en-US" sz="2400" dirty="0">
                <a:solidFill>
                  <a:srgbClr val="C00000"/>
                </a:solidFill>
              </a:rPr>
              <a:t>The entity will be responsible for the following:</a:t>
            </a:r>
          </a:p>
          <a:p>
            <a:pPr>
              <a:lnSpc>
                <a:spcPct val="150000"/>
              </a:lnSpc>
              <a:buFont typeface="Wingdings" panose="05000000000000000000" pitchFamily="2" charset="2"/>
              <a:buChar char="§"/>
            </a:pPr>
            <a:r>
              <a:rPr lang="en-US" sz="2400" dirty="0"/>
              <a:t>Connecting women who want to work in providing care services with the families who want to employ them after obtaining all the data of the two parties, in order to ensure the regularity of the service, the safety of women and the safety of the family members who will employ them, </a:t>
            </a:r>
          </a:p>
          <a:p>
            <a:pPr>
              <a:lnSpc>
                <a:spcPct val="150000"/>
              </a:lnSpc>
              <a:buFont typeface="Wingdings" panose="05000000000000000000" pitchFamily="2" charset="2"/>
              <a:buChar char="§"/>
            </a:pPr>
            <a:r>
              <a:rPr lang="en-US" sz="2400" dirty="0"/>
              <a:t>Setting standards for providing the service and the prices of the service. </a:t>
            </a:r>
          </a:p>
        </p:txBody>
      </p:sp>
    </p:spTree>
    <p:extLst>
      <p:ext uri="{BB962C8B-B14F-4D97-AF65-F5344CB8AC3E}">
        <p14:creationId xmlns:p14="http://schemas.microsoft.com/office/powerpoint/2010/main" val="2475852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5DD8C-A639-4E21-B6AC-8309097F2483}"/>
              </a:ext>
            </a:extLst>
          </p:cNvPr>
          <p:cNvSpPr>
            <a:spLocks noGrp="1"/>
          </p:cNvSpPr>
          <p:nvPr>
            <p:ph type="title"/>
          </p:nvPr>
        </p:nvSpPr>
        <p:spPr/>
        <p:txBody>
          <a:bodyPr/>
          <a:lstStyle/>
          <a:p>
            <a:r>
              <a:rPr lang="en-US" dirty="0"/>
              <a:t>Content </a:t>
            </a:r>
          </a:p>
        </p:txBody>
      </p:sp>
      <p:sp>
        <p:nvSpPr>
          <p:cNvPr id="3" name="Content Placeholder 2">
            <a:extLst>
              <a:ext uri="{FF2B5EF4-FFF2-40B4-BE49-F238E27FC236}">
                <a16:creationId xmlns:a16="http://schemas.microsoft.com/office/drawing/2014/main" id="{0477D93F-3180-400F-9FE3-E1E4C3155194}"/>
              </a:ext>
            </a:extLst>
          </p:cNvPr>
          <p:cNvSpPr>
            <a:spLocks noGrp="1"/>
          </p:cNvSpPr>
          <p:nvPr>
            <p:ph idx="1"/>
          </p:nvPr>
        </p:nvSpPr>
        <p:spPr/>
        <p:txBody>
          <a:bodyPr/>
          <a:lstStyle/>
          <a:p>
            <a:r>
              <a:rPr lang="en-US" sz="2800" dirty="0">
                <a:solidFill>
                  <a:srgbClr val="C00000"/>
                </a:solidFill>
              </a:rPr>
              <a:t>Introduction </a:t>
            </a:r>
          </a:p>
          <a:p>
            <a:pPr>
              <a:lnSpc>
                <a:spcPct val="100000"/>
              </a:lnSpc>
            </a:pPr>
            <a:r>
              <a:rPr lang="en-US" dirty="0">
                <a:solidFill>
                  <a:srgbClr val="C00000"/>
                </a:solidFill>
              </a:rPr>
              <a:t>Perceptions regarding women’s roles</a:t>
            </a:r>
          </a:p>
          <a:p>
            <a:pPr>
              <a:lnSpc>
                <a:spcPct val="100000"/>
              </a:lnSpc>
            </a:pPr>
            <a:r>
              <a:rPr lang="en-US" dirty="0">
                <a:solidFill>
                  <a:srgbClr val="C00000"/>
                </a:solidFill>
              </a:rPr>
              <a:t>Perceptions regarding care service providers</a:t>
            </a:r>
          </a:p>
          <a:p>
            <a:pPr>
              <a:lnSpc>
                <a:spcPct val="100000"/>
              </a:lnSpc>
            </a:pPr>
            <a:r>
              <a:rPr lang="en-US" dirty="0">
                <a:solidFill>
                  <a:srgbClr val="C00000"/>
                </a:solidFill>
              </a:rPr>
              <a:t>Policy recommendations </a:t>
            </a:r>
          </a:p>
          <a:p>
            <a:pPr marL="0" indent="0">
              <a:lnSpc>
                <a:spcPct val="100000"/>
              </a:lnSpc>
              <a:buNone/>
            </a:pPr>
            <a:endParaRPr lang="en-US" sz="2800" dirty="0">
              <a:solidFill>
                <a:srgbClr val="C00000"/>
              </a:solidFill>
            </a:endParaRPr>
          </a:p>
          <a:p>
            <a:pPr marL="0" indent="0">
              <a:lnSpc>
                <a:spcPct val="100000"/>
              </a:lnSpc>
              <a:buNone/>
            </a:pPr>
            <a:endParaRPr lang="en-US" sz="2800" dirty="0">
              <a:solidFill>
                <a:srgbClr val="C00000"/>
              </a:solidFill>
            </a:endParaRPr>
          </a:p>
          <a:p>
            <a:endParaRPr lang="en-US" sz="2800" dirty="0">
              <a:solidFill>
                <a:srgbClr val="C00000"/>
              </a:solidFill>
            </a:endParaRPr>
          </a:p>
          <a:p>
            <a:endParaRPr lang="en-US" sz="2800" dirty="0">
              <a:solidFill>
                <a:srgbClr val="C00000"/>
              </a:solidFill>
            </a:endParaRPr>
          </a:p>
          <a:p>
            <a:endParaRPr lang="en-US" sz="2800" dirty="0">
              <a:solidFill>
                <a:srgbClr val="C00000"/>
              </a:solidFill>
            </a:endParaRPr>
          </a:p>
          <a:p>
            <a:endParaRPr lang="en-US" dirty="0"/>
          </a:p>
        </p:txBody>
      </p:sp>
    </p:spTree>
    <p:extLst>
      <p:ext uri="{BB962C8B-B14F-4D97-AF65-F5344CB8AC3E}">
        <p14:creationId xmlns:p14="http://schemas.microsoft.com/office/powerpoint/2010/main" val="40546568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741A5-3644-4F40-A6FC-8B6848EF21B8}"/>
              </a:ext>
            </a:extLst>
          </p:cNvPr>
          <p:cNvSpPr>
            <a:spLocks noGrp="1"/>
          </p:cNvSpPr>
          <p:nvPr>
            <p:ph type="title"/>
          </p:nvPr>
        </p:nvSpPr>
        <p:spPr>
          <a:xfrm>
            <a:off x="413329" y="137793"/>
            <a:ext cx="10088416" cy="909490"/>
          </a:xfrm>
        </p:spPr>
        <p:txBody>
          <a:bodyPr>
            <a:normAutofit fontScale="90000"/>
          </a:bodyPr>
          <a:lstStyle/>
          <a:p>
            <a:r>
              <a:rPr lang="en-US" dirty="0"/>
              <a:t>Establish an entity to handle women work in care services </a:t>
            </a:r>
          </a:p>
        </p:txBody>
      </p:sp>
      <p:sp>
        <p:nvSpPr>
          <p:cNvPr id="3" name="Content Placeholder 2">
            <a:extLst>
              <a:ext uri="{FF2B5EF4-FFF2-40B4-BE49-F238E27FC236}">
                <a16:creationId xmlns:a16="http://schemas.microsoft.com/office/drawing/2014/main" id="{A856BCD5-46A2-4192-9291-E44412649722}"/>
              </a:ext>
            </a:extLst>
          </p:cNvPr>
          <p:cNvSpPr>
            <a:spLocks noGrp="1"/>
          </p:cNvSpPr>
          <p:nvPr>
            <p:ph idx="1"/>
          </p:nvPr>
        </p:nvSpPr>
        <p:spPr/>
        <p:txBody>
          <a:bodyPr>
            <a:normAutofit lnSpcReduction="10000"/>
          </a:bodyPr>
          <a:lstStyle/>
          <a:p>
            <a:pPr marL="0" indent="0">
              <a:lnSpc>
                <a:spcPct val="150000"/>
              </a:lnSpc>
              <a:buNone/>
            </a:pPr>
            <a:r>
              <a:rPr lang="en-US" sz="2400" dirty="0">
                <a:solidFill>
                  <a:srgbClr val="C00000"/>
                </a:solidFill>
              </a:rPr>
              <a:t>The entity will be responsible for the following</a:t>
            </a:r>
          </a:p>
          <a:p>
            <a:pPr>
              <a:lnSpc>
                <a:spcPct val="150000"/>
              </a:lnSpc>
              <a:buFont typeface="Wingdings" panose="05000000000000000000" pitchFamily="2" charset="2"/>
              <a:buChar char="§"/>
            </a:pPr>
            <a:r>
              <a:rPr lang="en-US" sz="2400" dirty="0"/>
              <a:t>Training of women who will provide care services to provide basic care services, including primary health care, psychological care, and methods of caring for elderly and disabled patients. </a:t>
            </a:r>
          </a:p>
          <a:p>
            <a:pPr lvl="1">
              <a:lnSpc>
                <a:spcPct val="150000"/>
              </a:lnSpc>
              <a:buFont typeface="Wingdings" panose="05000000000000000000" pitchFamily="2" charset="2"/>
              <a:buChar char="§"/>
            </a:pPr>
            <a:r>
              <a:rPr lang="en-US" dirty="0"/>
              <a:t>This training will, on the one hand, help provide care services in a professional manner that improves the quality of life of service recipients. It will help caregivers to work in a professional manner that increases the general public’s trust in them.</a:t>
            </a:r>
          </a:p>
        </p:txBody>
      </p:sp>
    </p:spTree>
    <p:extLst>
      <p:ext uri="{BB962C8B-B14F-4D97-AF65-F5344CB8AC3E}">
        <p14:creationId xmlns:p14="http://schemas.microsoft.com/office/powerpoint/2010/main" val="213689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72715-C636-43B7-9F86-4824897BB402}"/>
              </a:ext>
            </a:extLst>
          </p:cNvPr>
          <p:cNvSpPr>
            <a:spLocks noGrp="1"/>
          </p:cNvSpPr>
          <p:nvPr>
            <p:ph type="title"/>
          </p:nvPr>
        </p:nvSpPr>
        <p:spPr/>
        <p:txBody>
          <a:bodyPr vert="horz" lIns="91440" tIns="45720" rIns="91440" bIns="45720" rtlCol="0" anchor="ctr">
            <a:normAutofit/>
          </a:bodyPr>
          <a:lstStyle/>
          <a:p>
            <a:r>
              <a:rPr lang="en-US" dirty="0"/>
              <a:t>Raise the demand for this type of services </a:t>
            </a:r>
          </a:p>
        </p:txBody>
      </p:sp>
      <p:sp>
        <p:nvSpPr>
          <p:cNvPr id="3" name="Content Placeholder 2">
            <a:extLst>
              <a:ext uri="{FF2B5EF4-FFF2-40B4-BE49-F238E27FC236}">
                <a16:creationId xmlns:a16="http://schemas.microsoft.com/office/drawing/2014/main" id="{A8B5CE42-7590-46AA-AA99-57D4754183B9}"/>
              </a:ext>
            </a:extLst>
          </p:cNvPr>
          <p:cNvSpPr>
            <a:spLocks noGrp="1"/>
          </p:cNvSpPr>
          <p:nvPr>
            <p:ph idx="1"/>
          </p:nvPr>
        </p:nvSpPr>
        <p:spPr>
          <a:xfrm>
            <a:off x="616531" y="1731175"/>
            <a:ext cx="10515600" cy="4351338"/>
          </a:xfrm>
        </p:spPr>
        <p:txBody>
          <a:bodyPr>
            <a:normAutofit/>
          </a:bodyPr>
          <a:lstStyle/>
          <a:p>
            <a:pPr marR="5600" algn="just">
              <a:lnSpc>
                <a:spcPct val="120000"/>
              </a:lnSpc>
              <a:buFont typeface="Wingdings" panose="05000000000000000000" pitchFamily="2" charset="2"/>
              <a:buChar char="§"/>
            </a:pPr>
            <a:r>
              <a:rPr lang="en-US" sz="2400" b="0" i="0" u="none" strike="noStrike" baseline="0" dirty="0">
                <a:latin typeface="Times New Roman" panose="02020603050405020304" pitchFamily="18" charset="0"/>
              </a:rPr>
              <a:t>Raising citizens’ awareness about the importance of a care service provider to provide the necessary care for the children, elders and PWD. </a:t>
            </a:r>
          </a:p>
          <a:p>
            <a:pPr marR="5600" algn="just">
              <a:lnSpc>
                <a:spcPct val="120000"/>
              </a:lnSpc>
              <a:buFont typeface="Wingdings" panose="05000000000000000000" pitchFamily="2" charset="2"/>
              <a:buChar char="§"/>
            </a:pPr>
            <a:r>
              <a:rPr lang="en-US" sz="2400" b="0" i="0" u="none" strike="noStrike" baseline="0" dirty="0">
                <a:latin typeface="Times New Roman" panose="02020603050405020304" pitchFamily="18" charset="0"/>
              </a:rPr>
              <a:t>Changing the perception of Egyptians about providers of care services by providing successful models in this field to the general public, and training caregivers to work in a professional manner that helps them gain the public's trust. </a:t>
            </a:r>
          </a:p>
          <a:p>
            <a:pPr marR="5600" algn="just">
              <a:lnSpc>
                <a:spcPct val="120000"/>
              </a:lnSpc>
              <a:buFont typeface="Wingdings" panose="05000000000000000000" pitchFamily="2" charset="2"/>
              <a:buChar char="§"/>
            </a:pPr>
            <a:r>
              <a:rPr lang="en-US" sz="2400" b="0" i="0" u="none" strike="noStrike" baseline="0" dirty="0">
                <a:latin typeface="Times New Roman" panose="02020603050405020304" pitchFamily="18" charset="0"/>
              </a:rPr>
              <a:t>Changing the values of Egyptians and increasing their acceptance of the use of a health care provider for the elderly so that families that are willing to use them do not feel stigmatized or that they are negligent in the right of their relatives. </a:t>
            </a:r>
            <a:endParaRPr lang="en-US" sz="2400" dirty="0"/>
          </a:p>
        </p:txBody>
      </p:sp>
    </p:spTree>
    <p:extLst>
      <p:ext uri="{BB962C8B-B14F-4D97-AF65-F5344CB8AC3E}">
        <p14:creationId xmlns:p14="http://schemas.microsoft.com/office/powerpoint/2010/main" val="1934267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1329D-FF40-4CB2-8E77-35F84A8051B1}"/>
              </a:ext>
            </a:extLst>
          </p:cNvPr>
          <p:cNvSpPr>
            <a:spLocks noGrp="1"/>
          </p:cNvSpPr>
          <p:nvPr>
            <p:ph type="title"/>
          </p:nvPr>
        </p:nvSpPr>
        <p:spPr/>
        <p:txBody>
          <a:bodyPr/>
          <a:lstStyle/>
          <a:p>
            <a:r>
              <a:rPr lang="en-US" dirty="0"/>
              <a:t>Reduce the care burden on women</a:t>
            </a:r>
          </a:p>
        </p:txBody>
      </p:sp>
      <p:sp>
        <p:nvSpPr>
          <p:cNvPr id="3" name="Content Placeholder 2">
            <a:extLst>
              <a:ext uri="{FF2B5EF4-FFF2-40B4-BE49-F238E27FC236}">
                <a16:creationId xmlns:a16="http://schemas.microsoft.com/office/drawing/2014/main" id="{49746B63-74F5-461C-97B6-DC72FF1FF01D}"/>
              </a:ext>
            </a:extLst>
          </p:cNvPr>
          <p:cNvSpPr>
            <a:spLocks noGrp="1"/>
          </p:cNvSpPr>
          <p:nvPr>
            <p:ph idx="1"/>
          </p:nvPr>
        </p:nvSpPr>
        <p:spPr>
          <a:xfrm>
            <a:off x="626363" y="1613190"/>
            <a:ext cx="10515600" cy="4351338"/>
          </a:xfrm>
        </p:spPr>
        <p:txBody>
          <a:bodyPr>
            <a:normAutofit/>
          </a:bodyPr>
          <a:lstStyle/>
          <a:p>
            <a:pPr algn="l">
              <a:lnSpc>
                <a:spcPct val="120000"/>
              </a:lnSpc>
            </a:pPr>
            <a:endParaRPr lang="en-US" sz="2400" b="0" i="0" u="none" strike="noStrike" baseline="0" dirty="0">
              <a:solidFill>
                <a:srgbClr val="000000"/>
              </a:solidFill>
              <a:latin typeface="Times New Roman" panose="02020603050405020304" pitchFamily="18" charset="0"/>
            </a:endParaRPr>
          </a:p>
          <a:p>
            <a:pPr marL="0" indent="0" algn="just">
              <a:lnSpc>
                <a:spcPct val="120000"/>
              </a:lnSpc>
              <a:buNone/>
            </a:pPr>
            <a:r>
              <a:rPr lang="en-US" sz="2400" dirty="0"/>
              <a:t>T</a:t>
            </a:r>
            <a:r>
              <a:rPr lang="en-US" sz="2400" b="0" i="0" u="none" strike="noStrike" baseline="0" dirty="0">
                <a:latin typeface="Times New Roman" panose="02020603050405020304" pitchFamily="18" charset="0"/>
              </a:rPr>
              <a:t>he number of hours that female respondents spend in care is greater than that of males, which confirms that the greatest burden is on females.</a:t>
            </a:r>
          </a:p>
          <a:p>
            <a:pPr lvl="1" algn="just">
              <a:lnSpc>
                <a:spcPct val="120000"/>
              </a:lnSpc>
              <a:buFont typeface="Wingdings" panose="05000000000000000000" pitchFamily="2" charset="2"/>
              <a:buChar char="§"/>
            </a:pPr>
            <a:r>
              <a:rPr lang="en-US" b="0" i="0" u="none" strike="noStrike" baseline="0" dirty="0">
                <a:latin typeface="Times New Roman" panose="02020603050405020304" pitchFamily="18" charset="0"/>
              </a:rPr>
              <a:t>Organizing the participation of different family members in care activities in the family.</a:t>
            </a:r>
          </a:p>
          <a:p>
            <a:pPr lvl="1" algn="just">
              <a:lnSpc>
                <a:spcPct val="120000"/>
              </a:lnSpc>
              <a:buFont typeface="Wingdings" panose="05000000000000000000" pitchFamily="2" charset="2"/>
              <a:buChar char="§"/>
            </a:pPr>
            <a:r>
              <a:rPr lang="en-US" dirty="0"/>
              <a:t>Change the values related to the roles inside the families. </a:t>
            </a:r>
          </a:p>
        </p:txBody>
      </p:sp>
    </p:spTree>
    <p:extLst>
      <p:ext uri="{BB962C8B-B14F-4D97-AF65-F5344CB8AC3E}">
        <p14:creationId xmlns:p14="http://schemas.microsoft.com/office/powerpoint/2010/main" val="3284146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E3F14-7611-4833-B2FA-BCF1F2023E4C}"/>
              </a:ext>
            </a:extLst>
          </p:cNvPr>
          <p:cNvSpPr>
            <a:spLocks noGrp="1"/>
          </p:cNvSpPr>
          <p:nvPr>
            <p:ph type="title"/>
          </p:nvPr>
        </p:nvSpPr>
        <p:spPr/>
        <p:txBody>
          <a:bodyPr vert="horz" lIns="91440" tIns="45720" rIns="91440" bIns="45720" rtlCol="0" anchor="ctr">
            <a:normAutofit/>
          </a:bodyPr>
          <a:lstStyle/>
          <a:p>
            <a:r>
              <a:rPr lang="en-US" dirty="0"/>
              <a:t>Support for older people and their families </a:t>
            </a:r>
          </a:p>
        </p:txBody>
      </p:sp>
      <p:sp>
        <p:nvSpPr>
          <p:cNvPr id="3" name="Content Placeholder 2">
            <a:extLst>
              <a:ext uri="{FF2B5EF4-FFF2-40B4-BE49-F238E27FC236}">
                <a16:creationId xmlns:a16="http://schemas.microsoft.com/office/drawing/2014/main" id="{9A2F97AF-4806-4E85-B612-A76CC7C2EC49}"/>
              </a:ext>
            </a:extLst>
          </p:cNvPr>
          <p:cNvSpPr>
            <a:spLocks noGrp="1"/>
          </p:cNvSpPr>
          <p:nvPr>
            <p:ph idx="1"/>
          </p:nvPr>
        </p:nvSpPr>
        <p:spPr/>
        <p:txBody>
          <a:bodyPr>
            <a:normAutofit/>
          </a:bodyPr>
          <a:lstStyle/>
          <a:p>
            <a:pPr algn="l"/>
            <a:endParaRPr lang="en-US" sz="2400" b="0" i="0" u="none" strike="noStrike" baseline="0" dirty="0">
              <a:solidFill>
                <a:srgbClr val="000000"/>
              </a:solidFill>
            </a:endParaRPr>
          </a:p>
          <a:p>
            <a:pPr algn="just"/>
            <a:r>
              <a:rPr lang="en-US" sz="2400" b="0" i="0" u="none" strike="noStrike" baseline="0" dirty="0"/>
              <a:t>During times of curfew and quarantine, older people need safe access to nutritious food, basic supplies, money, medicine to support their physical health, and social care. </a:t>
            </a:r>
          </a:p>
          <a:p>
            <a:pPr algn="just"/>
            <a:r>
              <a:rPr lang="en-US" sz="2400" b="0" i="0" u="none" strike="noStrike" baseline="0" dirty="0"/>
              <a:t>Dissemination of accurate information is critical to ensuring that older people have clear messages and resources on how to stay physically and mentally healthy during the pandemic and care givers need to receive proper training around safety procedures. </a:t>
            </a:r>
          </a:p>
          <a:p>
            <a:pPr marL="0" indent="0" algn="ctr">
              <a:buNone/>
            </a:pPr>
            <a:endParaRPr lang="en-US" sz="2400" dirty="0"/>
          </a:p>
        </p:txBody>
      </p:sp>
    </p:spTree>
    <p:extLst>
      <p:ext uri="{BB962C8B-B14F-4D97-AF65-F5344CB8AC3E}">
        <p14:creationId xmlns:p14="http://schemas.microsoft.com/office/powerpoint/2010/main" val="684304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09A3C-7CA3-4FE4-A50B-37B6A0925449}"/>
              </a:ext>
            </a:extLst>
          </p:cNvPr>
          <p:cNvSpPr>
            <a:spLocks noGrp="1"/>
          </p:cNvSpPr>
          <p:nvPr>
            <p:ph idx="1"/>
          </p:nvPr>
        </p:nvSpPr>
        <p:spPr>
          <a:xfrm>
            <a:off x="616531" y="2930014"/>
            <a:ext cx="10515600" cy="2926360"/>
          </a:xfrm>
        </p:spPr>
        <p:txBody>
          <a:bodyPr>
            <a:normAutofit/>
          </a:bodyPr>
          <a:lstStyle/>
          <a:p>
            <a:pPr marL="0" indent="0" algn="ctr">
              <a:lnSpc>
                <a:spcPct val="100000"/>
              </a:lnSpc>
              <a:buNone/>
            </a:pPr>
            <a:r>
              <a:rPr lang="en-US" sz="4000" dirty="0">
                <a:solidFill>
                  <a:srgbClr val="C00000"/>
                </a:solidFill>
              </a:rPr>
              <a:t>Thank you</a:t>
            </a:r>
          </a:p>
          <a:p>
            <a:pPr marL="0" indent="0" algn="ctr">
              <a:lnSpc>
                <a:spcPct val="100000"/>
              </a:lnSpc>
              <a:buNone/>
            </a:pPr>
            <a:r>
              <a:rPr lang="en-US" sz="4000" dirty="0">
                <a:solidFill>
                  <a:srgbClr val="C00000"/>
                </a:solidFill>
                <a:hlinkClick r:id="rId2"/>
              </a:rPr>
              <a:t>hanan.girgis@baseera.com.eg</a:t>
            </a:r>
            <a:r>
              <a:rPr lang="en-US" sz="4000" dirty="0">
                <a:solidFill>
                  <a:srgbClr val="C00000"/>
                </a:solidFill>
              </a:rPr>
              <a:t> </a:t>
            </a:r>
          </a:p>
          <a:p>
            <a:pPr marL="0" indent="0">
              <a:lnSpc>
                <a:spcPct val="100000"/>
              </a:lnSpc>
              <a:buNone/>
            </a:pPr>
            <a:endParaRPr lang="en-US" sz="4000" dirty="0">
              <a:solidFill>
                <a:srgbClr val="C00000"/>
              </a:solidFill>
            </a:endParaRPr>
          </a:p>
        </p:txBody>
      </p:sp>
    </p:spTree>
    <p:extLst>
      <p:ext uri="{BB962C8B-B14F-4D97-AF65-F5344CB8AC3E}">
        <p14:creationId xmlns:p14="http://schemas.microsoft.com/office/powerpoint/2010/main" val="2383807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09A3C-7CA3-4FE4-A50B-37B6A0925449}"/>
              </a:ext>
            </a:extLst>
          </p:cNvPr>
          <p:cNvSpPr>
            <a:spLocks noGrp="1"/>
          </p:cNvSpPr>
          <p:nvPr>
            <p:ph idx="1"/>
          </p:nvPr>
        </p:nvSpPr>
        <p:spPr>
          <a:xfrm>
            <a:off x="616531" y="2930014"/>
            <a:ext cx="10515600" cy="2926360"/>
          </a:xfrm>
        </p:spPr>
        <p:txBody>
          <a:bodyPr>
            <a:normAutofit/>
          </a:bodyPr>
          <a:lstStyle/>
          <a:p>
            <a:pPr marL="0" indent="0">
              <a:lnSpc>
                <a:spcPct val="100000"/>
              </a:lnSpc>
              <a:buNone/>
            </a:pPr>
            <a:r>
              <a:rPr lang="en-US" sz="4000" dirty="0">
                <a:solidFill>
                  <a:srgbClr val="C00000"/>
                </a:solidFill>
              </a:rPr>
              <a:t>Introduction </a:t>
            </a:r>
          </a:p>
        </p:txBody>
      </p:sp>
    </p:spTree>
    <p:extLst>
      <p:ext uri="{BB962C8B-B14F-4D97-AF65-F5344CB8AC3E}">
        <p14:creationId xmlns:p14="http://schemas.microsoft.com/office/powerpoint/2010/main" val="2165930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1B0EE-3917-434B-9A2D-1AB8E6ECA3BB}"/>
              </a:ext>
            </a:extLst>
          </p:cNvPr>
          <p:cNvSpPr>
            <a:spLocks noGrp="1"/>
          </p:cNvSpPr>
          <p:nvPr>
            <p:ph type="title"/>
          </p:nvPr>
        </p:nvSpPr>
        <p:spPr/>
        <p:txBody>
          <a:bodyPr>
            <a:normAutofit fontScale="90000"/>
          </a:bodyPr>
          <a:lstStyle/>
          <a:p>
            <a:r>
              <a:rPr lang="en-US" dirty="0"/>
              <a:t>Impact of COVID-19 on Women’s house roles</a:t>
            </a:r>
          </a:p>
        </p:txBody>
      </p:sp>
      <p:pic>
        <p:nvPicPr>
          <p:cNvPr id="5" name="Picture 4">
            <a:extLst>
              <a:ext uri="{FF2B5EF4-FFF2-40B4-BE49-F238E27FC236}">
                <a16:creationId xmlns:a16="http://schemas.microsoft.com/office/drawing/2014/main" id="{CEEB3718-5755-41EC-B289-66B2F9F31957}"/>
              </a:ext>
            </a:extLst>
          </p:cNvPr>
          <p:cNvPicPr>
            <a:picLocks noChangeAspect="1"/>
          </p:cNvPicPr>
          <p:nvPr/>
        </p:nvPicPr>
        <p:blipFill rotWithShape="1">
          <a:blip r:embed="rId2"/>
          <a:srcRect l="70253" t="50541" r="8467" b="13548"/>
          <a:stretch/>
        </p:blipFill>
        <p:spPr>
          <a:xfrm>
            <a:off x="5574889" y="1170038"/>
            <a:ext cx="5270092" cy="5002630"/>
          </a:xfrm>
          <a:prstGeom prst="rect">
            <a:avLst/>
          </a:prstGeom>
        </p:spPr>
      </p:pic>
      <p:sp>
        <p:nvSpPr>
          <p:cNvPr id="6" name="Content Placeholder 2">
            <a:extLst>
              <a:ext uri="{FF2B5EF4-FFF2-40B4-BE49-F238E27FC236}">
                <a16:creationId xmlns:a16="http://schemas.microsoft.com/office/drawing/2014/main" id="{40FB5837-BEAD-4345-A266-77B435D3BCB7}"/>
              </a:ext>
            </a:extLst>
          </p:cNvPr>
          <p:cNvSpPr>
            <a:spLocks noGrp="1"/>
          </p:cNvSpPr>
          <p:nvPr>
            <p:ph idx="1"/>
          </p:nvPr>
        </p:nvSpPr>
        <p:spPr>
          <a:xfrm>
            <a:off x="616531" y="1613190"/>
            <a:ext cx="3542514" cy="4351338"/>
          </a:xfrm>
        </p:spPr>
        <p:txBody>
          <a:bodyPr/>
          <a:lstStyle/>
          <a:p>
            <a:pPr>
              <a:lnSpc>
                <a:spcPct val="150000"/>
              </a:lnSpc>
            </a:pPr>
            <a:r>
              <a:rPr lang="en-US" dirty="0"/>
              <a:t>Women spend more time in housework and childcare after the onset of COVID-19.</a:t>
            </a:r>
          </a:p>
        </p:txBody>
      </p:sp>
    </p:spTree>
    <p:extLst>
      <p:ext uri="{BB962C8B-B14F-4D97-AF65-F5344CB8AC3E}">
        <p14:creationId xmlns:p14="http://schemas.microsoft.com/office/powerpoint/2010/main" val="2627220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778B4-BB5D-42C7-B90F-C4C04D4E79CA}"/>
              </a:ext>
            </a:extLst>
          </p:cNvPr>
          <p:cNvSpPr>
            <a:spLocks noGrp="1"/>
          </p:cNvSpPr>
          <p:nvPr>
            <p:ph type="title"/>
          </p:nvPr>
        </p:nvSpPr>
        <p:spPr/>
        <p:txBody>
          <a:bodyPr>
            <a:normAutofit fontScale="90000"/>
          </a:bodyPr>
          <a:lstStyle/>
          <a:p>
            <a:r>
              <a:rPr lang="en-US" dirty="0"/>
              <a:t>Care services and its impact on women economic participation survey </a:t>
            </a:r>
          </a:p>
        </p:txBody>
      </p:sp>
      <p:sp>
        <p:nvSpPr>
          <p:cNvPr id="3" name="Content Placeholder 2">
            <a:extLst>
              <a:ext uri="{FF2B5EF4-FFF2-40B4-BE49-F238E27FC236}">
                <a16:creationId xmlns:a16="http://schemas.microsoft.com/office/drawing/2014/main" id="{1495C0D7-1271-4F06-9428-6C1878B5FC2D}"/>
              </a:ext>
            </a:extLst>
          </p:cNvPr>
          <p:cNvSpPr>
            <a:spLocks noGrp="1"/>
          </p:cNvSpPr>
          <p:nvPr>
            <p:ph idx="1"/>
          </p:nvPr>
        </p:nvSpPr>
        <p:spPr/>
        <p:txBody>
          <a:bodyPr/>
          <a:lstStyle/>
          <a:p>
            <a:r>
              <a:rPr lang="en-US" dirty="0"/>
              <a:t>Data was collected from a representative sample of 2016 Egyptians from the 27 governorates.</a:t>
            </a:r>
          </a:p>
          <a:p>
            <a:r>
              <a:rPr lang="en-US" dirty="0"/>
              <a:t>The data were collected during the period from March 22nd to April 4th,2020. </a:t>
            </a:r>
          </a:p>
          <a:p>
            <a:r>
              <a:rPr lang="en-US" dirty="0"/>
              <a:t>The margin of error is less than 3%.</a:t>
            </a:r>
          </a:p>
          <a:p>
            <a:endParaRPr lang="en-US" dirty="0"/>
          </a:p>
          <a:p>
            <a:endParaRPr lang="en-US" dirty="0"/>
          </a:p>
        </p:txBody>
      </p:sp>
    </p:spTree>
    <p:extLst>
      <p:ext uri="{BB962C8B-B14F-4D97-AF65-F5344CB8AC3E}">
        <p14:creationId xmlns:p14="http://schemas.microsoft.com/office/powerpoint/2010/main" val="3571574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593A4-0020-494A-AAC6-84BC366FE1FF}"/>
              </a:ext>
            </a:extLst>
          </p:cNvPr>
          <p:cNvSpPr>
            <a:spLocks noGrp="1"/>
          </p:cNvSpPr>
          <p:nvPr>
            <p:ph type="title"/>
          </p:nvPr>
        </p:nvSpPr>
        <p:spPr/>
        <p:txBody>
          <a:bodyPr>
            <a:normAutofit/>
          </a:bodyPr>
          <a:lstStyle/>
          <a:p>
            <a:r>
              <a:rPr lang="en-US" dirty="0"/>
              <a:t>Would you hire a care provider for …</a:t>
            </a:r>
          </a:p>
        </p:txBody>
      </p:sp>
      <p:graphicFrame>
        <p:nvGraphicFramePr>
          <p:cNvPr id="13" name="Content Placeholder 12">
            <a:extLst>
              <a:ext uri="{FF2B5EF4-FFF2-40B4-BE49-F238E27FC236}">
                <a16:creationId xmlns:a16="http://schemas.microsoft.com/office/drawing/2014/main" id="{C5E46352-22F6-4238-A728-FFAB96307087}"/>
              </a:ext>
            </a:extLst>
          </p:cNvPr>
          <p:cNvGraphicFramePr>
            <a:graphicFrameLocks noGrp="1"/>
          </p:cNvGraphicFramePr>
          <p:nvPr>
            <p:ph idx="1"/>
            <p:extLst>
              <p:ext uri="{D42A27DB-BD31-4B8C-83A1-F6EECF244321}">
                <p14:modId xmlns:p14="http://schemas.microsoft.com/office/powerpoint/2010/main" val="2701475744"/>
              </p:ext>
            </p:extLst>
          </p:nvPr>
        </p:nvGraphicFramePr>
        <p:xfrm>
          <a:off x="615950" y="1612900"/>
          <a:ext cx="10515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15201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5EBBB-0DA6-4265-8F05-83A6F2D24017}"/>
              </a:ext>
            </a:extLst>
          </p:cNvPr>
          <p:cNvSpPr>
            <a:spLocks noGrp="1"/>
          </p:cNvSpPr>
          <p:nvPr>
            <p:ph type="title"/>
          </p:nvPr>
        </p:nvSpPr>
        <p:spPr/>
        <p:txBody>
          <a:bodyPr>
            <a:normAutofit fontScale="90000"/>
          </a:bodyPr>
          <a:lstStyle/>
          <a:p>
            <a:r>
              <a:rPr lang="en-US" dirty="0"/>
              <a:t>Reasons for not using a care service provider </a:t>
            </a:r>
          </a:p>
        </p:txBody>
      </p:sp>
      <p:sp>
        <p:nvSpPr>
          <p:cNvPr id="6" name="TextBox 5">
            <a:extLst>
              <a:ext uri="{FF2B5EF4-FFF2-40B4-BE49-F238E27FC236}">
                <a16:creationId xmlns:a16="http://schemas.microsoft.com/office/drawing/2014/main" id="{7D814A2C-0DFC-44B3-A85F-A88ED9B1558A}"/>
              </a:ext>
            </a:extLst>
          </p:cNvPr>
          <p:cNvSpPr txBox="1"/>
          <p:nvPr/>
        </p:nvSpPr>
        <p:spPr>
          <a:xfrm>
            <a:off x="413329" y="2900517"/>
            <a:ext cx="1484297" cy="369332"/>
          </a:xfrm>
          <a:prstGeom prst="rect">
            <a:avLst/>
          </a:prstGeom>
          <a:noFill/>
        </p:spPr>
        <p:txBody>
          <a:bodyPr wrap="square" rtlCol="0">
            <a:spAutoFit/>
          </a:bodyPr>
          <a:lstStyle/>
          <a:p>
            <a:pPr algn="ctr"/>
            <a:r>
              <a:rPr lang="en-US" sz="2000" dirty="0"/>
              <a:t>Children </a:t>
            </a:r>
          </a:p>
        </p:txBody>
      </p:sp>
      <p:sp>
        <p:nvSpPr>
          <p:cNvPr id="7" name="TextBox 6">
            <a:extLst>
              <a:ext uri="{FF2B5EF4-FFF2-40B4-BE49-F238E27FC236}">
                <a16:creationId xmlns:a16="http://schemas.microsoft.com/office/drawing/2014/main" id="{765F0849-23BE-482D-A87F-1F466CCE8516}"/>
              </a:ext>
            </a:extLst>
          </p:cNvPr>
          <p:cNvSpPr txBox="1"/>
          <p:nvPr/>
        </p:nvSpPr>
        <p:spPr>
          <a:xfrm>
            <a:off x="408412" y="3908326"/>
            <a:ext cx="1484297" cy="369332"/>
          </a:xfrm>
          <a:prstGeom prst="rect">
            <a:avLst/>
          </a:prstGeom>
          <a:noFill/>
        </p:spPr>
        <p:txBody>
          <a:bodyPr wrap="square" rtlCol="0">
            <a:spAutoFit/>
          </a:bodyPr>
          <a:lstStyle/>
          <a:p>
            <a:pPr algn="ctr"/>
            <a:r>
              <a:rPr lang="en-US" sz="2000" dirty="0"/>
              <a:t>Elders </a:t>
            </a:r>
          </a:p>
        </p:txBody>
      </p:sp>
      <p:sp>
        <p:nvSpPr>
          <p:cNvPr id="8" name="TextBox 7">
            <a:extLst>
              <a:ext uri="{FF2B5EF4-FFF2-40B4-BE49-F238E27FC236}">
                <a16:creationId xmlns:a16="http://schemas.microsoft.com/office/drawing/2014/main" id="{E9A9B16D-B992-4ED5-AD43-E7F8C88E1CAE}"/>
              </a:ext>
            </a:extLst>
          </p:cNvPr>
          <p:cNvSpPr txBox="1"/>
          <p:nvPr/>
        </p:nvSpPr>
        <p:spPr>
          <a:xfrm>
            <a:off x="408411" y="5039347"/>
            <a:ext cx="1484297" cy="369332"/>
          </a:xfrm>
          <a:prstGeom prst="rect">
            <a:avLst/>
          </a:prstGeom>
          <a:noFill/>
        </p:spPr>
        <p:txBody>
          <a:bodyPr wrap="square" rtlCol="0">
            <a:spAutoFit/>
          </a:bodyPr>
          <a:lstStyle/>
          <a:p>
            <a:pPr algn="ctr"/>
            <a:r>
              <a:rPr lang="en-US" sz="2000" dirty="0"/>
              <a:t>PWD </a:t>
            </a:r>
          </a:p>
        </p:txBody>
      </p:sp>
      <p:sp>
        <p:nvSpPr>
          <p:cNvPr id="11" name="Oval 10">
            <a:extLst>
              <a:ext uri="{FF2B5EF4-FFF2-40B4-BE49-F238E27FC236}">
                <a16:creationId xmlns:a16="http://schemas.microsoft.com/office/drawing/2014/main" id="{833AC10D-2AF4-417A-8916-0CDD71D59B3A}"/>
              </a:ext>
            </a:extLst>
          </p:cNvPr>
          <p:cNvSpPr/>
          <p:nvPr/>
        </p:nvSpPr>
        <p:spPr>
          <a:xfrm>
            <a:off x="2829424" y="4926902"/>
            <a:ext cx="609600" cy="6833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32%</a:t>
            </a:r>
          </a:p>
        </p:txBody>
      </p:sp>
      <p:sp>
        <p:nvSpPr>
          <p:cNvPr id="12" name="Oval 11">
            <a:extLst>
              <a:ext uri="{FF2B5EF4-FFF2-40B4-BE49-F238E27FC236}">
                <a16:creationId xmlns:a16="http://schemas.microsoft.com/office/drawing/2014/main" id="{79405078-AD3A-4440-90A2-E865EC5853AC}"/>
              </a:ext>
            </a:extLst>
          </p:cNvPr>
          <p:cNvSpPr/>
          <p:nvPr/>
        </p:nvSpPr>
        <p:spPr>
          <a:xfrm>
            <a:off x="4477458" y="4926902"/>
            <a:ext cx="609600" cy="6833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28%</a:t>
            </a:r>
          </a:p>
        </p:txBody>
      </p:sp>
      <p:sp>
        <p:nvSpPr>
          <p:cNvPr id="13" name="Oval 12">
            <a:extLst>
              <a:ext uri="{FF2B5EF4-FFF2-40B4-BE49-F238E27FC236}">
                <a16:creationId xmlns:a16="http://schemas.microsoft.com/office/drawing/2014/main" id="{A79989A4-3FAD-47EF-A3F6-6B4687FBF17A}"/>
              </a:ext>
            </a:extLst>
          </p:cNvPr>
          <p:cNvSpPr/>
          <p:nvPr/>
        </p:nvSpPr>
        <p:spPr>
          <a:xfrm>
            <a:off x="6265609" y="4882342"/>
            <a:ext cx="609600" cy="6833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13%</a:t>
            </a:r>
          </a:p>
        </p:txBody>
      </p:sp>
      <p:sp>
        <p:nvSpPr>
          <p:cNvPr id="14" name="Oval 13">
            <a:extLst>
              <a:ext uri="{FF2B5EF4-FFF2-40B4-BE49-F238E27FC236}">
                <a16:creationId xmlns:a16="http://schemas.microsoft.com/office/drawing/2014/main" id="{7FD22747-36EC-49FE-B804-24C4878E0779}"/>
              </a:ext>
            </a:extLst>
          </p:cNvPr>
          <p:cNvSpPr/>
          <p:nvPr/>
        </p:nvSpPr>
        <p:spPr>
          <a:xfrm>
            <a:off x="9269176" y="4926902"/>
            <a:ext cx="609600" cy="6833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16%</a:t>
            </a:r>
          </a:p>
        </p:txBody>
      </p:sp>
      <p:sp>
        <p:nvSpPr>
          <p:cNvPr id="15" name="Oval 14">
            <a:extLst>
              <a:ext uri="{FF2B5EF4-FFF2-40B4-BE49-F238E27FC236}">
                <a16:creationId xmlns:a16="http://schemas.microsoft.com/office/drawing/2014/main" id="{EF341F9E-CFD3-4C33-A6EF-C66330519EA7}"/>
              </a:ext>
            </a:extLst>
          </p:cNvPr>
          <p:cNvSpPr/>
          <p:nvPr/>
        </p:nvSpPr>
        <p:spPr>
          <a:xfrm>
            <a:off x="7748960" y="4926902"/>
            <a:ext cx="609600" cy="6833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7%</a:t>
            </a:r>
          </a:p>
        </p:txBody>
      </p:sp>
      <p:sp>
        <p:nvSpPr>
          <p:cNvPr id="16" name="Oval 15">
            <a:extLst>
              <a:ext uri="{FF2B5EF4-FFF2-40B4-BE49-F238E27FC236}">
                <a16:creationId xmlns:a16="http://schemas.microsoft.com/office/drawing/2014/main" id="{067EC902-3187-495E-A6AE-37BD8E3E04EF}"/>
              </a:ext>
            </a:extLst>
          </p:cNvPr>
          <p:cNvSpPr/>
          <p:nvPr/>
        </p:nvSpPr>
        <p:spPr>
          <a:xfrm>
            <a:off x="2834340" y="2827709"/>
            <a:ext cx="609600" cy="68334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dirty="0"/>
              <a:t>44%</a:t>
            </a:r>
          </a:p>
        </p:txBody>
      </p:sp>
      <p:sp>
        <p:nvSpPr>
          <p:cNvPr id="17" name="Oval 16">
            <a:extLst>
              <a:ext uri="{FF2B5EF4-FFF2-40B4-BE49-F238E27FC236}">
                <a16:creationId xmlns:a16="http://schemas.microsoft.com/office/drawing/2014/main" id="{2261E6F6-D90F-4EC6-8A88-FF3527771428}"/>
              </a:ext>
            </a:extLst>
          </p:cNvPr>
          <p:cNvSpPr/>
          <p:nvPr/>
        </p:nvSpPr>
        <p:spPr>
          <a:xfrm>
            <a:off x="4482374" y="2827709"/>
            <a:ext cx="609600" cy="68334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dirty="0"/>
              <a:t>19%</a:t>
            </a:r>
          </a:p>
        </p:txBody>
      </p:sp>
      <p:sp>
        <p:nvSpPr>
          <p:cNvPr id="18" name="Oval 17">
            <a:extLst>
              <a:ext uri="{FF2B5EF4-FFF2-40B4-BE49-F238E27FC236}">
                <a16:creationId xmlns:a16="http://schemas.microsoft.com/office/drawing/2014/main" id="{4D7A3C40-6CC6-4CC9-9E9B-0B803EE4F980}"/>
              </a:ext>
            </a:extLst>
          </p:cNvPr>
          <p:cNvSpPr/>
          <p:nvPr/>
        </p:nvSpPr>
        <p:spPr>
          <a:xfrm>
            <a:off x="6201701" y="2783149"/>
            <a:ext cx="609600" cy="68334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dirty="0"/>
              <a:t>17%</a:t>
            </a:r>
          </a:p>
        </p:txBody>
      </p:sp>
      <p:sp>
        <p:nvSpPr>
          <p:cNvPr id="19" name="Oval 18">
            <a:extLst>
              <a:ext uri="{FF2B5EF4-FFF2-40B4-BE49-F238E27FC236}">
                <a16:creationId xmlns:a16="http://schemas.microsoft.com/office/drawing/2014/main" id="{4D1BCB07-4C31-4949-823C-19A19928F017}"/>
              </a:ext>
            </a:extLst>
          </p:cNvPr>
          <p:cNvSpPr/>
          <p:nvPr/>
        </p:nvSpPr>
        <p:spPr>
          <a:xfrm>
            <a:off x="9274092" y="2827709"/>
            <a:ext cx="609600" cy="68334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dirty="0"/>
              <a:t>9%</a:t>
            </a:r>
          </a:p>
        </p:txBody>
      </p:sp>
      <p:sp>
        <p:nvSpPr>
          <p:cNvPr id="20" name="Oval 19">
            <a:extLst>
              <a:ext uri="{FF2B5EF4-FFF2-40B4-BE49-F238E27FC236}">
                <a16:creationId xmlns:a16="http://schemas.microsoft.com/office/drawing/2014/main" id="{98595D09-9240-4435-AC15-3F51AB82E49C}"/>
              </a:ext>
            </a:extLst>
          </p:cNvPr>
          <p:cNvSpPr/>
          <p:nvPr/>
        </p:nvSpPr>
        <p:spPr>
          <a:xfrm>
            <a:off x="7753876" y="2827709"/>
            <a:ext cx="609600" cy="68334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dirty="0"/>
              <a:t>14%</a:t>
            </a:r>
          </a:p>
        </p:txBody>
      </p:sp>
      <p:sp>
        <p:nvSpPr>
          <p:cNvPr id="21" name="Oval 20">
            <a:extLst>
              <a:ext uri="{FF2B5EF4-FFF2-40B4-BE49-F238E27FC236}">
                <a16:creationId xmlns:a16="http://schemas.microsoft.com/office/drawing/2014/main" id="{FAAEC67D-A007-48A7-9351-6B50F48EEB7D}"/>
              </a:ext>
            </a:extLst>
          </p:cNvPr>
          <p:cNvSpPr/>
          <p:nvPr/>
        </p:nvSpPr>
        <p:spPr>
          <a:xfrm>
            <a:off x="2839256" y="3845350"/>
            <a:ext cx="609600" cy="68334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600" dirty="0"/>
              <a:t>40%</a:t>
            </a:r>
          </a:p>
        </p:txBody>
      </p:sp>
      <p:sp>
        <p:nvSpPr>
          <p:cNvPr id="22" name="Oval 21">
            <a:extLst>
              <a:ext uri="{FF2B5EF4-FFF2-40B4-BE49-F238E27FC236}">
                <a16:creationId xmlns:a16="http://schemas.microsoft.com/office/drawing/2014/main" id="{6EAB62CE-5993-43C8-81F8-7C3E3474A667}"/>
              </a:ext>
            </a:extLst>
          </p:cNvPr>
          <p:cNvSpPr/>
          <p:nvPr/>
        </p:nvSpPr>
        <p:spPr>
          <a:xfrm>
            <a:off x="4487290" y="3845350"/>
            <a:ext cx="609600" cy="68334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600" dirty="0"/>
              <a:t>17%</a:t>
            </a:r>
          </a:p>
        </p:txBody>
      </p:sp>
      <p:sp>
        <p:nvSpPr>
          <p:cNvPr id="23" name="Oval 22">
            <a:extLst>
              <a:ext uri="{FF2B5EF4-FFF2-40B4-BE49-F238E27FC236}">
                <a16:creationId xmlns:a16="http://schemas.microsoft.com/office/drawing/2014/main" id="{70E0E937-F481-4AE4-9B76-C7FA1BA3F012}"/>
              </a:ext>
            </a:extLst>
          </p:cNvPr>
          <p:cNvSpPr/>
          <p:nvPr/>
        </p:nvSpPr>
        <p:spPr>
          <a:xfrm>
            <a:off x="6206617" y="3800790"/>
            <a:ext cx="609600" cy="68334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600" dirty="0"/>
              <a:t>14%</a:t>
            </a:r>
          </a:p>
        </p:txBody>
      </p:sp>
      <p:sp>
        <p:nvSpPr>
          <p:cNvPr id="24" name="Oval 23">
            <a:extLst>
              <a:ext uri="{FF2B5EF4-FFF2-40B4-BE49-F238E27FC236}">
                <a16:creationId xmlns:a16="http://schemas.microsoft.com/office/drawing/2014/main" id="{B95BD29E-C6B6-4BBE-ADB3-630EC18B54D0}"/>
              </a:ext>
            </a:extLst>
          </p:cNvPr>
          <p:cNvSpPr/>
          <p:nvPr/>
        </p:nvSpPr>
        <p:spPr>
          <a:xfrm>
            <a:off x="9279008" y="3845350"/>
            <a:ext cx="609600" cy="68334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600" dirty="0"/>
              <a:t>18%</a:t>
            </a:r>
          </a:p>
        </p:txBody>
      </p:sp>
      <p:sp>
        <p:nvSpPr>
          <p:cNvPr id="25" name="Oval 24">
            <a:extLst>
              <a:ext uri="{FF2B5EF4-FFF2-40B4-BE49-F238E27FC236}">
                <a16:creationId xmlns:a16="http://schemas.microsoft.com/office/drawing/2014/main" id="{02CE857B-577A-4498-960C-2EA68AD9D19E}"/>
              </a:ext>
            </a:extLst>
          </p:cNvPr>
          <p:cNvSpPr/>
          <p:nvPr/>
        </p:nvSpPr>
        <p:spPr>
          <a:xfrm>
            <a:off x="7758792" y="3845350"/>
            <a:ext cx="609600" cy="68334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600" dirty="0"/>
              <a:t>8%</a:t>
            </a:r>
          </a:p>
        </p:txBody>
      </p:sp>
      <p:pic>
        <p:nvPicPr>
          <p:cNvPr id="28" name="Picture 27">
            <a:extLst>
              <a:ext uri="{FF2B5EF4-FFF2-40B4-BE49-F238E27FC236}">
                <a16:creationId xmlns:a16="http://schemas.microsoft.com/office/drawing/2014/main" id="{CDCE5F5D-8810-4A85-8083-D53C09E3B869}"/>
              </a:ext>
            </a:extLst>
          </p:cNvPr>
          <p:cNvPicPr>
            <a:picLocks noChangeAspect="1"/>
          </p:cNvPicPr>
          <p:nvPr/>
        </p:nvPicPr>
        <p:blipFill rotWithShape="1">
          <a:blip r:embed="rId3"/>
          <a:srcRect l="29435" t="35269" r="5242" b="46514"/>
          <a:stretch/>
        </p:blipFill>
        <p:spPr>
          <a:xfrm>
            <a:off x="2426117" y="1350996"/>
            <a:ext cx="7964129" cy="1249323"/>
          </a:xfrm>
          <a:prstGeom prst="rect">
            <a:avLst/>
          </a:prstGeom>
        </p:spPr>
      </p:pic>
      <p:sp>
        <p:nvSpPr>
          <p:cNvPr id="29" name="Oval 28">
            <a:extLst>
              <a:ext uri="{FF2B5EF4-FFF2-40B4-BE49-F238E27FC236}">
                <a16:creationId xmlns:a16="http://schemas.microsoft.com/office/drawing/2014/main" id="{0588F25C-03AB-444F-A9E5-F68C5F4BC5D5}"/>
              </a:ext>
            </a:extLst>
          </p:cNvPr>
          <p:cNvSpPr/>
          <p:nvPr/>
        </p:nvSpPr>
        <p:spPr>
          <a:xfrm>
            <a:off x="2585883" y="2438400"/>
            <a:ext cx="1081548" cy="3785419"/>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2562F550-E592-42FF-8DC9-5063BC095D98}"/>
              </a:ext>
            </a:extLst>
          </p:cNvPr>
          <p:cNvSpPr/>
          <p:nvPr/>
        </p:nvSpPr>
        <p:spPr>
          <a:xfrm>
            <a:off x="9011287" y="2443318"/>
            <a:ext cx="1081548" cy="3785419"/>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3099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09A3C-7CA3-4FE4-A50B-37B6A0925449}"/>
              </a:ext>
            </a:extLst>
          </p:cNvPr>
          <p:cNvSpPr>
            <a:spLocks noGrp="1"/>
          </p:cNvSpPr>
          <p:nvPr>
            <p:ph idx="1"/>
          </p:nvPr>
        </p:nvSpPr>
        <p:spPr>
          <a:xfrm>
            <a:off x="616531" y="2930014"/>
            <a:ext cx="10515600" cy="2926360"/>
          </a:xfrm>
        </p:spPr>
        <p:txBody>
          <a:bodyPr>
            <a:normAutofit/>
          </a:bodyPr>
          <a:lstStyle/>
          <a:p>
            <a:pPr marL="0" indent="0">
              <a:lnSpc>
                <a:spcPct val="100000"/>
              </a:lnSpc>
              <a:buNone/>
            </a:pPr>
            <a:r>
              <a:rPr lang="en-US" sz="4000" dirty="0">
                <a:solidFill>
                  <a:srgbClr val="C00000"/>
                </a:solidFill>
              </a:rPr>
              <a:t>Perceptions regarding women’s roles</a:t>
            </a:r>
          </a:p>
        </p:txBody>
      </p:sp>
    </p:spTree>
    <p:extLst>
      <p:ext uri="{BB962C8B-B14F-4D97-AF65-F5344CB8AC3E}">
        <p14:creationId xmlns:p14="http://schemas.microsoft.com/office/powerpoint/2010/main" val="33432016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3376E-13D6-4BE0-8275-916499996679}"/>
              </a:ext>
            </a:extLst>
          </p:cNvPr>
          <p:cNvSpPr>
            <a:spLocks noGrp="1"/>
          </p:cNvSpPr>
          <p:nvPr>
            <p:ph type="title"/>
          </p:nvPr>
        </p:nvSpPr>
        <p:spPr/>
        <p:txBody>
          <a:bodyPr/>
          <a:lstStyle/>
          <a:p>
            <a:r>
              <a:rPr lang="en-US" dirty="0"/>
              <a:t>Perceptions regarding women’s roles</a:t>
            </a:r>
          </a:p>
        </p:txBody>
      </p:sp>
      <p:graphicFrame>
        <p:nvGraphicFramePr>
          <p:cNvPr id="6" name="Content Placeholder 5">
            <a:extLst>
              <a:ext uri="{FF2B5EF4-FFF2-40B4-BE49-F238E27FC236}">
                <a16:creationId xmlns:a16="http://schemas.microsoft.com/office/drawing/2014/main" id="{753C6244-B8C7-4173-AD24-571E470E945F}"/>
              </a:ext>
            </a:extLst>
          </p:cNvPr>
          <p:cNvGraphicFramePr>
            <a:graphicFrameLocks/>
          </p:cNvGraphicFramePr>
          <p:nvPr>
            <p:extLst>
              <p:ext uri="{D42A27DB-BD31-4B8C-83A1-F6EECF244321}">
                <p14:modId xmlns:p14="http://schemas.microsoft.com/office/powerpoint/2010/main" val="2669725642"/>
              </p:ext>
            </p:extLst>
          </p:nvPr>
        </p:nvGraphicFramePr>
        <p:xfrm>
          <a:off x="429821" y="2623758"/>
          <a:ext cx="5132439" cy="3962401"/>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C35D6F63-B741-4FC0-BFAC-FCEDF36104C4}"/>
              </a:ext>
            </a:extLst>
          </p:cNvPr>
          <p:cNvSpPr txBox="1"/>
          <p:nvPr/>
        </p:nvSpPr>
        <p:spPr>
          <a:xfrm>
            <a:off x="472322" y="1695922"/>
            <a:ext cx="4925962" cy="830997"/>
          </a:xfrm>
          <a:prstGeom prst="rect">
            <a:avLst/>
          </a:prstGeom>
          <a:noFill/>
        </p:spPr>
        <p:txBody>
          <a:bodyPr wrap="square" rtlCol="0">
            <a:spAutoFit/>
          </a:bodyPr>
          <a:lstStyle/>
          <a:p>
            <a:pPr algn="ctr"/>
            <a:r>
              <a:rPr lang="en-US" sz="2400" dirty="0">
                <a:solidFill>
                  <a:schemeClr val="accent1">
                    <a:lumMod val="75000"/>
                  </a:schemeClr>
                </a:solidFill>
              </a:rPr>
              <a:t>Women role as a housewife is as satisfying as paid work</a:t>
            </a:r>
          </a:p>
        </p:txBody>
      </p:sp>
      <p:sp>
        <p:nvSpPr>
          <p:cNvPr id="8" name="TextBox 7">
            <a:extLst>
              <a:ext uri="{FF2B5EF4-FFF2-40B4-BE49-F238E27FC236}">
                <a16:creationId xmlns:a16="http://schemas.microsoft.com/office/drawing/2014/main" id="{7D4DF132-90A7-4923-894A-0700A5A26FB6}"/>
              </a:ext>
            </a:extLst>
          </p:cNvPr>
          <p:cNvSpPr txBox="1"/>
          <p:nvPr/>
        </p:nvSpPr>
        <p:spPr>
          <a:xfrm>
            <a:off x="6681396" y="1695922"/>
            <a:ext cx="4925962" cy="1200329"/>
          </a:xfrm>
          <a:prstGeom prst="rect">
            <a:avLst/>
          </a:prstGeom>
          <a:noFill/>
        </p:spPr>
        <p:txBody>
          <a:bodyPr wrap="square" rtlCol="0">
            <a:spAutoFit/>
          </a:bodyPr>
          <a:lstStyle>
            <a:defPPr>
              <a:defRPr lang="en-US"/>
            </a:defPPr>
            <a:lvl1pPr algn="ctr">
              <a:defRPr sz="2400">
                <a:solidFill>
                  <a:schemeClr val="accent1">
                    <a:lumMod val="75000"/>
                  </a:schemeClr>
                </a:solidFill>
              </a:defRPr>
            </a:lvl1pPr>
          </a:lstStyle>
          <a:p>
            <a:r>
              <a:rPr lang="en-US" dirty="0"/>
              <a:t>mothers who hire someone to help her at home is considered negligent</a:t>
            </a:r>
            <a:br>
              <a:rPr lang="en-US" dirty="0"/>
            </a:br>
            <a:endParaRPr lang="en-US" dirty="0"/>
          </a:p>
        </p:txBody>
      </p:sp>
      <p:graphicFrame>
        <p:nvGraphicFramePr>
          <p:cNvPr id="9" name="Content Placeholder 5">
            <a:extLst>
              <a:ext uri="{FF2B5EF4-FFF2-40B4-BE49-F238E27FC236}">
                <a16:creationId xmlns:a16="http://schemas.microsoft.com/office/drawing/2014/main" id="{0036A18F-17BF-4CEC-8F34-2E1E77F1CE35}"/>
              </a:ext>
            </a:extLst>
          </p:cNvPr>
          <p:cNvGraphicFramePr>
            <a:graphicFrameLocks/>
          </p:cNvGraphicFramePr>
          <p:nvPr>
            <p:extLst>
              <p:ext uri="{D42A27DB-BD31-4B8C-83A1-F6EECF244321}">
                <p14:modId xmlns:p14="http://schemas.microsoft.com/office/powerpoint/2010/main" val="2743592086"/>
              </p:ext>
            </p:extLst>
          </p:nvPr>
        </p:nvGraphicFramePr>
        <p:xfrm>
          <a:off x="6957809" y="2624413"/>
          <a:ext cx="5132439" cy="3962401"/>
        </p:xfrm>
        <a:graphic>
          <a:graphicData uri="http://schemas.openxmlformats.org/drawingml/2006/chart">
            <c:chart xmlns:c="http://schemas.openxmlformats.org/drawingml/2006/chart" xmlns:r="http://schemas.openxmlformats.org/officeDocument/2006/relationships" r:id="rId3"/>
          </a:graphicData>
        </a:graphic>
      </p:graphicFrame>
      <p:pic>
        <p:nvPicPr>
          <p:cNvPr id="10" name="Picture 9">
            <a:extLst>
              <a:ext uri="{FF2B5EF4-FFF2-40B4-BE49-F238E27FC236}">
                <a16:creationId xmlns:a16="http://schemas.microsoft.com/office/drawing/2014/main" id="{7EFF2E79-8C5D-4202-ABF0-69390232C6E6}"/>
              </a:ext>
            </a:extLst>
          </p:cNvPr>
          <p:cNvPicPr>
            <a:picLocks noChangeAspect="1"/>
          </p:cNvPicPr>
          <p:nvPr/>
        </p:nvPicPr>
        <p:blipFill rotWithShape="1">
          <a:blip r:embed="rId4"/>
          <a:srcRect l="36049" t="24728" r="22661" b="9391"/>
          <a:stretch/>
        </p:blipFill>
        <p:spPr>
          <a:xfrm>
            <a:off x="1897625" y="3608438"/>
            <a:ext cx="2210951" cy="1984304"/>
          </a:xfrm>
          <a:prstGeom prst="ellipse">
            <a:avLst/>
          </a:prstGeom>
          <a:ln>
            <a:noFill/>
          </a:ln>
          <a:effectLst>
            <a:softEdge rad="112500"/>
          </a:effectLst>
        </p:spPr>
      </p:pic>
      <p:pic>
        <p:nvPicPr>
          <p:cNvPr id="4" name="Picture 3">
            <a:extLst>
              <a:ext uri="{FF2B5EF4-FFF2-40B4-BE49-F238E27FC236}">
                <a16:creationId xmlns:a16="http://schemas.microsoft.com/office/drawing/2014/main" id="{3EA2BE43-6AFD-4E2F-BE92-71AF14CA3541}"/>
              </a:ext>
            </a:extLst>
          </p:cNvPr>
          <p:cNvPicPr>
            <a:picLocks noChangeAspect="1"/>
          </p:cNvPicPr>
          <p:nvPr/>
        </p:nvPicPr>
        <p:blipFill rotWithShape="1">
          <a:blip r:embed="rId5"/>
          <a:srcRect l="36613" t="35699" r="51210" b="39306"/>
          <a:stretch/>
        </p:blipFill>
        <p:spPr>
          <a:xfrm>
            <a:off x="8653210" y="3594050"/>
            <a:ext cx="1739488" cy="2008358"/>
          </a:xfrm>
          <a:prstGeom prst="ellipse">
            <a:avLst/>
          </a:prstGeom>
          <a:ln>
            <a:noFill/>
          </a:ln>
          <a:effectLst>
            <a:softEdge rad="112500"/>
          </a:effectLst>
        </p:spPr>
      </p:pic>
    </p:spTree>
    <p:extLst>
      <p:ext uri="{BB962C8B-B14F-4D97-AF65-F5344CB8AC3E}">
        <p14:creationId xmlns:p14="http://schemas.microsoft.com/office/powerpoint/2010/main" val="8636662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4605</TotalTime>
  <Words>931</Words>
  <Application>Microsoft Office PowerPoint</Application>
  <PresentationFormat>Widescreen</PresentationFormat>
  <Paragraphs>141</Paragraphs>
  <Slides>24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Calibri Light</vt:lpstr>
      <vt:lpstr>Times New Roman</vt:lpstr>
      <vt:lpstr>Wingdings</vt:lpstr>
      <vt:lpstr>Office Theme</vt:lpstr>
      <vt:lpstr>Perceptions about Care Services and its Impact on Women’s Economic Participation </vt:lpstr>
      <vt:lpstr>Content </vt:lpstr>
      <vt:lpstr>PowerPoint Presentation</vt:lpstr>
      <vt:lpstr>Impact of COVID-19 on Women’s house roles</vt:lpstr>
      <vt:lpstr>Care services and its impact on women economic participation survey </vt:lpstr>
      <vt:lpstr>Would you hire a care provider for …</vt:lpstr>
      <vt:lpstr>Reasons for not using a care service provider </vt:lpstr>
      <vt:lpstr>PowerPoint Presentation</vt:lpstr>
      <vt:lpstr>Perceptions regarding women’s roles</vt:lpstr>
      <vt:lpstr>Perceptions regarding women’s roles</vt:lpstr>
      <vt:lpstr>Perceptions regarding women’s roles</vt:lpstr>
      <vt:lpstr>PowerPoint Presentation</vt:lpstr>
      <vt:lpstr>Perceptions regarding care service providers</vt:lpstr>
      <vt:lpstr>Perceptions regarding care service providers</vt:lpstr>
      <vt:lpstr>Perceptions regarding using care service providers</vt:lpstr>
      <vt:lpstr>PowerPoint Presentation</vt:lpstr>
      <vt:lpstr>Care services could generate many job opportunities</vt:lpstr>
      <vt:lpstr>PowerPoint Presentation</vt:lpstr>
      <vt:lpstr>Establish an entity to handle women work in care services </vt:lpstr>
      <vt:lpstr>Establish an entity to handle women work in care services </vt:lpstr>
      <vt:lpstr>Raise the demand for this type of services </vt:lpstr>
      <vt:lpstr>Reduce the care burden on women</vt:lpstr>
      <vt:lpstr>Support for older people and their families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Hanan-Girgis</dc:creator>
  <cp:lastModifiedBy>Hanan-Girgis</cp:lastModifiedBy>
  <cp:revision>141</cp:revision>
  <dcterms:created xsi:type="dcterms:W3CDTF">2019-06-08T11:30:09Z</dcterms:created>
  <dcterms:modified xsi:type="dcterms:W3CDTF">2021-03-13T18:40:22Z</dcterms:modified>
</cp:coreProperties>
</file>