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305" r:id="rId3"/>
    <p:sldId id="306" r:id="rId4"/>
    <p:sldId id="280" r:id="rId5"/>
    <p:sldId id="309" r:id="rId6"/>
    <p:sldId id="281" r:id="rId7"/>
    <p:sldId id="296" r:id="rId8"/>
    <p:sldId id="295" r:id="rId9"/>
    <p:sldId id="297" r:id="rId10"/>
    <p:sldId id="304" r:id="rId11"/>
    <p:sldId id="285" r:id="rId12"/>
    <p:sldId id="286" r:id="rId13"/>
    <p:sldId id="287" r:id="rId14"/>
    <p:sldId id="288" r:id="rId15"/>
    <p:sldId id="289" r:id="rId16"/>
    <p:sldId id="310" r:id="rId17"/>
    <p:sldId id="290" r:id="rId18"/>
    <p:sldId id="291" r:id="rId19"/>
    <p:sldId id="292" r:id="rId20"/>
    <p:sldId id="293" r:id="rId21"/>
    <p:sldId id="294" r:id="rId22"/>
    <p:sldId id="298" r:id="rId23"/>
    <p:sldId id="313" r:id="rId24"/>
    <p:sldId id="299" r:id="rId25"/>
    <p:sldId id="308" r:id="rId26"/>
    <p:sldId id="302" r:id="rId27"/>
    <p:sldId id="303" r:id="rId28"/>
    <p:sldId id="307"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FAF3"/>
    <a:srgbClr val="DCE6F3"/>
    <a:srgbClr val="FBE5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2" autoAdjust="0"/>
  </p:normalViewPr>
  <p:slideViewPr>
    <p:cSldViewPr snapToGrid="0">
      <p:cViewPr varScale="1">
        <p:scale>
          <a:sx n="78" d="100"/>
          <a:sy n="78" d="100"/>
        </p:scale>
        <p:origin x="806" y="62"/>
      </p:cViewPr>
      <p:guideLst>
        <p:guide orient="horz" pos="2160"/>
        <p:guide pos="3840"/>
      </p:guideLst>
    </p:cSldViewPr>
  </p:slideViewPr>
  <p:notesTextViewPr>
    <p:cViewPr>
      <p:scale>
        <a:sx n="1" d="1"/>
        <a:sy n="1" d="1"/>
      </p:scale>
      <p:origin x="0" y="0"/>
    </p:cViewPr>
  </p:notesTextViewPr>
  <p:sorterViewPr>
    <p:cViewPr varScale="1">
      <p:scale>
        <a:sx n="1" d="1"/>
        <a:sy n="1" d="1"/>
      </p:scale>
      <p:origin x="0" y="-14957"/>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iagrams/_rels/data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image" Target="../media/image7.jpg"/></Relationships>
</file>

<file path=ppt/diagrams/_rels/drawing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image" Target="../media/image7.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02FA51-6B14-4276-98F2-828131807C03}"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en-US"/>
        </a:p>
      </dgm:t>
    </dgm:pt>
    <dgm:pt modelId="{2C5C067B-DF17-4012-9643-9CEF7BB1E3B1}">
      <dgm:prSet phldrT="[Text]" custT="1"/>
      <dgm:spPr>
        <a:noFill/>
        <a:ln w="57150">
          <a:solidFill>
            <a:srgbClr val="C00000"/>
          </a:solidFill>
        </a:ln>
      </dgm:spPr>
      <dgm:t>
        <a:bodyPr/>
        <a:lstStyle/>
        <a:p>
          <a:pPr>
            <a:buFont typeface="Wingdings" panose="05000000000000000000" pitchFamily="2" charset="2"/>
            <a:buChar char="§"/>
          </a:pPr>
          <a:r>
            <a:rPr lang="en-US" sz="2000" b="1" i="0" u="none" strike="noStrike" baseline="0" dirty="0">
              <a:solidFill>
                <a:schemeClr val="accent1">
                  <a:lumMod val="75000"/>
                </a:schemeClr>
              </a:solidFill>
              <a:latin typeface="Times New Roman" panose="02020603050405020304" pitchFamily="18" charset="0"/>
              <a:cs typeface="Times New Roman" panose="02020603050405020304" pitchFamily="18" charset="0"/>
            </a:rPr>
            <a:t>Declined production</a:t>
          </a:r>
          <a:endParaRPr lang="en-US" sz="2000" b="1" dirty="0">
            <a:solidFill>
              <a:schemeClr val="accent1">
                <a:lumMod val="75000"/>
              </a:schemeClr>
            </a:solidFill>
            <a:latin typeface="Times New Roman" panose="02020603050405020304" pitchFamily="18" charset="0"/>
            <a:cs typeface="Times New Roman" panose="02020603050405020304" pitchFamily="18" charset="0"/>
          </a:endParaRPr>
        </a:p>
      </dgm:t>
    </dgm:pt>
    <dgm:pt modelId="{1C07FE2F-CB31-4E76-BF67-0EA1D845D083}" type="parTrans" cxnId="{C621094B-983D-43E9-83D0-318DA13D23D5}">
      <dgm:prSet/>
      <dgm:spPr/>
      <dgm:t>
        <a:bodyPr/>
        <a:lstStyle/>
        <a:p>
          <a:endParaRPr lang="en-US"/>
        </a:p>
      </dgm:t>
    </dgm:pt>
    <dgm:pt modelId="{790D7A94-13B9-4C92-8208-C0DC0E44AE37}" type="sibTrans" cxnId="{C621094B-983D-43E9-83D0-318DA13D23D5}">
      <dgm:prSet/>
      <dgm:spPr>
        <a:noFill/>
      </dgm:spPr>
      <dgm:t>
        <a:bodyPr/>
        <a:lstStyle/>
        <a:p>
          <a:endParaRPr lang="en-US"/>
        </a:p>
      </dgm:t>
    </dgm:pt>
    <dgm:pt modelId="{A2F78764-54B4-434C-9BA1-6A74E5FA0777}">
      <dgm:prSet custT="1"/>
      <dgm:spPr>
        <a:noFill/>
        <a:ln w="57150">
          <a:solidFill>
            <a:srgbClr val="C00000"/>
          </a:solidFill>
        </a:ln>
      </dgm:spPr>
      <dgm:t>
        <a:bodyPr/>
        <a:lstStyle/>
        <a:p>
          <a:r>
            <a:rPr lang="en-US" sz="2000" b="1" i="0" u="none" strike="noStrike" baseline="0" dirty="0">
              <a:solidFill>
                <a:schemeClr val="accent1">
                  <a:lumMod val="75000"/>
                </a:schemeClr>
              </a:solidFill>
              <a:latin typeface="Times New Roman" panose="02020603050405020304" pitchFamily="18" charset="0"/>
              <a:cs typeface="Times New Roman" panose="02020603050405020304" pitchFamily="18" charset="0"/>
            </a:rPr>
            <a:t>Lower investments and global trade </a:t>
          </a:r>
        </a:p>
      </dgm:t>
    </dgm:pt>
    <dgm:pt modelId="{0E0F272C-3BFA-4D32-AAC1-AA6D2DFBDBCB}" type="parTrans" cxnId="{96ACAD31-1D20-47A6-9574-6CAEAA16D2D2}">
      <dgm:prSet/>
      <dgm:spPr/>
      <dgm:t>
        <a:bodyPr/>
        <a:lstStyle/>
        <a:p>
          <a:endParaRPr lang="en-US"/>
        </a:p>
      </dgm:t>
    </dgm:pt>
    <dgm:pt modelId="{D821E899-948C-4DDE-AA90-62DE85D7FC4D}" type="sibTrans" cxnId="{96ACAD31-1D20-47A6-9574-6CAEAA16D2D2}">
      <dgm:prSet/>
      <dgm:spPr>
        <a:noFill/>
      </dgm:spPr>
      <dgm:t>
        <a:bodyPr/>
        <a:lstStyle/>
        <a:p>
          <a:endParaRPr lang="en-US"/>
        </a:p>
      </dgm:t>
    </dgm:pt>
    <dgm:pt modelId="{429F5D99-1F6E-4E54-9BA5-89F9F499706C}">
      <dgm:prSet custT="1"/>
      <dgm:spPr>
        <a:noFill/>
        <a:ln w="57150">
          <a:solidFill>
            <a:srgbClr val="C00000"/>
          </a:solidFill>
        </a:ln>
      </dgm:spPr>
      <dgm:t>
        <a:bodyPr/>
        <a:lstStyle/>
        <a:p>
          <a:r>
            <a:rPr lang="en-US" sz="2000" b="1" i="0" u="none" strike="noStrike" baseline="0" dirty="0">
              <a:solidFill>
                <a:schemeClr val="accent1">
                  <a:lumMod val="75000"/>
                </a:schemeClr>
              </a:solidFill>
              <a:latin typeface="Times New Roman" panose="02020603050405020304" pitchFamily="18" charset="0"/>
              <a:cs typeface="Times New Roman" panose="02020603050405020304" pitchFamily="18" charset="0"/>
            </a:rPr>
            <a:t>Scarcity of goods </a:t>
          </a:r>
        </a:p>
      </dgm:t>
    </dgm:pt>
    <dgm:pt modelId="{C2A9107F-B5F9-469A-B726-F0361817DBA6}" type="parTrans" cxnId="{8C0058E6-588A-4A3C-9EB3-4523FF599C1B}">
      <dgm:prSet/>
      <dgm:spPr/>
      <dgm:t>
        <a:bodyPr/>
        <a:lstStyle/>
        <a:p>
          <a:endParaRPr lang="en-US"/>
        </a:p>
      </dgm:t>
    </dgm:pt>
    <dgm:pt modelId="{633D7D12-AB3D-44EC-9671-0EB1D54DA804}" type="sibTrans" cxnId="{8C0058E6-588A-4A3C-9EB3-4523FF599C1B}">
      <dgm:prSet/>
      <dgm:spPr>
        <a:noFill/>
      </dgm:spPr>
      <dgm:t>
        <a:bodyPr/>
        <a:lstStyle/>
        <a:p>
          <a:endParaRPr lang="en-US"/>
        </a:p>
      </dgm:t>
    </dgm:pt>
    <dgm:pt modelId="{C275B0D3-4374-47E0-A3B4-F4F82BD0EAC5}">
      <dgm:prSet custT="1"/>
      <dgm:spPr>
        <a:noFill/>
        <a:ln w="57150">
          <a:solidFill>
            <a:srgbClr val="C00000"/>
          </a:solidFill>
        </a:ln>
      </dgm:spPr>
      <dgm:t>
        <a:bodyPr/>
        <a:lstStyle/>
        <a:p>
          <a:r>
            <a:rPr lang="en-US" sz="2000" b="1" i="0" u="none" strike="noStrike" baseline="0" dirty="0">
              <a:solidFill>
                <a:schemeClr val="accent1">
                  <a:lumMod val="75000"/>
                </a:schemeClr>
              </a:solidFill>
              <a:latin typeface="Times New Roman" panose="02020603050405020304" pitchFamily="18" charset="0"/>
              <a:cs typeface="Times New Roman" panose="02020603050405020304" pitchFamily="18" charset="0"/>
            </a:rPr>
            <a:t>Shortage of basic services </a:t>
          </a:r>
        </a:p>
      </dgm:t>
    </dgm:pt>
    <dgm:pt modelId="{1C0F9AED-1FE5-4218-B7EC-F552266C8C74}" type="parTrans" cxnId="{14FDD801-9140-469D-AEA4-44F3109C4CFA}">
      <dgm:prSet/>
      <dgm:spPr/>
      <dgm:t>
        <a:bodyPr/>
        <a:lstStyle/>
        <a:p>
          <a:endParaRPr lang="en-US"/>
        </a:p>
      </dgm:t>
    </dgm:pt>
    <dgm:pt modelId="{1D265DFB-566C-4CD0-82E7-500921DF43DC}" type="sibTrans" cxnId="{14FDD801-9140-469D-AEA4-44F3109C4CFA}">
      <dgm:prSet/>
      <dgm:spPr>
        <a:noFill/>
      </dgm:spPr>
      <dgm:t>
        <a:bodyPr/>
        <a:lstStyle/>
        <a:p>
          <a:endParaRPr lang="en-US"/>
        </a:p>
      </dgm:t>
    </dgm:pt>
    <dgm:pt modelId="{525FE4BF-4509-45E0-B8E4-C80F0DBC24D6}">
      <dgm:prSet custT="1"/>
      <dgm:spPr>
        <a:noFill/>
        <a:ln w="57150">
          <a:solidFill>
            <a:srgbClr val="C00000"/>
          </a:solidFill>
        </a:ln>
      </dgm:spPr>
      <dgm:t>
        <a:bodyPr/>
        <a:lstStyle/>
        <a:p>
          <a:r>
            <a:rPr lang="en-US" sz="2000" b="1" i="0" u="none" strike="noStrike" baseline="0" dirty="0">
              <a:solidFill>
                <a:schemeClr val="accent1">
                  <a:lumMod val="75000"/>
                </a:schemeClr>
              </a:solidFill>
              <a:latin typeface="Times New Roman" panose="02020603050405020304" pitchFamily="18" charset="0"/>
              <a:cs typeface="Times New Roman" panose="02020603050405020304" pitchFamily="18" charset="0"/>
            </a:rPr>
            <a:t>Higher poverty, unemployment </a:t>
          </a:r>
        </a:p>
      </dgm:t>
    </dgm:pt>
    <dgm:pt modelId="{9844F431-6C7D-46BB-B199-11246A35D80D}" type="parTrans" cxnId="{AC03CAF3-B6E5-405D-AC2D-596768CBBFC1}">
      <dgm:prSet/>
      <dgm:spPr/>
      <dgm:t>
        <a:bodyPr/>
        <a:lstStyle/>
        <a:p>
          <a:endParaRPr lang="en-US"/>
        </a:p>
      </dgm:t>
    </dgm:pt>
    <dgm:pt modelId="{A75D857A-5E00-447D-8B83-9E45C00790FA}" type="sibTrans" cxnId="{AC03CAF3-B6E5-405D-AC2D-596768CBBFC1}">
      <dgm:prSet/>
      <dgm:spPr>
        <a:noFill/>
      </dgm:spPr>
      <dgm:t>
        <a:bodyPr/>
        <a:lstStyle/>
        <a:p>
          <a:endParaRPr lang="en-US"/>
        </a:p>
      </dgm:t>
    </dgm:pt>
    <dgm:pt modelId="{AE7BAF0B-0360-4674-9D88-C940145B963E}">
      <dgm:prSet custT="1"/>
      <dgm:spPr>
        <a:noFill/>
        <a:ln w="57150">
          <a:solidFill>
            <a:srgbClr val="C00000"/>
          </a:solidFill>
        </a:ln>
      </dgm:spPr>
      <dgm:t>
        <a:bodyPr/>
        <a:lstStyle/>
        <a:p>
          <a:r>
            <a:rPr lang="en-US" sz="2000" b="1" i="0" u="none" strike="noStrike" baseline="0" dirty="0">
              <a:solidFill>
                <a:schemeClr val="accent1">
                  <a:lumMod val="75000"/>
                </a:schemeClr>
              </a:solidFill>
              <a:latin typeface="Times New Roman" panose="02020603050405020304" pitchFamily="18" charset="0"/>
              <a:cs typeface="Times New Roman" panose="02020603050405020304" pitchFamily="18" charset="0"/>
            </a:rPr>
            <a:t>Increasing violence and crime</a:t>
          </a:r>
          <a:endParaRPr lang="en-US" sz="2000" b="1" dirty="0">
            <a:solidFill>
              <a:schemeClr val="accent1">
                <a:lumMod val="75000"/>
              </a:schemeClr>
            </a:solidFill>
            <a:latin typeface="Times New Roman" panose="02020603050405020304" pitchFamily="18" charset="0"/>
            <a:cs typeface="Times New Roman" panose="02020603050405020304" pitchFamily="18" charset="0"/>
          </a:endParaRPr>
        </a:p>
      </dgm:t>
    </dgm:pt>
    <dgm:pt modelId="{6B8570E3-A36F-4A99-A102-ED9129816225}" type="parTrans" cxnId="{634FA2A8-DFE3-4107-8B92-6B9F5C07AFE9}">
      <dgm:prSet/>
      <dgm:spPr/>
      <dgm:t>
        <a:bodyPr/>
        <a:lstStyle/>
        <a:p>
          <a:endParaRPr lang="en-US"/>
        </a:p>
      </dgm:t>
    </dgm:pt>
    <dgm:pt modelId="{C3073CF7-8720-42F4-A220-43FA43C3E794}" type="sibTrans" cxnId="{634FA2A8-DFE3-4107-8B92-6B9F5C07AFE9}">
      <dgm:prSet/>
      <dgm:spPr/>
      <dgm:t>
        <a:bodyPr/>
        <a:lstStyle/>
        <a:p>
          <a:endParaRPr lang="en-US"/>
        </a:p>
      </dgm:t>
    </dgm:pt>
    <dgm:pt modelId="{EA574538-7D20-4D38-AD5D-D10B869263D0}" type="pres">
      <dgm:prSet presAssocID="{3B02FA51-6B14-4276-98F2-828131807C03}" presName="Name0" presStyleCnt="0">
        <dgm:presLayoutVars>
          <dgm:dir/>
          <dgm:resizeHandles/>
        </dgm:presLayoutVars>
      </dgm:prSet>
      <dgm:spPr/>
    </dgm:pt>
    <dgm:pt modelId="{B1FEC70E-B444-4ED0-B00F-99C905781D77}" type="pres">
      <dgm:prSet presAssocID="{2C5C067B-DF17-4012-9643-9CEF7BB1E3B1}" presName="compNode" presStyleCnt="0"/>
      <dgm:spPr/>
    </dgm:pt>
    <dgm:pt modelId="{A23489F9-7691-48C1-93BC-CC9FFA85F69D}" type="pres">
      <dgm:prSet presAssocID="{2C5C067B-DF17-4012-9643-9CEF7BB1E3B1}" presName="dummyConnPt" presStyleCnt="0"/>
      <dgm:spPr/>
    </dgm:pt>
    <dgm:pt modelId="{179DEB44-BE4B-4BEF-BFBC-2A8718C7189C}" type="pres">
      <dgm:prSet presAssocID="{2C5C067B-DF17-4012-9643-9CEF7BB1E3B1}" presName="node" presStyleLbl="node1" presStyleIdx="0" presStyleCnt="6" custScaleX="104556" custScaleY="74553">
        <dgm:presLayoutVars>
          <dgm:bulletEnabled val="1"/>
        </dgm:presLayoutVars>
      </dgm:prSet>
      <dgm:spPr/>
    </dgm:pt>
    <dgm:pt modelId="{7469FF05-16C7-45E3-9C29-A31F50D34E47}" type="pres">
      <dgm:prSet presAssocID="{790D7A94-13B9-4C92-8208-C0DC0E44AE37}" presName="sibTrans" presStyleLbl="bgSibTrans2D1" presStyleIdx="0" presStyleCnt="5" custLinFactNeighborX="39105"/>
      <dgm:spPr/>
    </dgm:pt>
    <dgm:pt modelId="{7A7D1769-271F-4FDC-8354-E192A3A41576}" type="pres">
      <dgm:prSet presAssocID="{A2F78764-54B4-434C-9BA1-6A74E5FA0777}" presName="compNode" presStyleCnt="0"/>
      <dgm:spPr/>
    </dgm:pt>
    <dgm:pt modelId="{B299D65D-2780-40AE-926F-730D03BAD3C3}" type="pres">
      <dgm:prSet presAssocID="{A2F78764-54B4-434C-9BA1-6A74E5FA0777}" presName="dummyConnPt" presStyleCnt="0"/>
      <dgm:spPr/>
    </dgm:pt>
    <dgm:pt modelId="{A41E1944-7182-4D8A-8D45-076B9B45CD2B}" type="pres">
      <dgm:prSet presAssocID="{A2F78764-54B4-434C-9BA1-6A74E5FA0777}" presName="node" presStyleLbl="node1" presStyleIdx="1" presStyleCnt="6" custScaleX="104556">
        <dgm:presLayoutVars>
          <dgm:bulletEnabled val="1"/>
        </dgm:presLayoutVars>
      </dgm:prSet>
      <dgm:spPr/>
    </dgm:pt>
    <dgm:pt modelId="{90E441D0-B7E3-4353-BF28-BD5B4682B6EF}" type="pres">
      <dgm:prSet presAssocID="{D821E899-948C-4DDE-AA90-62DE85D7FC4D}" presName="sibTrans" presStyleLbl="bgSibTrans2D1" presStyleIdx="1" presStyleCnt="5" custLinFactNeighborX="40143" custLinFactNeighborY="1"/>
      <dgm:spPr/>
    </dgm:pt>
    <dgm:pt modelId="{7AD5E5A0-475C-4FA8-88B5-ADDC4E004D02}" type="pres">
      <dgm:prSet presAssocID="{429F5D99-1F6E-4E54-9BA5-89F9F499706C}" presName="compNode" presStyleCnt="0"/>
      <dgm:spPr/>
    </dgm:pt>
    <dgm:pt modelId="{F83BABCF-12B1-40B2-984C-20C4AD61F339}" type="pres">
      <dgm:prSet presAssocID="{429F5D99-1F6E-4E54-9BA5-89F9F499706C}" presName="dummyConnPt" presStyleCnt="0"/>
      <dgm:spPr/>
    </dgm:pt>
    <dgm:pt modelId="{50CF093C-7F68-4966-A126-425A8A84656E}" type="pres">
      <dgm:prSet presAssocID="{429F5D99-1F6E-4E54-9BA5-89F9F499706C}" presName="node" presStyleLbl="node1" presStyleIdx="2" presStyleCnt="6" custScaleX="104556" custScaleY="76341">
        <dgm:presLayoutVars>
          <dgm:bulletEnabled val="1"/>
        </dgm:presLayoutVars>
      </dgm:prSet>
      <dgm:spPr/>
    </dgm:pt>
    <dgm:pt modelId="{E7CA74A6-F378-4C67-8102-6ACBDFC82969}" type="pres">
      <dgm:prSet presAssocID="{633D7D12-AB3D-44EC-9671-0EB1D54DA804}" presName="sibTrans" presStyleLbl="bgSibTrans2D1" presStyleIdx="2" presStyleCnt="5" custLinFactY="600000" custLinFactNeighborX="24341" custLinFactNeighborY="628483"/>
      <dgm:spPr/>
    </dgm:pt>
    <dgm:pt modelId="{A6CE27DD-213D-41AE-8C23-F3B5E311BC0C}" type="pres">
      <dgm:prSet presAssocID="{C275B0D3-4374-47E0-A3B4-F4F82BD0EAC5}" presName="compNode" presStyleCnt="0"/>
      <dgm:spPr/>
    </dgm:pt>
    <dgm:pt modelId="{3578ADA3-7428-435F-8295-A4E4CAE43D32}" type="pres">
      <dgm:prSet presAssocID="{C275B0D3-4374-47E0-A3B4-F4F82BD0EAC5}" presName="dummyConnPt" presStyleCnt="0"/>
      <dgm:spPr/>
    </dgm:pt>
    <dgm:pt modelId="{52B456B7-9309-4DA2-9822-93A39BB0C3F9}" type="pres">
      <dgm:prSet presAssocID="{C275B0D3-4374-47E0-A3B4-F4F82BD0EAC5}" presName="node" presStyleLbl="node1" presStyleIdx="3" presStyleCnt="6" custScaleX="104556" custScaleY="76153">
        <dgm:presLayoutVars>
          <dgm:bulletEnabled val="1"/>
        </dgm:presLayoutVars>
      </dgm:prSet>
      <dgm:spPr/>
    </dgm:pt>
    <dgm:pt modelId="{784FF53E-FCD9-4F77-9288-A8E54EB87631}" type="pres">
      <dgm:prSet presAssocID="{1D265DFB-566C-4CD0-82E7-500921DF43DC}" presName="sibTrans" presStyleLbl="bgSibTrans2D1" presStyleIdx="3" presStyleCnt="5" custLinFactNeighborX="51912"/>
      <dgm:spPr/>
    </dgm:pt>
    <dgm:pt modelId="{A0CC5102-AA8C-4874-9D37-740D6224E86F}" type="pres">
      <dgm:prSet presAssocID="{525FE4BF-4509-45E0-B8E4-C80F0DBC24D6}" presName="compNode" presStyleCnt="0"/>
      <dgm:spPr/>
    </dgm:pt>
    <dgm:pt modelId="{8D895769-6199-4D76-AF7A-C70AFA929370}" type="pres">
      <dgm:prSet presAssocID="{525FE4BF-4509-45E0-B8E4-C80F0DBC24D6}" presName="dummyConnPt" presStyleCnt="0"/>
      <dgm:spPr/>
    </dgm:pt>
    <dgm:pt modelId="{789400C0-C715-4B12-BA52-99D77882C2B2}" type="pres">
      <dgm:prSet presAssocID="{525FE4BF-4509-45E0-B8E4-C80F0DBC24D6}" presName="node" presStyleLbl="node1" presStyleIdx="4" presStyleCnt="6" custScaleX="104556">
        <dgm:presLayoutVars>
          <dgm:bulletEnabled val="1"/>
        </dgm:presLayoutVars>
      </dgm:prSet>
      <dgm:spPr/>
    </dgm:pt>
    <dgm:pt modelId="{CB284B37-DC4A-426F-B4D0-3112CCFB0D9B}" type="pres">
      <dgm:prSet presAssocID="{A75D857A-5E00-447D-8B83-9E45C00790FA}" presName="sibTrans" presStyleLbl="bgSibTrans2D1" presStyleIdx="4" presStyleCnt="5" custLinFactNeighborX="47272"/>
      <dgm:spPr/>
    </dgm:pt>
    <dgm:pt modelId="{FF6711B2-0C67-4594-BA17-544E27C03096}" type="pres">
      <dgm:prSet presAssocID="{AE7BAF0B-0360-4674-9D88-C940145B963E}" presName="compNode" presStyleCnt="0"/>
      <dgm:spPr/>
    </dgm:pt>
    <dgm:pt modelId="{F334D3DD-B8E5-4258-8DD7-F2BAA0810E6E}" type="pres">
      <dgm:prSet presAssocID="{AE7BAF0B-0360-4674-9D88-C940145B963E}" presName="dummyConnPt" presStyleCnt="0"/>
      <dgm:spPr/>
    </dgm:pt>
    <dgm:pt modelId="{E57AE47E-F8D2-4958-995C-2B4362DA928B}" type="pres">
      <dgm:prSet presAssocID="{AE7BAF0B-0360-4674-9D88-C940145B963E}" presName="node" presStyleLbl="node1" presStyleIdx="5" presStyleCnt="6" custScaleX="104556" custScaleY="74677">
        <dgm:presLayoutVars>
          <dgm:bulletEnabled val="1"/>
        </dgm:presLayoutVars>
      </dgm:prSet>
      <dgm:spPr/>
    </dgm:pt>
  </dgm:ptLst>
  <dgm:cxnLst>
    <dgm:cxn modelId="{14FDD801-9140-469D-AEA4-44F3109C4CFA}" srcId="{3B02FA51-6B14-4276-98F2-828131807C03}" destId="{C275B0D3-4374-47E0-A3B4-F4F82BD0EAC5}" srcOrd="3" destOrd="0" parTransId="{1C0F9AED-1FE5-4218-B7EC-F552266C8C74}" sibTransId="{1D265DFB-566C-4CD0-82E7-500921DF43DC}"/>
    <dgm:cxn modelId="{B8B8B611-01BE-48E7-8667-FF7E96C70A8A}" type="presOf" srcId="{D821E899-948C-4DDE-AA90-62DE85D7FC4D}" destId="{90E441D0-B7E3-4353-BF28-BD5B4682B6EF}" srcOrd="0" destOrd="0" presId="urn:microsoft.com/office/officeart/2005/8/layout/bProcess4"/>
    <dgm:cxn modelId="{96ACAD31-1D20-47A6-9574-6CAEAA16D2D2}" srcId="{3B02FA51-6B14-4276-98F2-828131807C03}" destId="{A2F78764-54B4-434C-9BA1-6A74E5FA0777}" srcOrd="1" destOrd="0" parTransId="{0E0F272C-3BFA-4D32-AAC1-AA6D2DFBDBCB}" sibTransId="{D821E899-948C-4DDE-AA90-62DE85D7FC4D}"/>
    <dgm:cxn modelId="{7F4B356A-805F-444F-AC3B-77451D18FED6}" type="presOf" srcId="{AE7BAF0B-0360-4674-9D88-C940145B963E}" destId="{E57AE47E-F8D2-4958-995C-2B4362DA928B}" srcOrd="0" destOrd="0" presId="urn:microsoft.com/office/officeart/2005/8/layout/bProcess4"/>
    <dgm:cxn modelId="{C621094B-983D-43E9-83D0-318DA13D23D5}" srcId="{3B02FA51-6B14-4276-98F2-828131807C03}" destId="{2C5C067B-DF17-4012-9643-9CEF7BB1E3B1}" srcOrd="0" destOrd="0" parTransId="{1C07FE2F-CB31-4E76-BF67-0EA1D845D083}" sibTransId="{790D7A94-13B9-4C92-8208-C0DC0E44AE37}"/>
    <dgm:cxn modelId="{F1BE4280-59A9-4EDA-8035-E171CE749E63}" type="presOf" srcId="{C275B0D3-4374-47E0-A3B4-F4F82BD0EAC5}" destId="{52B456B7-9309-4DA2-9822-93A39BB0C3F9}" srcOrd="0" destOrd="0" presId="urn:microsoft.com/office/officeart/2005/8/layout/bProcess4"/>
    <dgm:cxn modelId="{55F50183-7F5E-46F0-99ED-DC683F5D2A98}" type="presOf" srcId="{1D265DFB-566C-4CD0-82E7-500921DF43DC}" destId="{784FF53E-FCD9-4F77-9288-A8E54EB87631}" srcOrd="0" destOrd="0" presId="urn:microsoft.com/office/officeart/2005/8/layout/bProcess4"/>
    <dgm:cxn modelId="{8639D487-071A-47EB-87D8-98CD8A4DBECC}" type="presOf" srcId="{429F5D99-1F6E-4E54-9BA5-89F9F499706C}" destId="{50CF093C-7F68-4966-A126-425A8A84656E}" srcOrd="0" destOrd="0" presId="urn:microsoft.com/office/officeart/2005/8/layout/bProcess4"/>
    <dgm:cxn modelId="{D24F078B-B888-43DE-A0DA-B84CBA1812CA}" type="presOf" srcId="{633D7D12-AB3D-44EC-9671-0EB1D54DA804}" destId="{E7CA74A6-F378-4C67-8102-6ACBDFC82969}" srcOrd="0" destOrd="0" presId="urn:microsoft.com/office/officeart/2005/8/layout/bProcess4"/>
    <dgm:cxn modelId="{44BEBE8D-A560-43E4-A501-9FEBE88B815D}" type="presOf" srcId="{3B02FA51-6B14-4276-98F2-828131807C03}" destId="{EA574538-7D20-4D38-AD5D-D10B869263D0}" srcOrd="0" destOrd="0" presId="urn:microsoft.com/office/officeart/2005/8/layout/bProcess4"/>
    <dgm:cxn modelId="{A18CB6A0-F9F3-4AF2-B9F7-DF868BB38F66}" type="presOf" srcId="{A2F78764-54B4-434C-9BA1-6A74E5FA0777}" destId="{A41E1944-7182-4D8A-8D45-076B9B45CD2B}" srcOrd="0" destOrd="0" presId="urn:microsoft.com/office/officeart/2005/8/layout/bProcess4"/>
    <dgm:cxn modelId="{8A3F2DA5-1708-4D25-997F-B34A45F12B90}" type="presOf" srcId="{525FE4BF-4509-45E0-B8E4-C80F0DBC24D6}" destId="{789400C0-C715-4B12-BA52-99D77882C2B2}" srcOrd="0" destOrd="0" presId="urn:microsoft.com/office/officeart/2005/8/layout/bProcess4"/>
    <dgm:cxn modelId="{634FA2A8-DFE3-4107-8B92-6B9F5C07AFE9}" srcId="{3B02FA51-6B14-4276-98F2-828131807C03}" destId="{AE7BAF0B-0360-4674-9D88-C940145B963E}" srcOrd="5" destOrd="0" parTransId="{6B8570E3-A36F-4A99-A102-ED9129816225}" sibTransId="{C3073CF7-8720-42F4-A220-43FA43C3E794}"/>
    <dgm:cxn modelId="{CA08CCA8-7DB3-4441-8204-72D05C48ED46}" type="presOf" srcId="{2C5C067B-DF17-4012-9643-9CEF7BB1E3B1}" destId="{179DEB44-BE4B-4BEF-BFBC-2A8718C7189C}" srcOrd="0" destOrd="0" presId="urn:microsoft.com/office/officeart/2005/8/layout/bProcess4"/>
    <dgm:cxn modelId="{125F7DBD-BD31-4119-9F8A-83392F262A17}" type="presOf" srcId="{A75D857A-5E00-447D-8B83-9E45C00790FA}" destId="{CB284B37-DC4A-426F-B4D0-3112CCFB0D9B}" srcOrd="0" destOrd="0" presId="urn:microsoft.com/office/officeart/2005/8/layout/bProcess4"/>
    <dgm:cxn modelId="{8C0058E6-588A-4A3C-9EB3-4523FF599C1B}" srcId="{3B02FA51-6B14-4276-98F2-828131807C03}" destId="{429F5D99-1F6E-4E54-9BA5-89F9F499706C}" srcOrd="2" destOrd="0" parTransId="{C2A9107F-B5F9-469A-B726-F0361817DBA6}" sibTransId="{633D7D12-AB3D-44EC-9671-0EB1D54DA804}"/>
    <dgm:cxn modelId="{AC03CAF3-B6E5-405D-AC2D-596768CBBFC1}" srcId="{3B02FA51-6B14-4276-98F2-828131807C03}" destId="{525FE4BF-4509-45E0-B8E4-C80F0DBC24D6}" srcOrd="4" destOrd="0" parTransId="{9844F431-6C7D-46BB-B199-11246A35D80D}" sibTransId="{A75D857A-5E00-447D-8B83-9E45C00790FA}"/>
    <dgm:cxn modelId="{D8A97FFD-1EE0-4D7A-8513-8FF19E40D8E3}" type="presOf" srcId="{790D7A94-13B9-4C92-8208-C0DC0E44AE37}" destId="{7469FF05-16C7-45E3-9C29-A31F50D34E47}" srcOrd="0" destOrd="0" presId="urn:microsoft.com/office/officeart/2005/8/layout/bProcess4"/>
    <dgm:cxn modelId="{C2AACC0A-CD37-4D34-A8F9-D03759F69DEC}" type="presParOf" srcId="{EA574538-7D20-4D38-AD5D-D10B869263D0}" destId="{B1FEC70E-B444-4ED0-B00F-99C905781D77}" srcOrd="0" destOrd="0" presId="urn:microsoft.com/office/officeart/2005/8/layout/bProcess4"/>
    <dgm:cxn modelId="{99DCB8F5-C3B2-4FD3-8774-E3ADA8E077AA}" type="presParOf" srcId="{B1FEC70E-B444-4ED0-B00F-99C905781D77}" destId="{A23489F9-7691-48C1-93BC-CC9FFA85F69D}" srcOrd="0" destOrd="0" presId="urn:microsoft.com/office/officeart/2005/8/layout/bProcess4"/>
    <dgm:cxn modelId="{183BD4CD-56B5-4449-87AD-50F9C683C123}" type="presParOf" srcId="{B1FEC70E-B444-4ED0-B00F-99C905781D77}" destId="{179DEB44-BE4B-4BEF-BFBC-2A8718C7189C}" srcOrd="1" destOrd="0" presId="urn:microsoft.com/office/officeart/2005/8/layout/bProcess4"/>
    <dgm:cxn modelId="{EC6E83C1-E6E4-424D-911A-4CC9824CAC2B}" type="presParOf" srcId="{EA574538-7D20-4D38-AD5D-D10B869263D0}" destId="{7469FF05-16C7-45E3-9C29-A31F50D34E47}" srcOrd="1" destOrd="0" presId="urn:microsoft.com/office/officeart/2005/8/layout/bProcess4"/>
    <dgm:cxn modelId="{361E42BA-72CA-4C4B-B1AF-E64F86F8D0A6}" type="presParOf" srcId="{EA574538-7D20-4D38-AD5D-D10B869263D0}" destId="{7A7D1769-271F-4FDC-8354-E192A3A41576}" srcOrd="2" destOrd="0" presId="urn:microsoft.com/office/officeart/2005/8/layout/bProcess4"/>
    <dgm:cxn modelId="{F8590D3C-0A0D-466C-8E2D-FD17AED0FFC2}" type="presParOf" srcId="{7A7D1769-271F-4FDC-8354-E192A3A41576}" destId="{B299D65D-2780-40AE-926F-730D03BAD3C3}" srcOrd="0" destOrd="0" presId="urn:microsoft.com/office/officeart/2005/8/layout/bProcess4"/>
    <dgm:cxn modelId="{D1F6B8E3-2FAE-4D4E-9261-CA50A8834C5C}" type="presParOf" srcId="{7A7D1769-271F-4FDC-8354-E192A3A41576}" destId="{A41E1944-7182-4D8A-8D45-076B9B45CD2B}" srcOrd="1" destOrd="0" presId="urn:microsoft.com/office/officeart/2005/8/layout/bProcess4"/>
    <dgm:cxn modelId="{6AB780DC-B165-444D-996B-889AAA8DB63D}" type="presParOf" srcId="{EA574538-7D20-4D38-AD5D-D10B869263D0}" destId="{90E441D0-B7E3-4353-BF28-BD5B4682B6EF}" srcOrd="3" destOrd="0" presId="urn:microsoft.com/office/officeart/2005/8/layout/bProcess4"/>
    <dgm:cxn modelId="{D5083617-0E7C-455D-ACBA-F365B0FF9F5F}" type="presParOf" srcId="{EA574538-7D20-4D38-AD5D-D10B869263D0}" destId="{7AD5E5A0-475C-4FA8-88B5-ADDC4E004D02}" srcOrd="4" destOrd="0" presId="urn:microsoft.com/office/officeart/2005/8/layout/bProcess4"/>
    <dgm:cxn modelId="{3A22B06B-2D83-4448-81AA-60890539AF72}" type="presParOf" srcId="{7AD5E5A0-475C-4FA8-88B5-ADDC4E004D02}" destId="{F83BABCF-12B1-40B2-984C-20C4AD61F339}" srcOrd="0" destOrd="0" presId="urn:microsoft.com/office/officeart/2005/8/layout/bProcess4"/>
    <dgm:cxn modelId="{07DAF8C9-8D15-4C98-9B52-C0997B2767C1}" type="presParOf" srcId="{7AD5E5A0-475C-4FA8-88B5-ADDC4E004D02}" destId="{50CF093C-7F68-4966-A126-425A8A84656E}" srcOrd="1" destOrd="0" presId="urn:microsoft.com/office/officeart/2005/8/layout/bProcess4"/>
    <dgm:cxn modelId="{A388659E-9961-4B10-897B-72D01D17BC22}" type="presParOf" srcId="{EA574538-7D20-4D38-AD5D-D10B869263D0}" destId="{E7CA74A6-F378-4C67-8102-6ACBDFC82969}" srcOrd="5" destOrd="0" presId="urn:microsoft.com/office/officeart/2005/8/layout/bProcess4"/>
    <dgm:cxn modelId="{D3176604-E6BE-4C28-A4CE-03681ED128D3}" type="presParOf" srcId="{EA574538-7D20-4D38-AD5D-D10B869263D0}" destId="{A6CE27DD-213D-41AE-8C23-F3B5E311BC0C}" srcOrd="6" destOrd="0" presId="urn:microsoft.com/office/officeart/2005/8/layout/bProcess4"/>
    <dgm:cxn modelId="{DDBA269B-3B2D-443A-BBDE-69745AB88DD0}" type="presParOf" srcId="{A6CE27DD-213D-41AE-8C23-F3B5E311BC0C}" destId="{3578ADA3-7428-435F-8295-A4E4CAE43D32}" srcOrd="0" destOrd="0" presId="urn:microsoft.com/office/officeart/2005/8/layout/bProcess4"/>
    <dgm:cxn modelId="{413CDC2B-4C6A-405F-B30E-9EDD924EA352}" type="presParOf" srcId="{A6CE27DD-213D-41AE-8C23-F3B5E311BC0C}" destId="{52B456B7-9309-4DA2-9822-93A39BB0C3F9}" srcOrd="1" destOrd="0" presId="urn:microsoft.com/office/officeart/2005/8/layout/bProcess4"/>
    <dgm:cxn modelId="{E6D13F19-36DE-417A-9175-ED8B5B8F10C4}" type="presParOf" srcId="{EA574538-7D20-4D38-AD5D-D10B869263D0}" destId="{784FF53E-FCD9-4F77-9288-A8E54EB87631}" srcOrd="7" destOrd="0" presId="urn:microsoft.com/office/officeart/2005/8/layout/bProcess4"/>
    <dgm:cxn modelId="{E461E5F9-BDB8-4C16-BE87-7225B68B9519}" type="presParOf" srcId="{EA574538-7D20-4D38-AD5D-D10B869263D0}" destId="{A0CC5102-AA8C-4874-9D37-740D6224E86F}" srcOrd="8" destOrd="0" presId="urn:microsoft.com/office/officeart/2005/8/layout/bProcess4"/>
    <dgm:cxn modelId="{853FEBEA-C50F-4BF8-A9FE-5B128E713630}" type="presParOf" srcId="{A0CC5102-AA8C-4874-9D37-740D6224E86F}" destId="{8D895769-6199-4D76-AF7A-C70AFA929370}" srcOrd="0" destOrd="0" presId="urn:microsoft.com/office/officeart/2005/8/layout/bProcess4"/>
    <dgm:cxn modelId="{69FE77CB-6BB3-4FB8-973E-E39658AF75B3}" type="presParOf" srcId="{A0CC5102-AA8C-4874-9D37-740D6224E86F}" destId="{789400C0-C715-4B12-BA52-99D77882C2B2}" srcOrd="1" destOrd="0" presId="urn:microsoft.com/office/officeart/2005/8/layout/bProcess4"/>
    <dgm:cxn modelId="{8887D49D-CEC1-4525-8835-84EF5875EFC2}" type="presParOf" srcId="{EA574538-7D20-4D38-AD5D-D10B869263D0}" destId="{CB284B37-DC4A-426F-B4D0-3112CCFB0D9B}" srcOrd="9" destOrd="0" presId="urn:microsoft.com/office/officeart/2005/8/layout/bProcess4"/>
    <dgm:cxn modelId="{ABF3E96F-335E-471D-B6B6-EF0D943ACAD1}" type="presParOf" srcId="{EA574538-7D20-4D38-AD5D-D10B869263D0}" destId="{FF6711B2-0C67-4594-BA17-544E27C03096}" srcOrd="10" destOrd="0" presId="urn:microsoft.com/office/officeart/2005/8/layout/bProcess4"/>
    <dgm:cxn modelId="{4D1CA2A1-F9DD-483F-B5BF-92FBC1D8439D}" type="presParOf" srcId="{FF6711B2-0C67-4594-BA17-544E27C03096}" destId="{F334D3DD-B8E5-4258-8DD7-F2BAA0810E6E}" srcOrd="0" destOrd="0" presId="urn:microsoft.com/office/officeart/2005/8/layout/bProcess4"/>
    <dgm:cxn modelId="{E291BC2F-E26C-4DC6-8671-3982C6178DFF}" type="presParOf" srcId="{FF6711B2-0C67-4594-BA17-544E27C03096}" destId="{E57AE47E-F8D2-4958-995C-2B4362DA928B}"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954D4F1-24F4-4AD3-B3A6-CA2B00059887}"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8E436A34-2962-4260-80B3-FC462BC43C14}">
      <dgm:prSet phldrT="[Text]"/>
      <dgm:spPr>
        <a:solidFill>
          <a:srgbClr val="00B050"/>
        </a:solidFill>
        <a:ln>
          <a:noFill/>
        </a:ln>
      </dgm:spPr>
      <dgm:t>
        <a:bodyPr/>
        <a:lstStyle/>
        <a:p>
          <a:r>
            <a:rPr lang="en-US" dirty="0"/>
            <a:t>Winners</a:t>
          </a:r>
        </a:p>
      </dgm:t>
    </dgm:pt>
    <dgm:pt modelId="{F42CA431-A6C6-4540-A6E7-F1A01BC7BB3E}" type="parTrans" cxnId="{F67457A4-8DB9-436B-A0DC-21CB0DAAB42F}">
      <dgm:prSet/>
      <dgm:spPr/>
      <dgm:t>
        <a:bodyPr/>
        <a:lstStyle/>
        <a:p>
          <a:endParaRPr lang="en-US"/>
        </a:p>
      </dgm:t>
    </dgm:pt>
    <dgm:pt modelId="{2E6B783A-904D-4B8A-A65B-549FF8557B2C}" type="sibTrans" cxnId="{F67457A4-8DB9-436B-A0DC-21CB0DAAB42F}">
      <dgm:prSet/>
      <dgm:spPr/>
      <dgm:t>
        <a:bodyPr/>
        <a:lstStyle/>
        <a:p>
          <a:endParaRPr lang="en-US"/>
        </a:p>
      </dgm:t>
    </dgm:pt>
    <dgm:pt modelId="{84527FE1-0B72-4852-9635-1BD45251647A}">
      <dgm:prSet phldrT="[Text]"/>
      <dgm:spPr>
        <a:ln w="38100">
          <a:solidFill>
            <a:srgbClr val="00B050"/>
          </a:solidFill>
        </a:ln>
      </dgm:spPr>
      <dgm:t>
        <a:bodyPr/>
        <a:lstStyle/>
        <a:p>
          <a:pPr>
            <a:buSzPct val="100000"/>
            <a:buFont typeface="Wingdings" panose="05000000000000000000" pitchFamily="2" charset="2"/>
            <a:buChar char="§"/>
          </a:pPr>
          <a:r>
            <a:rPr lang="en-US" dirty="0"/>
            <a:t>Seizing opportunities to increase female employment</a:t>
          </a:r>
        </a:p>
      </dgm:t>
    </dgm:pt>
    <dgm:pt modelId="{7D925A24-B3BA-4B27-BE86-2D0CA7F21444}" type="parTrans" cxnId="{F484C57C-8DFC-4F4F-81F9-BB23C53957F3}">
      <dgm:prSet/>
      <dgm:spPr/>
      <dgm:t>
        <a:bodyPr/>
        <a:lstStyle/>
        <a:p>
          <a:endParaRPr lang="en-US"/>
        </a:p>
      </dgm:t>
    </dgm:pt>
    <dgm:pt modelId="{EE3BC95A-4EBC-4671-B765-99B0F7255EBA}" type="sibTrans" cxnId="{F484C57C-8DFC-4F4F-81F9-BB23C53957F3}">
      <dgm:prSet/>
      <dgm:spPr/>
      <dgm:t>
        <a:bodyPr/>
        <a:lstStyle/>
        <a:p>
          <a:endParaRPr lang="en-US"/>
        </a:p>
      </dgm:t>
    </dgm:pt>
    <dgm:pt modelId="{96A410C0-CD77-450E-AF8A-011515D66E86}">
      <dgm:prSet phldrT="[Text]"/>
      <dgm:spPr>
        <a:solidFill>
          <a:schemeClr val="accent2"/>
        </a:solidFill>
        <a:ln>
          <a:noFill/>
        </a:ln>
      </dgm:spPr>
      <dgm:t>
        <a:bodyPr/>
        <a:lstStyle/>
        <a:p>
          <a:r>
            <a:rPr lang="en-US" dirty="0"/>
            <a:t>Unaffected</a:t>
          </a:r>
        </a:p>
      </dgm:t>
    </dgm:pt>
    <dgm:pt modelId="{0B2DD9B1-02B8-4DAB-850D-E85D8DF48E16}" type="parTrans" cxnId="{14E4B700-CE04-4BE3-BA7D-7EFC4A749C86}">
      <dgm:prSet/>
      <dgm:spPr/>
      <dgm:t>
        <a:bodyPr/>
        <a:lstStyle/>
        <a:p>
          <a:endParaRPr lang="en-US"/>
        </a:p>
      </dgm:t>
    </dgm:pt>
    <dgm:pt modelId="{A495C3DB-9B45-421D-B5F3-B746D80B06D3}" type="sibTrans" cxnId="{14E4B700-CE04-4BE3-BA7D-7EFC4A749C86}">
      <dgm:prSet/>
      <dgm:spPr/>
      <dgm:t>
        <a:bodyPr/>
        <a:lstStyle/>
        <a:p>
          <a:endParaRPr lang="en-US"/>
        </a:p>
      </dgm:t>
    </dgm:pt>
    <dgm:pt modelId="{59CB5A0D-3096-4462-B78B-BC4E24F59616}">
      <dgm:prSet phldrT="[Text]"/>
      <dgm:spPr>
        <a:ln w="38100">
          <a:solidFill>
            <a:schemeClr val="accent2"/>
          </a:solidFill>
        </a:ln>
      </dgm:spPr>
      <dgm:t>
        <a:bodyPr/>
        <a:lstStyle/>
        <a:p>
          <a:pPr>
            <a:buSzPct val="100000"/>
            <a:buFont typeface="Wingdings" panose="05000000000000000000" pitchFamily="2" charset="2"/>
            <a:buChar char="§"/>
          </a:pPr>
          <a:r>
            <a:rPr lang="en-US" dirty="0"/>
            <a:t>Maintaining the current level of female employment</a:t>
          </a:r>
        </a:p>
      </dgm:t>
    </dgm:pt>
    <dgm:pt modelId="{85F67567-D035-4033-B614-E1D42D9729D6}" type="parTrans" cxnId="{A52B4F66-D3CE-4348-ABA2-2FCD17AEB632}">
      <dgm:prSet/>
      <dgm:spPr/>
      <dgm:t>
        <a:bodyPr/>
        <a:lstStyle/>
        <a:p>
          <a:endParaRPr lang="en-US"/>
        </a:p>
      </dgm:t>
    </dgm:pt>
    <dgm:pt modelId="{67127680-5017-4D16-A9D0-5694CCA1231D}" type="sibTrans" cxnId="{A52B4F66-D3CE-4348-ABA2-2FCD17AEB632}">
      <dgm:prSet/>
      <dgm:spPr/>
      <dgm:t>
        <a:bodyPr/>
        <a:lstStyle/>
        <a:p>
          <a:endParaRPr lang="en-US"/>
        </a:p>
      </dgm:t>
    </dgm:pt>
    <dgm:pt modelId="{957128D7-58F9-4BBC-BCEB-F0014EAA17F8}">
      <dgm:prSet phldrT="[Text]"/>
      <dgm:spPr>
        <a:solidFill>
          <a:srgbClr val="C00000"/>
        </a:solidFill>
        <a:ln>
          <a:noFill/>
        </a:ln>
      </dgm:spPr>
      <dgm:t>
        <a:bodyPr/>
        <a:lstStyle/>
        <a:p>
          <a:r>
            <a:rPr lang="en-US" dirty="0"/>
            <a:t>Losers </a:t>
          </a:r>
        </a:p>
      </dgm:t>
    </dgm:pt>
    <dgm:pt modelId="{D93B9E96-6507-4468-AE1C-E2A401BD2D0C}" type="parTrans" cxnId="{C20D44C8-F5B6-43CA-A5DA-AB1BC620FC0A}">
      <dgm:prSet/>
      <dgm:spPr/>
      <dgm:t>
        <a:bodyPr/>
        <a:lstStyle/>
        <a:p>
          <a:endParaRPr lang="en-US"/>
        </a:p>
      </dgm:t>
    </dgm:pt>
    <dgm:pt modelId="{7616897F-1E70-45B3-A877-592D3C2BDF42}" type="sibTrans" cxnId="{C20D44C8-F5B6-43CA-A5DA-AB1BC620FC0A}">
      <dgm:prSet/>
      <dgm:spPr/>
      <dgm:t>
        <a:bodyPr/>
        <a:lstStyle/>
        <a:p>
          <a:endParaRPr lang="en-US"/>
        </a:p>
      </dgm:t>
    </dgm:pt>
    <dgm:pt modelId="{47A5E04F-7875-432E-93A6-52042A2C5740}">
      <dgm:prSet phldrT="[Text]"/>
      <dgm:spPr>
        <a:ln w="38100">
          <a:solidFill>
            <a:srgbClr val="C00000"/>
          </a:solidFill>
        </a:ln>
      </dgm:spPr>
      <dgm:t>
        <a:bodyPr/>
        <a:lstStyle/>
        <a:p>
          <a:pPr>
            <a:buSzPct val="100000"/>
            <a:buFont typeface="Wingdings" panose="05000000000000000000" pitchFamily="2" charset="2"/>
            <a:buChar char="§"/>
          </a:pPr>
          <a:r>
            <a:rPr lang="en-US" dirty="0"/>
            <a:t>Training to help females shift career to winner sectors</a:t>
          </a:r>
        </a:p>
      </dgm:t>
    </dgm:pt>
    <dgm:pt modelId="{B860CF50-5371-4CD9-AE2B-157AC25C46BC}" type="parTrans" cxnId="{A29F2991-5A45-4507-B80F-3BEFEC87ACB8}">
      <dgm:prSet/>
      <dgm:spPr/>
      <dgm:t>
        <a:bodyPr/>
        <a:lstStyle/>
        <a:p>
          <a:endParaRPr lang="en-US"/>
        </a:p>
      </dgm:t>
    </dgm:pt>
    <dgm:pt modelId="{76086A61-4218-4CBA-A9AF-6E649EF51872}" type="sibTrans" cxnId="{A29F2991-5A45-4507-B80F-3BEFEC87ACB8}">
      <dgm:prSet/>
      <dgm:spPr/>
      <dgm:t>
        <a:bodyPr/>
        <a:lstStyle/>
        <a:p>
          <a:endParaRPr lang="en-US"/>
        </a:p>
      </dgm:t>
    </dgm:pt>
    <dgm:pt modelId="{1E14FD1C-B789-466D-8338-66A2D588BD67}">
      <dgm:prSet/>
      <dgm:spPr>
        <a:ln w="38100"/>
      </dgm:spPr>
      <dgm:t>
        <a:bodyPr/>
        <a:lstStyle/>
        <a:p>
          <a:pPr>
            <a:buFont typeface="Wingdings" panose="05000000000000000000" pitchFamily="2" charset="2"/>
            <a:buChar char="§"/>
          </a:pPr>
          <a:r>
            <a:rPr lang="en-US" dirty="0"/>
            <a:t>Qualifying females to take advantage of opportunities</a:t>
          </a:r>
        </a:p>
      </dgm:t>
    </dgm:pt>
    <dgm:pt modelId="{3145C043-B2EF-4BCA-AA66-C1C619C6435A}" type="parTrans" cxnId="{C3D775AA-FE87-4AEE-B424-80815542AAE5}">
      <dgm:prSet/>
      <dgm:spPr/>
      <dgm:t>
        <a:bodyPr/>
        <a:lstStyle/>
        <a:p>
          <a:endParaRPr lang="en-US"/>
        </a:p>
      </dgm:t>
    </dgm:pt>
    <dgm:pt modelId="{D8458158-2C46-464B-9F4C-0B3F9C94204B}" type="sibTrans" cxnId="{C3D775AA-FE87-4AEE-B424-80815542AAE5}">
      <dgm:prSet/>
      <dgm:spPr/>
      <dgm:t>
        <a:bodyPr/>
        <a:lstStyle/>
        <a:p>
          <a:endParaRPr lang="en-US"/>
        </a:p>
      </dgm:t>
    </dgm:pt>
    <dgm:pt modelId="{14DC3341-A620-4313-BA95-FD2029808A0F}">
      <dgm:prSet/>
      <dgm:spPr>
        <a:ln w="38100"/>
      </dgm:spPr>
      <dgm:t>
        <a:bodyPr/>
        <a:lstStyle/>
        <a:p>
          <a:pPr>
            <a:buFont typeface="Wingdings" panose="05000000000000000000" pitchFamily="2" charset="2"/>
            <a:buChar char="§"/>
          </a:pPr>
          <a:r>
            <a:rPr lang="en-US" dirty="0"/>
            <a:t>Expanding small and medium enterprises operating in these sectors</a:t>
          </a:r>
        </a:p>
      </dgm:t>
    </dgm:pt>
    <dgm:pt modelId="{F2AB3AB6-1C35-4A0B-849B-ED00DDC3918F}" type="parTrans" cxnId="{1DCC411A-D046-44AA-8217-98541D430597}">
      <dgm:prSet/>
      <dgm:spPr/>
      <dgm:t>
        <a:bodyPr/>
        <a:lstStyle/>
        <a:p>
          <a:endParaRPr lang="en-US"/>
        </a:p>
      </dgm:t>
    </dgm:pt>
    <dgm:pt modelId="{24C1172A-A95A-469A-BABE-058EF9D0F27D}" type="sibTrans" cxnId="{1DCC411A-D046-44AA-8217-98541D430597}">
      <dgm:prSet/>
      <dgm:spPr/>
      <dgm:t>
        <a:bodyPr/>
        <a:lstStyle/>
        <a:p>
          <a:endParaRPr lang="en-US"/>
        </a:p>
      </dgm:t>
    </dgm:pt>
    <dgm:pt modelId="{58ECF085-AEBA-4E04-99B2-78F14DD6385D}">
      <dgm:prSet/>
      <dgm:spPr>
        <a:ln w="38100"/>
      </dgm:spPr>
      <dgm:t>
        <a:bodyPr/>
        <a:lstStyle/>
        <a:p>
          <a:pPr>
            <a:buSzPct val="100000"/>
            <a:buFont typeface="Wingdings" panose="05000000000000000000" pitchFamily="2" charset="2"/>
            <a:buChar char="§"/>
          </a:pPr>
          <a:r>
            <a:rPr lang="en-US" dirty="0"/>
            <a:t>Non-discrimination against women in the case of reducing employment</a:t>
          </a:r>
        </a:p>
      </dgm:t>
    </dgm:pt>
    <dgm:pt modelId="{54A062A3-86CA-4095-9D86-05767A1E181E}" type="parTrans" cxnId="{6FBC00AC-E023-4EC6-84B0-BF53284A2408}">
      <dgm:prSet/>
      <dgm:spPr/>
      <dgm:t>
        <a:bodyPr/>
        <a:lstStyle/>
        <a:p>
          <a:endParaRPr lang="en-US"/>
        </a:p>
      </dgm:t>
    </dgm:pt>
    <dgm:pt modelId="{A7751D4A-AA2A-4408-978B-0770EEEA7552}" type="sibTrans" cxnId="{6FBC00AC-E023-4EC6-84B0-BF53284A2408}">
      <dgm:prSet/>
      <dgm:spPr/>
      <dgm:t>
        <a:bodyPr/>
        <a:lstStyle/>
        <a:p>
          <a:endParaRPr lang="en-US"/>
        </a:p>
      </dgm:t>
    </dgm:pt>
    <dgm:pt modelId="{487F53DD-F833-4EF4-9795-D66CD05F0F8B}" type="pres">
      <dgm:prSet presAssocID="{1954D4F1-24F4-4AD3-B3A6-CA2B00059887}" presName="linearFlow" presStyleCnt="0">
        <dgm:presLayoutVars>
          <dgm:dir/>
          <dgm:animLvl val="lvl"/>
          <dgm:resizeHandles val="exact"/>
        </dgm:presLayoutVars>
      </dgm:prSet>
      <dgm:spPr/>
    </dgm:pt>
    <dgm:pt modelId="{0A63E77F-F43D-4860-9818-1CA9A27165F1}" type="pres">
      <dgm:prSet presAssocID="{8E436A34-2962-4260-80B3-FC462BC43C14}" presName="composite" presStyleCnt="0"/>
      <dgm:spPr/>
    </dgm:pt>
    <dgm:pt modelId="{70327871-0C67-4C6D-802F-543881DF1000}" type="pres">
      <dgm:prSet presAssocID="{8E436A34-2962-4260-80B3-FC462BC43C14}" presName="parentText" presStyleLbl="alignNode1" presStyleIdx="0" presStyleCnt="3">
        <dgm:presLayoutVars>
          <dgm:chMax val="1"/>
          <dgm:bulletEnabled val="1"/>
        </dgm:presLayoutVars>
      </dgm:prSet>
      <dgm:spPr/>
    </dgm:pt>
    <dgm:pt modelId="{67988E77-AA41-4D43-BC4D-57D4C08C158B}" type="pres">
      <dgm:prSet presAssocID="{8E436A34-2962-4260-80B3-FC462BC43C14}" presName="descendantText" presStyleLbl="alignAcc1" presStyleIdx="0" presStyleCnt="3" custLinFactNeighborX="-70" custLinFactNeighborY="557">
        <dgm:presLayoutVars>
          <dgm:bulletEnabled val="1"/>
        </dgm:presLayoutVars>
      </dgm:prSet>
      <dgm:spPr/>
    </dgm:pt>
    <dgm:pt modelId="{584AE7C3-B6E4-4038-98F8-96D541025AD9}" type="pres">
      <dgm:prSet presAssocID="{2E6B783A-904D-4B8A-A65B-549FF8557B2C}" presName="sp" presStyleCnt="0"/>
      <dgm:spPr/>
    </dgm:pt>
    <dgm:pt modelId="{BC338F65-33EA-46D3-A5BE-7045343C05A2}" type="pres">
      <dgm:prSet presAssocID="{96A410C0-CD77-450E-AF8A-011515D66E86}" presName="composite" presStyleCnt="0"/>
      <dgm:spPr/>
    </dgm:pt>
    <dgm:pt modelId="{AE9C1A11-1226-4637-A3EC-FA7F764DC722}" type="pres">
      <dgm:prSet presAssocID="{96A410C0-CD77-450E-AF8A-011515D66E86}" presName="parentText" presStyleLbl="alignNode1" presStyleIdx="1" presStyleCnt="3">
        <dgm:presLayoutVars>
          <dgm:chMax val="1"/>
          <dgm:bulletEnabled val="1"/>
        </dgm:presLayoutVars>
      </dgm:prSet>
      <dgm:spPr/>
    </dgm:pt>
    <dgm:pt modelId="{70385AC8-A59F-471D-B13D-76254338BDDB}" type="pres">
      <dgm:prSet presAssocID="{96A410C0-CD77-450E-AF8A-011515D66E86}" presName="descendantText" presStyleLbl="alignAcc1" presStyleIdx="1" presStyleCnt="3">
        <dgm:presLayoutVars>
          <dgm:bulletEnabled val="1"/>
        </dgm:presLayoutVars>
      </dgm:prSet>
      <dgm:spPr/>
    </dgm:pt>
    <dgm:pt modelId="{12ACD9CD-437E-4810-A96F-1526095CDF3B}" type="pres">
      <dgm:prSet presAssocID="{A495C3DB-9B45-421D-B5F3-B746D80B06D3}" presName="sp" presStyleCnt="0"/>
      <dgm:spPr/>
    </dgm:pt>
    <dgm:pt modelId="{AB10BB1B-A7D2-4BD1-998D-2FD70F8F8987}" type="pres">
      <dgm:prSet presAssocID="{957128D7-58F9-4BBC-BCEB-F0014EAA17F8}" presName="composite" presStyleCnt="0"/>
      <dgm:spPr/>
    </dgm:pt>
    <dgm:pt modelId="{0ED6C57A-BE9A-463E-A5FC-F9EA8401FDC7}" type="pres">
      <dgm:prSet presAssocID="{957128D7-58F9-4BBC-BCEB-F0014EAA17F8}" presName="parentText" presStyleLbl="alignNode1" presStyleIdx="2" presStyleCnt="3">
        <dgm:presLayoutVars>
          <dgm:chMax val="1"/>
          <dgm:bulletEnabled val="1"/>
        </dgm:presLayoutVars>
      </dgm:prSet>
      <dgm:spPr/>
    </dgm:pt>
    <dgm:pt modelId="{BD43F976-6ED0-45E2-8484-501E3CEC6ECC}" type="pres">
      <dgm:prSet presAssocID="{957128D7-58F9-4BBC-BCEB-F0014EAA17F8}" presName="descendantText" presStyleLbl="alignAcc1" presStyleIdx="2" presStyleCnt="3">
        <dgm:presLayoutVars>
          <dgm:bulletEnabled val="1"/>
        </dgm:presLayoutVars>
      </dgm:prSet>
      <dgm:spPr/>
    </dgm:pt>
  </dgm:ptLst>
  <dgm:cxnLst>
    <dgm:cxn modelId="{14E4B700-CE04-4BE3-BA7D-7EFC4A749C86}" srcId="{1954D4F1-24F4-4AD3-B3A6-CA2B00059887}" destId="{96A410C0-CD77-450E-AF8A-011515D66E86}" srcOrd="1" destOrd="0" parTransId="{0B2DD9B1-02B8-4DAB-850D-E85D8DF48E16}" sibTransId="{A495C3DB-9B45-421D-B5F3-B746D80B06D3}"/>
    <dgm:cxn modelId="{68C48E03-8483-49E6-B10B-5049F50616D9}" type="presOf" srcId="{14DC3341-A620-4313-BA95-FD2029808A0F}" destId="{70385AC8-A59F-471D-B13D-76254338BDDB}" srcOrd="0" destOrd="1" presId="urn:microsoft.com/office/officeart/2005/8/layout/chevron2"/>
    <dgm:cxn modelId="{1DCC411A-D046-44AA-8217-98541D430597}" srcId="{96A410C0-CD77-450E-AF8A-011515D66E86}" destId="{14DC3341-A620-4313-BA95-FD2029808A0F}" srcOrd="1" destOrd="0" parTransId="{F2AB3AB6-1C35-4A0B-849B-ED00DDC3918F}" sibTransId="{24C1172A-A95A-469A-BABE-058EF9D0F27D}"/>
    <dgm:cxn modelId="{4C39C41F-F4C6-4389-90D8-666B24E07902}" type="presOf" srcId="{96A410C0-CD77-450E-AF8A-011515D66E86}" destId="{AE9C1A11-1226-4637-A3EC-FA7F764DC722}" srcOrd="0" destOrd="0" presId="urn:microsoft.com/office/officeart/2005/8/layout/chevron2"/>
    <dgm:cxn modelId="{17DD303D-6793-4744-A1A1-4FC6AC7DA338}" type="presOf" srcId="{58ECF085-AEBA-4E04-99B2-78F14DD6385D}" destId="{BD43F976-6ED0-45E2-8484-501E3CEC6ECC}" srcOrd="0" destOrd="1" presId="urn:microsoft.com/office/officeart/2005/8/layout/chevron2"/>
    <dgm:cxn modelId="{1EAB1440-5669-446B-A33D-16336C6B73DB}" type="presOf" srcId="{47A5E04F-7875-432E-93A6-52042A2C5740}" destId="{BD43F976-6ED0-45E2-8484-501E3CEC6ECC}" srcOrd="0" destOrd="0" presId="urn:microsoft.com/office/officeart/2005/8/layout/chevron2"/>
    <dgm:cxn modelId="{B5D9B160-55D7-4922-A32A-6565296FFF39}" type="presOf" srcId="{8E436A34-2962-4260-80B3-FC462BC43C14}" destId="{70327871-0C67-4C6D-802F-543881DF1000}" srcOrd="0" destOrd="0" presId="urn:microsoft.com/office/officeart/2005/8/layout/chevron2"/>
    <dgm:cxn modelId="{A52B4F66-D3CE-4348-ABA2-2FCD17AEB632}" srcId="{96A410C0-CD77-450E-AF8A-011515D66E86}" destId="{59CB5A0D-3096-4462-B78B-BC4E24F59616}" srcOrd="0" destOrd="0" parTransId="{85F67567-D035-4033-B614-E1D42D9729D6}" sibTransId="{67127680-5017-4D16-A9D0-5694CCA1231D}"/>
    <dgm:cxn modelId="{55A9AD59-AB2D-410F-AFBB-A650756A581A}" type="presOf" srcId="{84527FE1-0B72-4852-9635-1BD45251647A}" destId="{67988E77-AA41-4D43-BC4D-57D4C08C158B}" srcOrd="0" destOrd="0" presId="urn:microsoft.com/office/officeart/2005/8/layout/chevron2"/>
    <dgm:cxn modelId="{F484C57C-8DFC-4F4F-81F9-BB23C53957F3}" srcId="{8E436A34-2962-4260-80B3-FC462BC43C14}" destId="{84527FE1-0B72-4852-9635-1BD45251647A}" srcOrd="0" destOrd="0" parTransId="{7D925A24-B3BA-4B27-BE86-2D0CA7F21444}" sibTransId="{EE3BC95A-4EBC-4671-B765-99B0F7255EBA}"/>
    <dgm:cxn modelId="{A29F2991-5A45-4507-B80F-3BEFEC87ACB8}" srcId="{957128D7-58F9-4BBC-BCEB-F0014EAA17F8}" destId="{47A5E04F-7875-432E-93A6-52042A2C5740}" srcOrd="0" destOrd="0" parTransId="{B860CF50-5371-4CD9-AE2B-157AC25C46BC}" sibTransId="{76086A61-4218-4CBA-A9AF-6E649EF51872}"/>
    <dgm:cxn modelId="{B2D0019F-EF7C-4FF1-B7F0-07DF4BD561F6}" type="presOf" srcId="{1954D4F1-24F4-4AD3-B3A6-CA2B00059887}" destId="{487F53DD-F833-4EF4-9795-D66CD05F0F8B}" srcOrd="0" destOrd="0" presId="urn:microsoft.com/office/officeart/2005/8/layout/chevron2"/>
    <dgm:cxn modelId="{F67457A4-8DB9-436B-A0DC-21CB0DAAB42F}" srcId="{1954D4F1-24F4-4AD3-B3A6-CA2B00059887}" destId="{8E436A34-2962-4260-80B3-FC462BC43C14}" srcOrd="0" destOrd="0" parTransId="{F42CA431-A6C6-4540-A6E7-F1A01BC7BB3E}" sibTransId="{2E6B783A-904D-4B8A-A65B-549FF8557B2C}"/>
    <dgm:cxn modelId="{CD0786A7-46F1-4F87-A912-60C818F90EF4}" type="presOf" srcId="{1E14FD1C-B789-466D-8338-66A2D588BD67}" destId="{67988E77-AA41-4D43-BC4D-57D4C08C158B}" srcOrd="0" destOrd="1" presId="urn:microsoft.com/office/officeart/2005/8/layout/chevron2"/>
    <dgm:cxn modelId="{C3D775AA-FE87-4AEE-B424-80815542AAE5}" srcId="{8E436A34-2962-4260-80B3-FC462BC43C14}" destId="{1E14FD1C-B789-466D-8338-66A2D588BD67}" srcOrd="1" destOrd="0" parTransId="{3145C043-B2EF-4BCA-AA66-C1C619C6435A}" sibTransId="{D8458158-2C46-464B-9F4C-0B3F9C94204B}"/>
    <dgm:cxn modelId="{6FBC00AC-E023-4EC6-84B0-BF53284A2408}" srcId="{957128D7-58F9-4BBC-BCEB-F0014EAA17F8}" destId="{58ECF085-AEBA-4E04-99B2-78F14DD6385D}" srcOrd="1" destOrd="0" parTransId="{54A062A3-86CA-4095-9D86-05767A1E181E}" sibTransId="{A7751D4A-AA2A-4408-978B-0770EEEA7552}"/>
    <dgm:cxn modelId="{C20D44C8-F5B6-43CA-A5DA-AB1BC620FC0A}" srcId="{1954D4F1-24F4-4AD3-B3A6-CA2B00059887}" destId="{957128D7-58F9-4BBC-BCEB-F0014EAA17F8}" srcOrd="2" destOrd="0" parTransId="{D93B9E96-6507-4468-AE1C-E2A401BD2D0C}" sibTransId="{7616897F-1E70-45B3-A877-592D3C2BDF42}"/>
    <dgm:cxn modelId="{16DF49D7-76FE-4DA8-B3B6-C7912ED760FA}" type="presOf" srcId="{59CB5A0D-3096-4462-B78B-BC4E24F59616}" destId="{70385AC8-A59F-471D-B13D-76254338BDDB}" srcOrd="0" destOrd="0" presId="urn:microsoft.com/office/officeart/2005/8/layout/chevron2"/>
    <dgm:cxn modelId="{6BCD16EE-B6FD-45F2-83D5-EB5791291E6A}" type="presOf" srcId="{957128D7-58F9-4BBC-BCEB-F0014EAA17F8}" destId="{0ED6C57A-BE9A-463E-A5FC-F9EA8401FDC7}" srcOrd="0" destOrd="0" presId="urn:microsoft.com/office/officeart/2005/8/layout/chevron2"/>
    <dgm:cxn modelId="{BE34F871-83A3-4C7B-B607-A6B5BA99A60F}" type="presParOf" srcId="{487F53DD-F833-4EF4-9795-D66CD05F0F8B}" destId="{0A63E77F-F43D-4860-9818-1CA9A27165F1}" srcOrd="0" destOrd="0" presId="urn:microsoft.com/office/officeart/2005/8/layout/chevron2"/>
    <dgm:cxn modelId="{24565E88-6EEB-43A2-99DE-69C47C607A4D}" type="presParOf" srcId="{0A63E77F-F43D-4860-9818-1CA9A27165F1}" destId="{70327871-0C67-4C6D-802F-543881DF1000}" srcOrd="0" destOrd="0" presId="urn:microsoft.com/office/officeart/2005/8/layout/chevron2"/>
    <dgm:cxn modelId="{45D92F74-A540-4404-8DEE-BEC739358E7E}" type="presParOf" srcId="{0A63E77F-F43D-4860-9818-1CA9A27165F1}" destId="{67988E77-AA41-4D43-BC4D-57D4C08C158B}" srcOrd="1" destOrd="0" presId="urn:microsoft.com/office/officeart/2005/8/layout/chevron2"/>
    <dgm:cxn modelId="{1C13691E-F9FC-4192-AD30-F2A46056EA46}" type="presParOf" srcId="{487F53DD-F833-4EF4-9795-D66CD05F0F8B}" destId="{584AE7C3-B6E4-4038-98F8-96D541025AD9}" srcOrd="1" destOrd="0" presId="urn:microsoft.com/office/officeart/2005/8/layout/chevron2"/>
    <dgm:cxn modelId="{09B1A8F6-E5D2-4E4B-B47F-F9D312D1EAB4}" type="presParOf" srcId="{487F53DD-F833-4EF4-9795-D66CD05F0F8B}" destId="{BC338F65-33EA-46D3-A5BE-7045343C05A2}" srcOrd="2" destOrd="0" presId="urn:microsoft.com/office/officeart/2005/8/layout/chevron2"/>
    <dgm:cxn modelId="{B3BBE2DB-8BFA-4631-A4AF-FD2619A6B655}" type="presParOf" srcId="{BC338F65-33EA-46D3-A5BE-7045343C05A2}" destId="{AE9C1A11-1226-4637-A3EC-FA7F764DC722}" srcOrd="0" destOrd="0" presId="urn:microsoft.com/office/officeart/2005/8/layout/chevron2"/>
    <dgm:cxn modelId="{A2F86E9F-D6AA-4EF4-B082-FD9122A54180}" type="presParOf" srcId="{BC338F65-33EA-46D3-A5BE-7045343C05A2}" destId="{70385AC8-A59F-471D-B13D-76254338BDDB}" srcOrd="1" destOrd="0" presId="urn:microsoft.com/office/officeart/2005/8/layout/chevron2"/>
    <dgm:cxn modelId="{9508F916-E294-4C29-8698-353FC4DA4FB4}" type="presParOf" srcId="{487F53DD-F833-4EF4-9795-D66CD05F0F8B}" destId="{12ACD9CD-437E-4810-A96F-1526095CDF3B}" srcOrd="3" destOrd="0" presId="urn:microsoft.com/office/officeart/2005/8/layout/chevron2"/>
    <dgm:cxn modelId="{4BF06CC9-AAFB-4FC5-B6B4-4D750E992225}" type="presParOf" srcId="{487F53DD-F833-4EF4-9795-D66CD05F0F8B}" destId="{AB10BB1B-A7D2-4BD1-998D-2FD70F8F8987}" srcOrd="4" destOrd="0" presId="urn:microsoft.com/office/officeart/2005/8/layout/chevron2"/>
    <dgm:cxn modelId="{80874CAE-D934-436C-8F78-A8D44ECFF4B7}" type="presParOf" srcId="{AB10BB1B-A7D2-4BD1-998D-2FD70F8F8987}" destId="{0ED6C57A-BE9A-463E-A5FC-F9EA8401FDC7}" srcOrd="0" destOrd="0" presId="urn:microsoft.com/office/officeart/2005/8/layout/chevron2"/>
    <dgm:cxn modelId="{CD816A82-77C4-46D2-BF52-53EB79328FFF}" type="presParOf" srcId="{AB10BB1B-A7D2-4BD1-998D-2FD70F8F8987}" destId="{BD43F976-6ED0-45E2-8484-501E3CEC6ECC}"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A29988-697F-4027-8896-EC3CAB71FD0A}" type="doc">
      <dgm:prSet loTypeId="urn:microsoft.com/office/officeart/2005/8/layout/pList2" loCatId="list" qsTypeId="urn:microsoft.com/office/officeart/2005/8/quickstyle/simple1" qsCatId="simple" csTypeId="urn:microsoft.com/office/officeart/2005/8/colors/colorful5" csCatId="colorful" phldr="1"/>
      <dgm:spPr/>
    </dgm:pt>
    <dgm:pt modelId="{D44C6E3F-130A-49E5-95C4-26DFF2F65AE6}">
      <dgm:prSet phldrT="[Text]" custT="1"/>
      <dgm:spPr/>
      <dgm:t>
        <a:bodyPr/>
        <a:lstStyle/>
        <a:p>
          <a:r>
            <a:rPr lang="en-US" sz="2000" dirty="0">
              <a:latin typeface="+mn-lt"/>
              <a:cs typeface="Times New Roman" panose="02020603050405020304" pitchFamily="18" charset="0"/>
            </a:rPr>
            <a:t>The importance of recruitment and promotion based on competence and without discrimination against women</a:t>
          </a:r>
          <a:endParaRPr lang="en-US" sz="2000" dirty="0">
            <a:latin typeface="+mn-lt"/>
          </a:endParaRPr>
        </a:p>
      </dgm:t>
    </dgm:pt>
    <dgm:pt modelId="{0D2952A2-1135-43B8-B929-5CE7BCC202D6}" type="parTrans" cxnId="{1449A51C-8031-4077-BACE-9FD7E04A174A}">
      <dgm:prSet/>
      <dgm:spPr/>
      <dgm:t>
        <a:bodyPr/>
        <a:lstStyle/>
        <a:p>
          <a:endParaRPr lang="en-US" sz="2000"/>
        </a:p>
      </dgm:t>
    </dgm:pt>
    <dgm:pt modelId="{F9B0050C-4439-4237-89B2-861B9FACA16A}" type="sibTrans" cxnId="{1449A51C-8031-4077-BACE-9FD7E04A174A}">
      <dgm:prSet/>
      <dgm:spPr/>
      <dgm:t>
        <a:bodyPr/>
        <a:lstStyle/>
        <a:p>
          <a:endParaRPr lang="en-US" sz="2000"/>
        </a:p>
      </dgm:t>
    </dgm:pt>
    <dgm:pt modelId="{E6637B7C-72AA-4115-9A8D-2C27E1C608D6}">
      <dgm:prSet phldrT="[Text]" custT="1"/>
      <dgm:spPr/>
      <dgm:t>
        <a:bodyPr/>
        <a:lstStyle/>
        <a:p>
          <a:r>
            <a:rPr lang="en-US" sz="2000" dirty="0">
              <a:latin typeface="+mn-lt"/>
              <a:cs typeface="Times New Roman" panose="02020603050405020304" pitchFamily="18" charset="0"/>
            </a:rPr>
            <a:t>A more balanced and fair redistribution of roles within the family, moving out from the traditional pattern of division of labor</a:t>
          </a:r>
        </a:p>
      </dgm:t>
    </dgm:pt>
    <dgm:pt modelId="{205E3354-E317-4E76-A4D1-149D4F9BDB3B}" type="parTrans" cxnId="{D1EF790F-6398-4687-9A28-294F313A3090}">
      <dgm:prSet/>
      <dgm:spPr/>
      <dgm:t>
        <a:bodyPr/>
        <a:lstStyle/>
        <a:p>
          <a:endParaRPr lang="en-US" sz="2000"/>
        </a:p>
      </dgm:t>
    </dgm:pt>
    <dgm:pt modelId="{F8A312DE-5CDB-4327-9DEF-11FDFE0595A1}" type="sibTrans" cxnId="{D1EF790F-6398-4687-9A28-294F313A3090}">
      <dgm:prSet/>
      <dgm:spPr/>
      <dgm:t>
        <a:bodyPr/>
        <a:lstStyle/>
        <a:p>
          <a:endParaRPr lang="en-US" sz="2000"/>
        </a:p>
      </dgm:t>
    </dgm:pt>
    <dgm:pt modelId="{1C8ED54C-A1BF-491F-8FE1-AF9C30540881}">
      <dgm:prSet phldrT="[Text]" custT="1"/>
      <dgm:spPr>
        <a:solidFill>
          <a:schemeClr val="accent2">
            <a:lumMod val="75000"/>
          </a:schemeClr>
        </a:solidFill>
      </dgm:spPr>
      <dgm:t>
        <a:bodyPr/>
        <a:lstStyle/>
        <a:p>
          <a:r>
            <a:rPr lang="en-US" sz="2000" dirty="0">
              <a:latin typeface="+mn-lt"/>
              <a:cs typeface="Times New Roman" panose="02020603050405020304" pitchFamily="18" charset="0"/>
            </a:rPr>
            <a:t>Eliminate domestic violence against women and girls and provide psychological support to females to cope with behavioral changes</a:t>
          </a:r>
        </a:p>
      </dgm:t>
    </dgm:pt>
    <dgm:pt modelId="{34FFF036-61D7-414F-AB1D-DF42B76EDEB2}" type="parTrans" cxnId="{E1F20A98-4682-44EB-B23E-64E0B617F20C}">
      <dgm:prSet/>
      <dgm:spPr/>
      <dgm:t>
        <a:bodyPr/>
        <a:lstStyle/>
        <a:p>
          <a:endParaRPr lang="en-US" sz="2000"/>
        </a:p>
      </dgm:t>
    </dgm:pt>
    <dgm:pt modelId="{E3316514-9EF6-4A34-A3D8-01C6B42F35D2}" type="sibTrans" cxnId="{E1F20A98-4682-44EB-B23E-64E0B617F20C}">
      <dgm:prSet/>
      <dgm:spPr/>
      <dgm:t>
        <a:bodyPr/>
        <a:lstStyle/>
        <a:p>
          <a:endParaRPr lang="en-US" sz="2000"/>
        </a:p>
      </dgm:t>
    </dgm:pt>
    <dgm:pt modelId="{F374C0F8-E5BF-4174-8138-6977BD482D4B}" type="pres">
      <dgm:prSet presAssocID="{05A29988-697F-4027-8896-EC3CAB71FD0A}" presName="Name0" presStyleCnt="0">
        <dgm:presLayoutVars>
          <dgm:dir/>
          <dgm:resizeHandles val="exact"/>
        </dgm:presLayoutVars>
      </dgm:prSet>
      <dgm:spPr/>
    </dgm:pt>
    <dgm:pt modelId="{1525E13A-F6B1-4FFE-BE6B-0A6BE25C8FA6}" type="pres">
      <dgm:prSet presAssocID="{05A29988-697F-4027-8896-EC3CAB71FD0A}" presName="bkgdShp" presStyleLbl="alignAccFollowNode1" presStyleIdx="0" presStyleCnt="1"/>
      <dgm:spPr>
        <a:noFill/>
      </dgm:spPr>
    </dgm:pt>
    <dgm:pt modelId="{40207F1D-9222-4D7A-931A-0EE48D1E2635}" type="pres">
      <dgm:prSet presAssocID="{05A29988-697F-4027-8896-EC3CAB71FD0A}" presName="linComp" presStyleCnt="0"/>
      <dgm:spPr/>
    </dgm:pt>
    <dgm:pt modelId="{48FBADE5-93ED-40A1-992E-E55592DDD14D}" type="pres">
      <dgm:prSet presAssocID="{D44C6E3F-130A-49E5-95C4-26DFF2F65AE6}" presName="compNode" presStyleCnt="0"/>
      <dgm:spPr/>
    </dgm:pt>
    <dgm:pt modelId="{8EEC61D1-11A3-43F4-8467-73E1AD49E2A3}" type="pres">
      <dgm:prSet presAssocID="{D44C6E3F-130A-49E5-95C4-26DFF2F65AE6}" presName="node" presStyleLbl="node1" presStyleIdx="0" presStyleCnt="3" custScaleX="102522" custScaleY="126359" custLinFactNeighborY="913">
        <dgm:presLayoutVars>
          <dgm:bulletEnabled val="1"/>
        </dgm:presLayoutVars>
      </dgm:prSet>
      <dgm:spPr/>
    </dgm:pt>
    <dgm:pt modelId="{1B946939-9EA2-4F91-A112-5EAE9BCDCAD9}" type="pres">
      <dgm:prSet presAssocID="{D44C6E3F-130A-49E5-95C4-26DFF2F65AE6}" presName="invisiNode" presStyleLbl="node1" presStyleIdx="0" presStyleCnt="3"/>
      <dgm:spPr/>
    </dgm:pt>
    <dgm:pt modelId="{6A8667C9-6E52-4AE4-B55B-B9B4B76D5D99}" type="pres">
      <dgm:prSet presAssocID="{D44C6E3F-130A-49E5-95C4-26DFF2F65AE6}" presName="imagNode" presStyleLbl="fgImgPlace1" presStyleIdx="0" presStyleCnt="3"/>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5804" t="-41518" r="7221" b="-44609"/>
          </a:stretch>
        </a:blipFill>
      </dgm:spPr>
    </dgm:pt>
    <dgm:pt modelId="{A39817E7-5C28-46C5-97E0-06DD47A304CB}" type="pres">
      <dgm:prSet presAssocID="{F9B0050C-4439-4237-89B2-861B9FACA16A}" presName="sibTrans" presStyleLbl="sibTrans2D1" presStyleIdx="0" presStyleCnt="0"/>
      <dgm:spPr/>
    </dgm:pt>
    <dgm:pt modelId="{6477E246-9637-4B6E-B921-4F40A8C9DEE7}" type="pres">
      <dgm:prSet presAssocID="{E6637B7C-72AA-4115-9A8D-2C27E1C608D6}" presName="compNode" presStyleCnt="0"/>
      <dgm:spPr/>
    </dgm:pt>
    <dgm:pt modelId="{5C2A5BD4-E2E3-4234-B2CC-FA292B0A492A}" type="pres">
      <dgm:prSet presAssocID="{E6637B7C-72AA-4115-9A8D-2C27E1C608D6}" presName="node" presStyleLbl="node1" presStyleIdx="1" presStyleCnt="3" custScaleY="126359">
        <dgm:presLayoutVars>
          <dgm:bulletEnabled val="1"/>
        </dgm:presLayoutVars>
      </dgm:prSet>
      <dgm:spPr/>
    </dgm:pt>
    <dgm:pt modelId="{13A67509-9677-4F68-A062-5F13E5CBD932}" type="pres">
      <dgm:prSet presAssocID="{E6637B7C-72AA-4115-9A8D-2C27E1C608D6}" presName="invisiNode" presStyleLbl="node1" presStyleIdx="1" presStyleCnt="3"/>
      <dgm:spPr/>
    </dgm:pt>
    <dgm:pt modelId="{13921B4B-F93B-4A4B-99CE-A681F88698CB}" type="pres">
      <dgm:prSet presAssocID="{E6637B7C-72AA-4115-9A8D-2C27E1C608D6}" presName="imagNode" presStyleLbl="fgImgPlace1" presStyleIdx="1" presStyleCnt="3" custLinFactNeighborX="-517"/>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16775" t="-7199" r="11427" b="-63683"/>
          </a:stretch>
        </a:blipFill>
      </dgm:spPr>
    </dgm:pt>
    <dgm:pt modelId="{78E183AE-8340-4E39-8D68-F345EF098BE1}" type="pres">
      <dgm:prSet presAssocID="{F8A312DE-5CDB-4327-9DEF-11FDFE0595A1}" presName="sibTrans" presStyleLbl="sibTrans2D1" presStyleIdx="0" presStyleCnt="0"/>
      <dgm:spPr/>
    </dgm:pt>
    <dgm:pt modelId="{BC9D539E-57F7-49B4-AE4A-A8F72AAC2C16}" type="pres">
      <dgm:prSet presAssocID="{1C8ED54C-A1BF-491F-8FE1-AF9C30540881}" presName="compNode" presStyleCnt="0"/>
      <dgm:spPr/>
    </dgm:pt>
    <dgm:pt modelId="{DCE28FB8-271B-491C-8936-EF76EEC02AA5}" type="pres">
      <dgm:prSet presAssocID="{1C8ED54C-A1BF-491F-8FE1-AF9C30540881}" presName="node" presStyleLbl="node1" presStyleIdx="2" presStyleCnt="3" custScaleX="105237" custScaleY="126359">
        <dgm:presLayoutVars>
          <dgm:bulletEnabled val="1"/>
        </dgm:presLayoutVars>
      </dgm:prSet>
      <dgm:spPr/>
    </dgm:pt>
    <dgm:pt modelId="{D033675E-B040-4474-ACB9-FFF8C7A96770}" type="pres">
      <dgm:prSet presAssocID="{1C8ED54C-A1BF-491F-8FE1-AF9C30540881}" presName="invisiNode" presStyleLbl="node1" presStyleIdx="2" presStyleCnt="3"/>
      <dgm:spPr/>
    </dgm:pt>
    <dgm:pt modelId="{152A3357-AFDF-4247-BA10-DEADB6DE83FB}" type="pres">
      <dgm:prSet presAssocID="{1C8ED54C-A1BF-491F-8FE1-AF9C30540881}" presName="imagNod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30000" b="-30000"/>
          </a:stretch>
        </a:blipFill>
      </dgm:spPr>
    </dgm:pt>
  </dgm:ptLst>
  <dgm:cxnLst>
    <dgm:cxn modelId="{D1EF790F-6398-4687-9A28-294F313A3090}" srcId="{05A29988-697F-4027-8896-EC3CAB71FD0A}" destId="{E6637B7C-72AA-4115-9A8D-2C27E1C608D6}" srcOrd="1" destOrd="0" parTransId="{205E3354-E317-4E76-A4D1-149D4F9BDB3B}" sibTransId="{F8A312DE-5CDB-4327-9DEF-11FDFE0595A1}"/>
    <dgm:cxn modelId="{1449A51C-8031-4077-BACE-9FD7E04A174A}" srcId="{05A29988-697F-4027-8896-EC3CAB71FD0A}" destId="{D44C6E3F-130A-49E5-95C4-26DFF2F65AE6}" srcOrd="0" destOrd="0" parTransId="{0D2952A2-1135-43B8-B929-5CE7BCC202D6}" sibTransId="{F9B0050C-4439-4237-89B2-861B9FACA16A}"/>
    <dgm:cxn modelId="{8B886825-60B0-4E26-A97B-66681B31C5DC}" type="presOf" srcId="{1C8ED54C-A1BF-491F-8FE1-AF9C30540881}" destId="{DCE28FB8-271B-491C-8936-EF76EEC02AA5}" srcOrd="0" destOrd="0" presId="urn:microsoft.com/office/officeart/2005/8/layout/pList2"/>
    <dgm:cxn modelId="{27D24374-4053-45CA-B352-18EB7ACEB6EA}" type="presOf" srcId="{F8A312DE-5CDB-4327-9DEF-11FDFE0595A1}" destId="{78E183AE-8340-4E39-8D68-F345EF098BE1}" srcOrd="0" destOrd="0" presId="urn:microsoft.com/office/officeart/2005/8/layout/pList2"/>
    <dgm:cxn modelId="{E1F20A98-4682-44EB-B23E-64E0B617F20C}" srcId="{05A29988-697F-4027-8896-EC3CAB71FD0A}" destId="{1C8ED54C-A1BF-491F-8FE1-AF9C30540881}" srcOrd="2" destOrd="0" parTransId="{34FFF036-61D7-414F-AB1D-DF42B76EDEB2}" sibTransId="{E3316514-9EF6-4A34-A3D8-01C6B42F35D2}"/>
    <dgm:cxn modelId="{F5A984B1-708D-47E2-A5C9-7D101E5FF84B}" type="presOf" srcId="{05A29988-697F-4027-8896-EC3CAB71FD0A}" destId="{F374C0F8-E5BF-4174-8138-6977BD482D4B}" srcOrd="0" destOrd="0" presId="urn:microsoft.com/office/officeart/2005/8/layout/pList2"/>
    <dgm:cxn modelId="{5FCC21C3-4BF6-48A7-AE93-80B3CBB3B0CD}" type="presOf" srcId="{F9B0050C-4439-4237-89B2-861B9FACA16A}" destId="{A39817E7-5C28-46C5-97E0-06DD47A304CB}" srcOrd="0" destOrd="0" presId="urn:microsoft.com/office/officeart/2005/8/layout/pList2"/>
    <dgm:cxn modelId="{06E242DB-5C9B-4727-AA69-223CA0734CD2}" type="presOf" srcId="{D44C6E3F-130A-49E5-95C4-26DFF2F65AE6}" destId="{8EEC61D1-11A3-43F4-8467-73E1AD49E2A3}" srcOrd="0" destOrd="0" presId="urn:microsoft.com/office/officeart/2005/8/layout/pList2"/>
    <dgm:cxn modelId="{CCC6DFF3-D49F-484E-97FB-EEB475CA43FF}" type="presOf" srcId="{E6637B7C-72AA-4115-9A8D-2C27E1C608D6}" destId="{5C2A5BD4-E2E3-4234-B2CC-FA292B0A492A}" srcOrd="0" destOrd="0" presId="urn:microsoft.com/office/officeart/2005/8/layout/pList2"/>
    <dgm:cxn modelId="{3AFF6105-D642-4CF9-A08A-1186C32DAC0C}" type="presParOf" srcId="{F374C0F8-E5BF-4174-8138-6977BD482D4B}" destId="{1525E13A-F6B1-4FFE-BE6B-0A6BE25C8FA6}" srcOrd="0" destOrd="0" presId="urn:microsoft.com/office/officeart/2005/8/layout/pList2"/>
    <dgm:cxn modelId="{4171E927-1EDD-497B-864B-B3E630E28C00}" type="presParOf" srcId="{F374C0F8-E5BF-4174-8138-6977BD482D4B}" destId="{40207F1D-9222-4D7A-931A-0EE48D1E2635}" srcOrd="1" destOrd="0" presId="urn:microsoft.com/office/officeart/2005/8/layout/pList2"/>
    <dgm:cxn modelId="{FE6320BD-D638-47A6-8303-11FEF38A0E75}" type="presParOf" srcId="{40207F1D-9222-4D7A-931A-0EE48D1E2635}" destId="{48FBADE5-93ED-40A1-992E-E55592DDD14D}" srcOrd="0" destOrd="0" presId="urn:microsoft.com/office/officeart/2005/8/layout/pList2"/>
    <dgm:cxn modelId="{0AE18B93-43C0-40B3-BE95-43AED19616BC}" type="presParOf" srcId="{48FBADE5-93ED-40A1-992E-E55592DDD14D}" destId="{8EEC61D1-11A3-43F4-8467-73E1AD49E2A3}" srcOrd="0" destOrd="0" presId="urn:microsoft.com/office/officeart/2005/8/layout/pList2"/>
    <dgm:cxn modelId="{50932891-700D-4C86-BAF1-89E5E4CF7285}" type="presParOf" srcId="{48FBADE5-93ED-40A1-992E-E55592DDD14D}" destId="{1B946939-9EA2-4F91-A112-5EAE9BCDCAD9}" srcOrd="1" destOrd="0" presId="urn:microsoft.com/office/officeart/2005/8/layout/pList2"/>
    <dgm:cxn modelId="{4842EDC7-3975-49AC-869D-A67022215EAB}" type="presParOf" srcId="{48FBADE5-93ED-40A1-992E-E55592DDD14D}" destId="{6A8667C9-6E52-4AE4-B55B-B9B4B76D5D99}" srcOrd="2" destOrd="0" presId="urn:microsoft.com/office/officeart/2005/8/layout/pList2"/>
    <dgm:cxn modelId="{187AFA61-7F1E-4605-A0C1-DA0589E950CB}" type="presParOf" srcId="{40207F1D-9222-4D7A-931A-0EE48D1E2635}" destId="{A39817E7-5C28-46C5-97E0-06DD47A304CB}" srcOrd="1" destOrd="0" presId="urn:microsoft.com/office/officeart/2005/8/layout/pList2"/>
    <dgm:cxn modelId="{EEECAC59-02DB-4017-852D-41FE589D7D8E}" type="presParOf" srcId="{40207F1D-9222-4D7A-931A-0EE48D1E2635}" destId="{6477E246-9637-4B6E-B921-4F40A8C9DEE7}" srcOrd="2" destOrd="0" presId="urn:microsoft.com/office/officeart/2005/8/layout/pList2"/>
    <dgm:cxn modelId="{C84A001F-0869-4FDF-BFF5-B4E5BE87677B}" type="presParOf" srcId="{6477E246-9637-4B6E-B921-4F40A8C9DEE7}" destId="{5C2A5BD4-E2E3-4234-B2CC-FA292B0A492A}" srcOrd="0" destOrd="0" presId="urn:microsoft.com/office/officeart/2005/8/layout/pList2"/>
    <dgm:cxn modelId="{F18D48C1-D943-411A-B2DB-FDEF68CA01B3}" type="presParOf" srcId="{6477E246-9637-4B6E-B921-4F40A8C9DEE7}" destId="{13A67509-9677-4F68-A062-5F13E5CBD932}" srcOrd="1" destOrd="0" presId="urn:microsoft.com/office/officeart/2005/8/layout/pList2"/>
    <dgm:cxn modelId="{86E4B2AE-85AC-4E28-B797-34123F590BCB}" type="presParOf" srcId="{6477E246-9637-4B6E-B921-4F40A8C9DEE7}" destId="{13921B4B-F93B-4A4B-99CE-A681F88698CB}" srcOrd="2" destOrd="0" presId="urn:microsoft.com/office/officeart/2005/8/layout/pList2"/>
    <dgm:cxn modelId="{B5C940DF-9A54-42E2-8EDD-1262B6D32E4F}" type="presParOf" srcId="{40207F1D-9222-4D7A-931A-0EE48D1E2635}" destId="{78E183AE-8340-4E39-8D68-F345EF098BE1}" srcOrd="3" destOrd="0" presId="urn:microsoft.com/office/officeart/2005/8/layout/pList2"/>
    <dgm:cxn modelId="{8D71273A-02F9-4063-B222-F3A37DBC2FB0}" type="presParOf" srcId="{40207F1D-9222-4D7A-931A-0EE48D1E2635}" destId="{BC9D539E-57F7-49B4-AE4A-A8F72AAC2C16}" srcOrd="4" destOrd="0" presId="urn:microsoft.com/office/officeart/2005/8/layout/pList2"/>
    <dgm:cxn modelId="{392EB454-DC8A-4A74-BDBC-0E6B21E64810}" type="presParOf" srcId="{BC9D539E-57F7-49B4-AE4A-A8F72AAC2C16}" destId="{DCE28FB8-271B-491C-8936-EF76EEC02AA5}" srcOrd="0" destOrd="0" presId="urn:microsoft.com/office/officeart/2005/8/layout/pList2"/>
    <dgm:cxn modelId="{CB5F584E-7069-4B13-9088-BF83B2F1320E}" type="presParOf" srcId="{BC9D539E-57F7-49B4-AE4A-A8F72AAC2C16}" destId="{D033675E-B040-4474-ACB9-FFF8C7A96770}" srcOrd="1" destOrd="0" presId="urn:microsoft.com/office/officeart/2005/8/layout/pList2"/>
    <dgm:cxn modelId="{D878BC2F-57C1-4680-9F14-765D7B3488EA}" type="presParOf" srcId="{BC9D539E-57F7-49B4-AE4A-A8F72AAC2C16}" destId="{152A3357-AFDF-4247-BA10-DEADB6DE83FB}"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69FF05-16C7-45E3-9C29-A31F50D34E47}">
      <dsp:nvSpPr>
        <dsp:cNvPr id="0" name=""/>
        <dsp:cNvSpPr/>
      </dsp:nvSpPr>
      <dsp:spPr>
        <a:xfrm rot="5400000">
          <a:off x="347447" y="668750"/>
          <a:ext cx="1224168" cy="165232"/>
        </a:xfrm>
        <a:prstGeom prst="rect">
          <a:avLst/>
        </a:prstGeom>
        <a:noFill/>
        <a:ln>
          <a:noFill/>
        </a:ln>
        <a:effectLst/>
      </dsp:spPr>
      <dsp:style>
        <a:lnRef idx="0">
          <a:scrgbClr r="0" g="0" b="0"/>
        </a:lnRef>
        <a:fillRef idx="1">
          <a:scrgbClr r="0" g="0" b="0"/>
        </a:fillRef>
        <a:effectRef idx="0">
          <a:scrgbClr r="0" g="0" b="0"/>
        </a:effectRef>
        <a:fontRef idx="minor">
          <a:schemeClr val="lt1"/>
        </a:fontRef>
      </dsp:style>
    </dsp:sp>
    <dsp:sp modelId="{179DEB44-BE4B-4BEF-BFBC-2A8718C7189C}">
      <dsp:nvSpPr>
        <dsp:cNvPr id="0" name=""/>
        <dsp:cNvSpPr/>
      </dsp:nvSpPr>
      <dsp:spPr>
        <a:xfrm>
          <a:off x="64591" y="619"/>
          <a:ext cx="1919557" cy="821236"/>
        </a:xfrm>
        <a:prstGeom prst="roundRect">
          <a:avLst>
            <a:gd name="adj" fmla="val 10000"/>
          </a:avLst>
        </a:prstGeom>
        <a:noFill/>
        <a:ln w="5715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Font typeface="Wingdings" panose="05000000000000000000" pitchFamily="2" charset="2"/>
            <a:buNone/>
          </a:pPr>
          <a:r>
            <a:rPr lang="en-US" sz="2000" b="1" i="0" u="none" strike="noStrike" kern="1200" baseline="0" dirty="0">
              <a:solidFill>
                <a:schemeClr val="accent1">
                  <a:lumMod val="75000"/>
                </a:schemeClr>
              </a:solidFill>
              <a:latin typeface="Times New Roman" panose="02020603050405020304" pitchFamily="18" charset="0"/>
              <a:cs typeface="Times New Roman" panose="02020603050405020304" pitchFamily="18" charset="0"/>
            </a:rPr>
            <a:t>Declined production</a:t>
          </a:r>
          <a:endParaRPr lang="en-US" sz="2000" b="1" kern="1200" dirty="0">
            <a:solidFill>
              <a:schemeClr val="accent1">
                <a:lumMod val="75000"/>
              </a:schemeClr>
            </a:solidFill>
            <a:latin typeface="Times New Roman" panose="02020603050405020304" pitchFamily="18" charset="0"/>
            <a:cs typeface="Times New Roman" panose="02020603050405020304" pitchFamily="18" charset="0"/>
          </a:endParaRPr>
        </a:p>
      </dsp:txBody>
      <dsp:txXfrm>
        <a:off x="88644" y="24672"/>
        <a:ext cx="1871451" cy="773130"/>
      </dsp:txXfrm>
    </dsp:sp>
    <dsp:sp modelId="{90E441D0-B7E3-4353-BF28-BD5B4682B6EF}">
      <dsp:nvSpPr>
        <dsp:cNvPr id="0" name=""/>
        <dsp:cNvSpPr/>
      </dsp:nvSpPr>
      <dsp:spPr>
        <a:xfrm rot="5400000">
          <a:off x="359196" y="1912229"/>
          <a:ext cx="1233887" cy="165232"/>
        </a:xfrm>
        <a:prstGeom prst="rect">
          <a:avLst/>
        </a:prstGeom>
        <a:noFill/>
        <a:ln>
          <a:noFill/>
        </a:ln>
        <a:effectLst/>
      </dsp:spPr>
      <dsp:style>
        <a:lnRef idx="0">
          <a:scrgbClr r="0" g="0" b="0"/>
        </a:lnRef>
        <a:fillRef idx="1">
          <a:scrgbClr r="0" g="0" b="0"/>
        </a:fillRef>
        <a:effectRef idx="0">
          <a:scrgbClr r="0" g="0" b="0"/>
        </a:effectRef>
        <a:fontRef idx="minor">
          <a:schemeClr val="lt1"/>
        </a:fontRef>
      </dsp:style>
    </dsp:sp>
    <dsp:sp modelId="{A41E1944-7182-4D8A-8D45-076B9B45CD2B}">
      <dsp:nvSpPr>
        <dsp:cNvPr id="0" name=""/>
        <dsp:cNvSpPr/>
      </dsp:nvSpPr>
      <dsp:spPr>
        <a:xfrm>
          <a:off x="64591" y="1097243"/>
          <a:ext cx="1919557" cy="1101547"/>
        </a:xfrm>
        <a:prstGeom prst="roundRect">
          <a:avLst>
            <a:gd name="adj" fmla="val 10000"/>
          </a:avLst>
        </a:prstGeom>
        <a:noFill/>
        <a:ln w="5715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i="0" u="none" strike="noStrike" kern="1200" baseline="0" dirty="0">
              <a:solidFill>
                <a:schemeClr val="accent1">
                  <a:lumMod val="75000"/>
                </a:schemeClr>
              </a:solidFill>
              <a:latin typeface="Times New Roman" panose="02020603050405020304" pitchFamily="18" charset="0"/>
              <a:cs typeface="Times New Roman" panose="02020603050405020304" pitchFamily="18" charset="0"/>
            </a:rPr>
            <a:t>Lower investments and global trade </a:t>
          </a:r>
        </a:p>
      </dsp:txBody>
      <dsp:txXfrm>
        <a:off x="96854" y="1129506"/>
        <a:ext cx="1855031" cy="1037021"/>
      </dsp:txXfrm>
    </dsp:sp>
    <dsp:sp modelId="{E7CA74A6-F378-4C67-8102-6ACBDFC82969}">
      <dsp:nvSpPr>
        <dsp:cNvPr id="0" name=""/>
        <dsp:cNvSpPr/>
      </dsp:nvSpPr>
      <dsp:spPr>
        <a:xfrm rot="1418">
          <a:off x="1099406" y="3233113"/>
          <a:ext cx="2510301" cy="165232"/>
        </a:xfrm>
        <a:prstGeom prst="rect">
          <a:avLst/>
        </a:prstGeom>
        <a:noFill/>
        <a:ln>
          <a:noFill/>
        </a:ln>
        <a:effectLst/>
      </dsp:spPr>
      <dsp:style>
        <a:lnRef idx="0">
          <a:scrgbClr r="0" g="0" b="0"/>
        </a:lnRef>
        <a:fillRef idx="1">
          <a:scrgbClr r="0" g="0" b="0"/>
        </a:fillRef>
        <a:effectRef idx="0">
          <a:scrgbClr r="0" g="0" b="0"/>
        </a:effectRef>
        <a:fontRef idx="minor">
          <a:schemeClr val="lt1"/>
        </a:fontRef>
      </dsp:style>
    </dsp:sp>
    <dsp:sp modelId="{50CF093C-7F68-4966-A126-425A8A84656E}">
      <dsp:nvSpPr>
        <dsp:cNvPr id="0" name=""/>
        <dsp:cNvSpPr/>
      </dsp:nvSpPr>
      <dsp:spPr>
        <a:xfrm>
          <a:off x="64591" y="2474177"/>
          <a:ext cx="1919557" cy="840932"/>
        </a:xfrm>
        <a:prstGeom prst="roundRect">
          <a:avLst>
            <a:gd name="adj" fmla="val 10000"/>
          </a:avLst>
        </a:prstGeom>
        <a:noFill/>
        <a:ln w="5715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i="0" u="none" strike="noStrike" kern="1200" baseline="0" dirty="0">
              <a:solidFill>
                <a:schemeClr val="accent1">
                  <a:lumMod val="75000"/>
                </a:schemeClr>
              </a:solidFill>
              <a:latin typeface="Times New Roman" panose="02020603050405020304" pitchFamily="18" charset="0"/>
              <a:cs typeface="Times New Roman" panose="02020603050405020304" pitchFamily="18" charset="0"/>
            </a:rPr>
            <a:t>Scarcity of goods </a:t>
          </a:r>
        </a:p>
      </dsp:txBody>
      <dsp:txXfrm>
        <a:off x="89221" y="2498807"/>
        <a:ext cx="1870297" cy="791672"/>
      </dsp:txXfrm>
    </dsp:sp>
    <dsp:sp modelId="{784FF53E-FCD9-4F77-9288-A8E54EB87631}">
      <dsp:nvSpPr>
        <dsp:cNvPr id="0" name=""/>
        <dsp:cNvSpPr/>
      </dsp:nvSpPr>
      <dsp:spPr>
        <a:xfrm rot="16200000">
          <a:off x="3029801" y="1913787"/>
          <a:ext cx="1232865" cy="165232"/>
        </a:xfrm>
        <a:prstGeom prst="rect">
          <a:avLst/>
        </a:prstGeom>
        <a:noFill/>
        <a:ln>
          <a:noFill/>
        </a:ln>
        <a:effectLst/>
      </dsp:spPr>
      <dsp:style>
        <a:lnRef idx="0">
          <a:scrgbClr r="0" g="0" b="0"/>
        </a:lnRef>
        <a:fillRef idx="1">
          <a:scrgbClr r="0" g="0" b="0"/>
        </a:fillRef>
        <a:effectRef idx="0">
          <a:scrgbClr r="0" g="0" b="0"/>
        </a:effectRef>
        <a:fontRef idx="minor">
          <a:schemeClr val="lt1"/>
        </a:fontRef>
      </dsp:style>
    </dsp:sp>
    <dsp:sp modelId="{52B456B7-9309-4DA2-9822-93A39BB0C3F9}">
      <dsp:nvSpPr>
        <dsp:cNvPr id="0" name=""/>
        <dsp:cNvSpPr/>
      </dsp:nvSpPr>
      <dsp:spPr>
        <a:xfrm>
          <a:off x="2589999" y="2476248"/>
          <a:ext cx="1919557" cy="838861"/>
        </a:xfrm>
        <a:prstGeom prst="roundRect">
          <a:avLst>
            <a:gd name="adj" fmla="val 10000"/>
          </a:avLst>
        </a:prstGeom>
        <a:noFill/>
        <a:ln w="5715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i="0" u="none" strike="noStrike" kern="1200" baseline="0" dirty="0">
              <a:solidFill>
                <a:schemeClr val="accent1">
                  <a:lumMod val="75000"/>
                </a:schemeClr>
              </a:solidFill>
              <a:latin typeface="Times New Roman" panose="02020603050405020304" pitchFamily="18" charset="0"/>
              <a:cs typeface="Times New Roman" panose="02020603050405020304" pitchFamily="18" charset="0"/>
            </a:rPr>
            <a:t>Shortage of basic services </a:t>
          </a:r>
        </a:p>
      </dsp:txBody>
      <dsp:txXfrm>
        <a:off x="2614568" y="2500817"/>
        <a:ext cx="1870419" cy="789723"/>
      </dsp:txXfrm>
    </dsp:sp>
    <dsp:sp modelId="{CB284B37-DC4A-426F-B4D0-3112CCFB0D9B}">
      <dsp:nvSpPr>
        <dsp:cNvPr id="0" name=""/>
        <dsp:cNvSpPr/>
      </dsp:nvSpPr>
      <dsp:spPr>
        <a:xfrm rot="16200000">
          <a:off x="2972815" y="670484"/>
          <a:ext cx="1224842" cy="165232"/>
        </a:xfrm>
        <a:prstGeom prst="rect">
          <a:avLst/>
        </a:prstGeom>
        <a:noFill/>
        <a:ln>
          <a:noFill/>
        </a:ln>
        <a:effectLst/>
      </dsp:spPr>
      <dsp:style>
        <a:lnRef idx="0">
          <a:scrgbClr r="0" g="0" b="0"/>
        </a:lnRef>
        <a:fillRef idx="1">
          <a:scrgbClr r="0" g="0" b="0"/>
        </a:fillRef>
        <a:effectRef idx="0">
          <a:scrgbClr r="0" g="0" b="0"/>
        </a:effectRef>
        <a:fontRef idx="minor">
          <a:schemeClr val="lt1"/>
        </a:fontRef>
      </dsp:style>
    </dsp:sp>
    <dsp:sp modelId="{789400C0-C715-4B12-BA52-99D77882C2B2}">
      <dsp:nvSpPr>
        <dsp:cNvPr id="0" name=""/>
        <dsp:cNvSpPr/>
      </dsp:nvSpPr>
      <dsp:spPr>
        <a:xfrm>
          <a:off x="2589999" y="1099314"/>
          <a:ext cx="1919557" cy="1101547"/>
        </a:xfrm>
        <a:prstGeom prst="roundRect">
          <a:avLst>
            <a:gd name="adj" fmla="val 10000"/>
          </a:avLst>
        </a:prstGeom>
        <a:noFill/>
        <a:ln w="5715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i="0" u="none" strike="noStrike" kern="1200" baseline="0" dirty="0">
              <a:solidFill>
                <a:schemeClr val="accent1">
                  <a:lumMod val="75000"/>
                </a:schemeClr>
              </a:solidFill>
              <a:latin typeface="Times New Roman" panose="02020603050405020304" pitchFamily="18" charset="0"/>
              <a:cs typeface="Times New Roman" panose="02020603050405020304" pitchFamily="18" charset="0"/>
            </a:rPr>
            <a:t>Higher poverty, unemployment </a:t>
          </a:r>
        </a:p>
      </dsp:txBody>
      <dsp:txXfrm>
        <a:off x="2622262" y="1131577"/>
        <a:ext cx="1855031" cy="1037021"/>
      </dsp:txXfrm>
    </dsp:sp>
    <dsp:sp modelId="{E57AE47E-F8D2-4958-995C-2B4362DA928B}">
      <dsp:nvSpPr>
        <dsp:cNvPr id="0" name=""/>
        <dsp:cNvSpPr/>
      </dsp:nvSpPr>
      <dsp:spPr>
        <a:xfrm>
          <a:off x="2589999" y="1324"/>
          <a:ext cx="1919557" cy="822602"/>
        </a:xfrm>
        <a:prstGeom prst="roundRect">
          <a:avLst>
            <a:gd name="adj" fmla="val 10000"/>
          </a:avLst>
        </a:prstGeom>
        <a:noFill/>
        <a:ln w="5715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i="0" u="none" strike="noStrike" kern="1200" baseline="0" dirty="0">
              <a:solidFill>
                <a:schemeClr val="accent1">
                  <a:lumMod val="75000"/>
                </a:schemeClr>
              </a:solidFill>
              <a:latin typeface="Times New Roman" panose="02020603050405020304" pitchFamily="18" charset="0"/>
              <a:cs typeface="Times New Roman" panose="02020603050405020304" pitchFamily="18" charset="0"/>
            </a:rPr>
            <a:t>Increasing violence and crime</a:t>
          </a:r>
          <a:endParaRPr lang="en-US" sz="2000" b="1" kern="1200" dirty="0">
            <a:solidFill>
              <a:schemeClr val="accent1">
                <a:lumMod val="75000"/>
              </a:schemeClr>
            </a:solidFill>
            <a:latin typeface="Times New Roman" panose="02020603050405020304" pitchFamily="18" charset="0"/>
            <a:cs typeface="Times New Roman" panose="02020603050405020304" pitchFamily="18" charset="0"/>
          </a:endParaRPr>
        </a:p>
      </dsp:txBody>
      <dsp:txXfrm>
        <a:off x="2614092" y="25417"/>
        <a:ext cx="1871371" cy="7744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327871-0C67-4C6D-802F-543881DF1000}">
      <dsp:nvSpPr>
        <dsp:cNvPr id="0" name=""/>
        <dsp:cNvSpPr/>
      </dsp:nvSpPr>
      <dsp:spPr>
        <a:xfrm rot="5400000">
          <a:off x="-256141" y="257126"/>
          <a:ext cx="1707612" cy="1195328"/>
        </a:xfrm>
        <a:prstGeom prst="chevron">
          <a:avLst/>
        </a:prstGeom>
        <a:solidFill>
          <a:srgbClr val="00B05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Winners</a:t>
          </a:r>
        </a:p>
      </dsp:txBody>
      <dsp:txXfrm rot="-5400000">
        <a:off x="1" y="598648"/>
        <a:ext cx="1195328" cy="512284"/>
      </dsp:txXfrm>
    </dsp:sp>
    <dsp:sp modelId="{67988E77-AA41-4D43-BC4D-57D4C08C158B}">
      <dsp:nvSpPr>
        <dsp:cNvPr id="0" name=""/>
        <dsp:cNvSpPr/>
      </dsp:nvSpPr>
      <dsp:spPr>
        <a:xfrm rot="5400000">
          <a:off x="5067424" y="-3871135"/>
          <a:ext cx="1109947" cy="8866553"/>
        </a:xfrm>
        <a:prstGeom prst="round2SameRect">
          <a:avLst/>
        </a:prstGeom>
        <a:solidFill>
          <a:schemeClr val="lt1">
            <a:alpha val="90000"/>
            <a:hueOff val="0"/>
            <a:satOff val="0"/>
            <a:lumOff val="0"/>
            <a:alphaOff val="0"/>
          </a:schemeClr>
        </a:solidFill>
        <a:ln w="381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SzPct val="100000"/>
            <a:buFont typeface="Wingdings" panose="05000000000000000000" pitchFamily="2" charset="2"/>
            <a:buChar char="§"/>
          </a:pPr>
          <a:r>
            <a:rPr lang="en-US" sz="2200" kern="1200" dirty="0"/>
            <a:t>Seizing opportunities to increase female employment</a:t>
          </a:r>
        </a:p>
        <a:p>
          <a:pPr marL="228600" lvl="1" indent="-228600" algn="l" defTabSz="977900">
            <a:lnSpc>
              <a:spcPct val="90000"/>
            </a:lnSpc>
            <a:spcBef>
              <a:spcPct val="0"/>
            </a:spcBef>
            <a:spcAft>
              <a:spcPct val="15000"/>
            </a:spcAft>
            <a:buFont typeface="Wingdings" panose="05000000000000000000" pitchFamily="2" charset="2"/>
            <a:buChar char="§"/>
          </a:pPr>
          <a:r>
            <a:rPr lang="en-US" sz="2200" kern="1200" dirty="0"/>
            <a:t>Qualifying females to take advantage of opportunities</a:t>
          </a:r>
        </a:p>
      </dsp:txBody>
      <dsp:txXfrm rot="-5400000">
        <a:off x="1189122" y="61350"/>
        <a:ext cx="8812370" cy="1001581"/>
      </dsp:txXfrm>
    </dsp:sp>
    <dsp:sp modelId="{AE9C1A11-1226-4637-A3EC-FA7F764DC722}">
      <dsp:nvSpPr>
        <dsp:cNvPr id="0" name=""/>
        <dsp:cNvSpPr/>
      </dsp:nvSpPr>
      <dsp:spPr>
        <a:xfrm rot="5400000">
          <a:off x="-256141" y="1771705"/>
          <a:ext cx="1707612" cy="1195328"/>
        </a:xfrm>
        <a:prstGeom prst="chevron">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Unaffected</a:t>
          </a:r>
        </a:p>
      </dsp:txBody>
      <dsp:txXfrm rot="-5400000">
        <a:off x="1" y="2113227"/>
        <a:ext cx="1195328" cy="512284"/>
      </dsp:txXfrm>
    </dsp:sp>
    <dsp:sp modelId="{70385AC8-A59F-471D-B13D-76254338BDDB}">
      <dsp:nvSpPr>
        <dsp:cNvPr id="0" name=""/>
        <dsp:cNvSpPr/>
      </dsp:nvSpPr>
      <dsp:spPr>
        <a:xfrm rot="5400000">
          <a:off x="5073631" y="-2362739"/>
          <a:ext cx="1109947" cy="8866553"/>
        </a:xfrm>
        <a:prstGeom prst="round2SameRect">
          <a:avLst/>
        </a:prstGeom>
        <a:solidFill>
          <a:schemeClr val="lt1">
            <a:alpha val="90000"/>
            <a:hueOff val="0"/>
            <a:satOff val="0"/>
            <a:lumOff val="0"/>
            <a:alphaOff val="0"/>
          </a:schemeClr>
        </a:solidFill>
        <a:ln w="381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SzPct val="100000"/>
            <a:buFont typeface="Wingdings" panose="05000000000000000000" pitchFamily="2" charset="2"/>
            <a:buChar char="§"/>
          </a:pPr>
          <a:r>
            <a:rPr lang="en-US" sz="2200" kern="1200" dirty="0"/>
            <a:t>Maintaining the current level of female employment</a:t>
          </a:r>
        </a:p>
        <a:p>
          <a:pPr marL="228600" lvl="1" indent="-228600" algn="l" defTabSz="977900">
            <a:lnSpc>
              <a:spcPct val="90000"/>
            </a:lnSpc>
            <a:spcBef>
              <a:spcPct val="0"/>
            </a:spcBef>
            <a:spcAft>
              <a:spcPct val="15000"/>
            </a:spcAft>
            <a:buFont typeface="Wingdings" panose="05000000000000000000" pitchFamily="2" charset="2"/>
            <a:buChar char="§"/>
          </a:pPr>
          <a:r>
            <a:rPr lang="en-US" sz="2200" kern="1200" dirty="0"/>
            <a:t>Expanding small and medium enterprises operating in these sectors</a:t>
          </a:r>
        </a:p>
      </dsp:txBody>
      <dsp:txXfrm rot="-5400000">
        <a:off x="1195329" y="1569746"/>
        <a:ext cx="8812370" cy="1001581"/>
      </dsp:txXfrm>
    </dsp:sp>
    <dsp:sp modelId="{0ED6C57A-BE9A-463E-A5FC-F9EA8401FDC7}">
      <dsp:nvSpPr>
        <dsp:cNvPr id="0" name=""/>
        <dsp:cNvSpPr/>
      </dsp:nvSpPr>
      <dsp:spPr>
        <a:xfrm rot="5400000">
          <a:off x="-256141" y="3286284"/>
          <a:ext cx="1707612" cy="1195328"/>
        </a:xfrm>
        <a:prstGeom prst="chevron">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Losers </a:t>
          </a:r>
        </a:p>
      </dsp:txBody>
      <dsp:txXfrm rot="-5400000">
        <a:off x="1" y="3627806"/>
        <a:ext cx="1195328" cy="512284"/>
      </dsp:txXfrm>
    </dsp:sp>
    <dsp:sp modelId="{BD43F976-6ED0-45E2-8484-501E3CEC6ECC}">
      <dsp:nvSpPr>
        <dsp:cNvPr id="0" name=""/>
        <dsp:cNvSpPr/>
      </dsp:nvSpPr>
      <dsp:spPr>
        <a:xfrm rot="5400000">
          <a:off x="5073631" y="-848160"/>
          <a:ext cx="1109947" cy="8866553"/>
        </a:xfrm>
        <a:prstGeom prst="round2SameRect">
          <a:avLst/>
        </a:prstGeom>
        <a:solidFill>
          <a:schemeClr val="lt1">
            <a:alpha val="90000"/>
            <a:hueOff val="0"/>
            <a:satOff val="0"/>
            <a:lumOff val="0"/>
            <a:alphaOff val="0"/>
          </a:schemeClr>
        </a:solidFill>
        <a:ln w="381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SzPct val="100000"/>
            <a:buFont typeface="Wingdings" panose="05000000000000000000" pitchFamily="2" charset="2"/>
            <a:buChar char="§"/>
          </a:pPr>
          <a:r>
            <a:rPr lang="en-US" sz="2200" kern="1200" dirty="0"/>
            <a:t>Training to help females shift career to winner sectors</a:t>
          </a:r>
        </a:p>
        <a:p>
          <a:pPr marL="228600" lvl="1" indent="-228600" algn="l" defTabSz="977900">
            <a:lnSpc>
              <a:spcPct val="90000"/>
            </a:lnSpc>
            <a:spcBef>
              <a:spcPct val="0"/>
            </a:spcBef>
            <a:spcAft>
              <a:spcPct val="15000"/>
            </a:spcAft>
            <a:buSzPct val="100000"/>
            <a:buFont typeface="Wingdings" panose="05000000000000000000" pitchFamily="2" charset="2"/>
            <a:buChar char="§"/>
          </a:pPr>
          <a:r>
            <a:rPr lang="en-US" sz="2200" kern="1200" dirty="0"/>
            <a:t>Non-discrimination against women in the case of reducing employment</a:t>
          </a:r>
        </a:p>
      </dsp:txBody>
      <dsp:txXfrm rot="-5400000">
        <a:off x="1195329" y="3084325"/>
        <a:ext cx="8812370" cy="10015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25E13A-F6B1-4FFE-BE6B-0A6BE25C8FA6}">
      <dsp:nvSpPr>
        <dsp:cNvPr id="0" name=""/>
        <dsp:cNvSpPr/>
      </dsp:nvSpPr>
      <dsp:spPr>
        <a:xfrm>
          <a:off x="0" y="0"/>
          <a:ext cx="9506954" cy="1558781"/>
        </a:xfrm>
        <a:prstGeom prst="roundRect">
          <a:avLst>
            <a:gd name="adj" fmla="val 10000"/>
          </a:avLst>
        </a:prstGeom>
        <a:no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8667C9-6E52-4AE4-B55B-B9B4B76D5D99}">
      <dsp:nvSpPr>
        <dsp:cNvPr id="0" name=""/>
        <dsp:cNvSpPr/>
      </dsp:nvSpPr>
      <dsp:spPr>
        <a:xfrm>
          <a:off x="329941" y="82291"/>
          <a:ext cx="2720192" cy="1143106"/>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5804" t="-41518" r="7221" b="-44609"/>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EEC61D1-11A3-43F4-8467-73E1AD49E2A3}">
      <dsp:nvSpPr>
        <dsp:cNvPr id="0" name=""/>
        <dsp:cNvSpPr/>
      </dsp:nvSpPr>
      <dsp:spPr>
        <a:xfrm rot="10800000">
          <a:off x="295639" y="1182142"/>
          <a:ext cx="2788795" cy="2407363"/>
        </a:xfrm>
        <a:prstGeom prst="round2SameRect">
          <a:avLst>
            <a:gd name="adj1" fmla="val 10500"/>
            <a:gd name="adj2" fmla="val 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n-US" sz="2000" kern="1200" dirty="0">
              <a:latin typeface="+mn-lt"/>
              <a:cs typeface="Times New Roman" panose="02020603050405020304" pitchFamily="18" charset="0"/>
            </a:rPr>
            <a:t>The importance of recruitment and promotion based on competence and without discrimination against women</a:t>
          </a:r>
          <a:endParaRPr lang="en-US" sz="2000" kern="1200" dirty="0">
            <a:latin typeface="+mn-lt"/>
          </a:endParaRPr>
        </a:p>
      </dsp:txBody>
      <dsp:txXfrm rot="10800000">
        <a:off x="369674" y="1182142"/>
        <a:ext cx="2640725" cy="2333328"/>
      </dsp:txXfrm>
    </dsp:sp>
    <dsp:sp modelId="{13921B4B-F93B-4A4B-99CE-A681F88698CB}">
      <dsp:nvSpPr>
        <dsp:cNvPr id="0" name=""/>
        <dsp:cNvSpPr/>
      </dsp:nvSpPr>
      <dsp:spPr>
        <a:xfrm>
          <a:off x="3342390" y="82291"/>
          <a:ext cx="2720192" cy="1143106"/>
        </a:xfrm>
        <a:prstGeom prst="roundRect">
          <a:avLst>
            <a:gd name="adj" fmla="val 10000"/>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16775" t="-7199" r="11427" b="-63683"/>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C2A5BD4-E2E3-4234-B2CC-FA292B0A492A}">
      <dsp:nvSpPr>
        <dsp:cNvPr id="0" name=""/>
        <dsp:cNvSpPr/>
      </dsp:nvSpPr>
      <dsp:spPr>
        <a:xfrm rot="10800000">
          <a:off x="3356454" y="1182142"/>
          <a:ext cx="2720192" cy="2407363"/>
        </a:xfrm>
        <a:prstGeom prst="round2SameRect">
          <a:avLst>
            <a:gd name="adj1" fmla="val 10500"/>
            <a:gd name="adj2" fmla="val 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n-US" sz="2000" kern="1200" dirty="0">
              <a:latin typeface="+mn-lt"/>
              <a:cs typeface="Times New Roman" panose="02020603050405020304" pitchFamily="18" charset="0"/>
            </a:rPr>
            <a:t>A more balanced and fair redistribution of roles within the family, moving out from the traditional pattern of division of labor</a:t>
          </a:r>
        </a:p>
      </dsp:txBody>
      <dsp:txXfrm rot="10800000">
        <a:off x="3430489" y="1182142"/>
        <a:ext cx="2572122" cy="2333328"/>
      </dsp:txXfrm>
    </dsp:sp>
    <dsp:sp modelId="{152A3357-AFDF-4247-BA10-DEADB6DE83FB}">
      <dsp:nvSpPr>
        <dsp:cNvPr id="0" name=""/>
        <dsp:cNvSpPr/>
      </dsp:nvSpPr>
      <dsp:spPr>
        <a:xfrm>
          <a:off x="6419893" y="82291"/>
          <a:ext cx="2720192" cy="1143106"/>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30000" b="-3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CE28FB8-271B-491C-8936-EF76EEC02AA5}">
      <dsp:nvSpPr>
        <dsp:cNvPr id="0" name=""/>
        <dsp:cNvSpPr/>
      </dsp:nvSpPr>
      <dsp:spPr>
        <a:xfrm rot="10800000">
          <a:off x="6348665" y="1182142"/>
          <a:ext cx="2862648" cy="2407363"/>
        </a:xfrm>
        <a:prstGeom prst="round2SameRect">
          <a:avLst>
            <a:gd name="adj1" fmla="val 10500"/>
            <a:gd name="adj2" fmla="val 0"/>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n-US" sz="2000" kern="1200" dirty="0">
              <a:latin typeface="+mn-lt"/>
              <a:cs typeface="Times New Roman" panose="02020603050405020304" pitchFamily="18" charset="0"/>
            </a:rPr>
            <a:t>Eliminate domestic violence against women and girls and provide psychological support to females to cope with behavioral changes</a:t>
          </a:r>
        </a:p>
      </dsp:txBody>
      <dsp:txXfrm rot="10800000">
        <a:off x="6422700" y="1182142"/>
        <a:ext cx="2714578" cy="2333328"/>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1A4417-48A8-41A9-A214-BEC61CABAC4B}" type="datetimeFigureOut">
              <a:rPr lang="en-US" smtClean="0"/>
              <a:t>3/11/2021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03DA4-E2F1-46F3-9250-EBF7F7EC019D}" type="slidenum">
              <a:rPr lang="en-US" smtClean="0"/>
              <a:t>‹#›</a:t>
            </a:fld>
            <a:endParaRPr lang="en-US"/>
          </a:p>
        </p:txBody>
      </p:sp>
    </p:spTree>
    <p:extLst>
      <p:ext uri="{BB962C8B-B14F-4D97-AF65-F5344CB8AC3E}">
        <p14:creationId xmlns:p14="http://schemas.microsoft.com/office/powerpoint/2010/main" val="2524329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103DA4-E2F1-46F3-9250-EBF7F7EC019D}" type="slidenum">
              <a:rPr lang="en-US" smtClean="0"/>
              <a:t>5</a:t>
            </a:fld>
            <a:endParaRPr lang="en-US"/>
          </a:p>
        </p:txBody>
      </p:sp>
    </p:spTree>
    <p:extLst>
      <p:ext uri="{BB962C8B-B14F-4D97-AF65-F5344CB8AC3E}">
        <p14:creationId xmlns:p14="http://schemas.microsoft.com/office/powerpoint/2010/main" val="521366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9103DA4-E2F1-46F3-9250-EBF7F7EC019D}" type="slidenum">
              <a:rPr lang="en-US" smtClean="0"/>
              <a:t>25</a:t>
            </a:fld>
            <a:endParaRPr lang="en-US"/>
          </a:p>
        </p:txBody>
      </p:sp>
    </p:spTree>
    <p:extLst>
      <p:ext uri="{BB962C8B-B14F-4D97-AF65-F5344CB8AC3E}">
        <p14:creationId xmlns:p14="http://schemas.microsoft.com/office/powerpoint/2010/main" val="346710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9103DA4-E2F1-46F3-9250-EBF7F7EC019D}" type="slidenum">
              <a:rPr lang="en-US" smtClean="0"/>
              <a:t>27</a:t>
            </a:fld>
            <a:endParaRPr lang="en-US"/>
          </a:p>
        </p:txBody>
      </p:sp>
    </p:spTree>
    <p:extLst>
      <p:ext uri="{BB962C8B-B14F-4D97-AF65-F5344CB8AC3E}">
        <p14:creationId xmlns:p14="http://schemas.microsoft.com/office/powerpoint/2010/main" val="2834738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76064-8684-4ADA-934C-D5B9D9A2015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CD59E2D-301E-47E2-ABA4-6715F54B9F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D073271-906B-4464-A9EC-4F4089541E8E}"/>
              </a:ext>
            </a:extLst>
          </p:cNvPr>
          <p:cNvSpPr>
            <a:spLocks noGrp="1"/>
          </p:cNvSpPr>
          <p:nvPr>
            <p:ph type="dt" sz="half" idx="10"/>
          </p:nvPr>
        </p:nvSpPr>
        <p:spPr/>
        <p:txBody>
          <a:bodyPr/>
          <a:lstStyle/>
          <a:p>
            <a:fld id="{C2761967-E95D-44E0-B3EB-675E1D382774}" type="datetimeFigureOut">
              <a:rPr lang="en-US" smtClean="0"/>
              <a:t>3/11/2021</a:t>
            </a:fld>
            <a:endParaRPr lang="en-US"/>
          </a:p>
        </p:txBody>
      </p:sp>
      <p:sp>
        <p:nvSpPr>
          <p:cNvPr id="5" name="Footer Placeholder 4">
            <a:extLst>
              <a:ext uri="{FF2B5EF4-FFF2-40B4-BE49-F238E27FC236}">
                <a16:creationId xmlns:a16="http://schemas.microsoft.com/office/drawing/2014/main" id="{03C4329A-4BFA-41F3-B5D5-6CEC96C093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96EDE6-9B72-48C4-BC80-C1F0C5E1ACA7}"/>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3818162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E0CEB-21CC-4885-8D55-66E68C8AD1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759E43-12D4-4D7C-8448-E784C42707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7040C6-F0F3-4753-A974-CD401846768D}"/>
              </a:ext>
            </a:extLst>
          </p:cNvPr>
          <p:cNvSpPr>
            <a:spLocks noGrp="1"/>
          </p:cNvSpPr>
          <p:nvPr>
            <p:ph type="dt" sz="half" idx="10"/>
          </p:nvPr>
        </p:nvSpPr>
        <p:spPr/>
        <p:txBody>
          <a:bodyPr/>
          <a:lstStyle/>
          <a:p>
            <a:fld id="{C2761967-E95D-44E0-B3EB-675E1D382774}" type="datetimeFigureOut">
              <a:rPr lang="en-US" smtClean="0"/>
              <a:t>3/11/2021</a:t>
            </a:fld>
            <a:endParaRPr lang="en-US"/>
          </a:p>
        </p:txBody>
      </p:sp>
      <p:sp>
        <p:nvSpPr>
          <p:cNvPr id="5" name="Footer Placeholder 4">
            <a:extLst>
              <a:ext uri="{FF2B5EF4-FFF2-40B4-BE49-F238E27FC236}">
                <a16:creationId xmlns:a16="http://schemas.microsoft.com/office/drawing/2014/main" id="{14FF1807-CFA3-498D-A125-8FB31A50EC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453FA2-A0DF-4B0F-A586-A3171EAE58CB}"/>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241247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2803C2-351F-4F47-98F5-0692DEA71C2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42D886-70FD-4591-9C11-CCCA6E0C20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FFC668-CD04-475E-86E0-35BF57D28BB4}"/>
              </a:ext>
            </a:extLst>
          </p:cNvPr>
          <p:cNvSpPr>
            <a:spLocks noGrp="1"/>
          </p:cNvSpPr>
          <p:nvPr>
            <p:ph type="dt" sz="half" idx="10"/>
          </p:nvPr>
        </p:nvSpPr>
        <p:spPr/>
        <p:txBody>
          <a:bodyPr/>
          <a:lstStyle/>
          <a:p>
            <a:fld id="{C2761967-E95D-44E0-B3EB-675E1D382774}" type="datetimeFigureOut">
              <a:rPr lang="en-US" smtClean="0"/>
              <a:t>3/11/2021</a:t>
            </a:fld>
            <a:endParaRPr lang="en-US"/>
          </a:p>
        </p:txBody>
      </p:sp>
      <p:sp>
        <p:nvSpPr>
          <p:cNvPr id="5" name="Footer Placeholder 4">
            <a:extLst>
              <a:ext uri="{FF2B5EF4-FFF2-40B4-BE49-F238E27FC236}">
                <a16:creationId xmlns:a16="http://schemas.microsoft.com/office/drawing/2014/main" id="{1A1155A5-9209-4E2E-A758-E0578671A9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913F79-2E05-46AE-9B2B-30075EA2FD38}"/>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2268599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9" name="Picture 8" descr="Rectangle&#10;&#10;Description automatically generated with low confidence">
            <a:extLst>
              <a:ext uri="{FF2B5EF4-FFF2-40B4-BE49-F238E27FC236}">
                <a16:creationId xmlns:a16="http://schemas.microsoft.com/office/drawing/2014/main" id="{309F7F41-1981-4D4F-9CDF-8252CCEE98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2" name="Title 1">
            <a:extLst>
              <a:ext uri="{FF2B5EF4-FFF2-40B4-BE49-F238E27FC236}">
                <a16:creationId xmlns:a16="http://schemas.microsoft.com/office/drawing/2014/main" id="{8F1479AA-AD48-4DE5-A7E8-F777905D4D43}"/>
              </a:ext>
            </a:extLst>
          </p:cNvPr>
          <p:cNvSpPr>
            <a:spLocks noGrp="1"/>
          </p:cNvSpPr>
          <p:nvPr>
            <p:ph type="title"/>
          </p:nvPr>
        </p:nvSpPr>
        <p:spPr>
          <a:xfrm>
            <a:off x="413329" y="78801"/>
            <a:ext cx="10515600" cy="909490"/>
          </a:xfrm>
        </p:spPr>
        <p:txBody>
          <a:bodyPr/>
          <a:lstStyle>
            <a:lvl1pPr>
              <a:defRPr>
                <a:solidFill>
                  <a:srgbClr val="FFC000"/>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3F88669-33FC-468F-9BE8-6108715E700A}"/>
              </a:ext>
            </a:extLst>
          </p:cNvPr>
          <p:cNvSpPr>
            <a:spLocks noGrp="1"/>
          </p:cNvSpPr>
          <p:nvPr>
            <p:ph idx="1"/>
          </p:nvPr>
        </p:nvSpPr>
        <p:spPr>
          <a:xfrm>
            <a:off x="616531" y="1613190"/>
            <a:ext cx="10515600" cy="4351338"/>
          </a:xfrm>
        </p:spPr>
        <p:txBody>
          <a:bodyPr/>
          <a:lstStyle>
            <a:lvl1pPr>
              <a:defRPr>
                <a:solidFill>
                  <a:schemeClr val="accent1">
                    <a:lumMod val="75000"/>
                  </a:schemeClr>
                </a:solidFill>
                <a:latin typeface="Times New Roman" panose="02020603050405020304" pitchFamily="18" charset="0"/>
                <a:cs typeface="Times New Roman" panose="02020603050405020304" pitchFamily="18" charset="0"/>
              </a:defRPr>
            </a:lvl1pPr>
            <a:lvl2pPr>
              <a:defRPr>
                <a:solidFill>
                  <a:srgbClr val="C00000"/>
                </a:solidFill>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95D8695-BB21-4CD4-92AB-FA8BD3E8AE2E}"/>
              </a:ext>
            </a:extLst>
          </p:cNvPr>
          <p:cNvSpPr>
            <a:spLocks noGrp="1"/>
          </p:cNvSpPr>
          <p:nvPr>
            <p:ph type="dt" sz="half" idx="10"/>
          </p:nvPr>
        </p:nvSpPr>
        <p:spPr/>
        <p:txBody>
          <a:bodyPr/>
          <a:lstStyle/>
          <a:p>
            <a:fld id="{C2761967-E95D-44E0-B3EB-675E1D382774}" type="datetimeFigureOut">
              <a:rPr lang="en-US" smtClean="0"/>
              <a:t>3/11/2021</a:t>
            </a:fld>
            <a:endParaRPr lang="en-US"/>
          </a:p>
        </p:txBody>
      </p:sp>
      <p:sp>
        <p:nvSpPr>
          <p:cNvPr id="5" name="Footer Placeholder 4">
            <a:extLst>
              <a:ext uri="{FF2B5EF4-FFF2-40B4-BE49-F238E27FC236}">
                <a16:creationId xmlns:a16="http://schemas.microsoft.com/office/drawing/2014/main" id="{3E5C6A82-A437-47FA-814B-BB19B92B82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DBBF12-774A-4EFF-BEB2-3AA5B6265169}"/>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365414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C936B-1E9A-4BC0-9A34-AB278D0DAA0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F1D2FDC-625B-4EAC-BE4B-2961C562A42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82FEFCF-7E6A-4966-BD5C-32A2A176F162}"/>
              </a:ext>
            </a:extLst>
          </p:cNvPr>
          <p:cNvSpPr>
            <a:spLocks noGrp="1"/>
          </p:cNvSpPr>
          <p:nvPr>
            <p:ph type="dt" sz="half" idx="10"/>
          </p:nvPr>
        </p:nvSpPr>
        <p:spPr/>
        <p:txBody>
          <a:bodyPr/>
          <a:lstStyle/>
          <a:p>
            <a:fld id="{C2761967-E95D-44E0-B3EB-675E1D382774}" type="datetimeFigureOut">
              <a:rPr lang="en-US" smtClean="0"/>
              <a:t>3/11/2021</a:t>
            </a:fld>
            <a:endParaRPr lang="en-US"/>
          </a:p>
        </p:txBody>
      </p:sp>
      <p:sp>
        <p:nvSpPr>
          <p:cNvPr id="5" name="Footer Placeholder 4">
            <a:extLst>
              <a:ext uri="{FF2B5EF4-FFF2-40B4-BE49-F238E27FC236}">
                <a16:creationId xmlns:a16="http://schemas.microsoft.com/office/drawing/2014/main" id="{A96C6275-7114-41ED-8CA5-C0DE1ECC10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E7A6F0-4F10-43E6-B129-8094355149E8}"/>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715821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8846C-54F4-486D-899B-03AFEB96EB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FE5416-CB43-48CC-A3E6-D514CE12D8E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371958A-AF8D-4FF8-97B9-715047BB8B5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91E2F8E-20C4-435D-96FC-BB99E9D086DE}"/>
              </a:ext>
            </a:extLst>
          </p:cNvPr>
          <p:cNvSpPr>
            <a:spLocks noGrp="1"/>
          </p:cNvSpPr>
          <p:nvPr>
            <p:ph type="dt" sz="half" idx="10"/>
          </p:nvPr>
        </p:nvSpPr>
        <p:spPr/>
        <p:txBody>
          <a:bodyPr/>
          <a:lstStyle/>
          <a:p>
            <a:fld id="{C2761967-E95D-44E0-B3EB-675E1D382774}" type="datetimeFigureOut">
              <a:rPr lang="en-US" smtClean="0"/>
              <a:t>3/11/2021</a:t>
            </a:fld>
            <a:endParaRPr lang="en-US"/>
          </a:p>
        </p:txBody>
      </p:sp>
      <p:sp>
        <p:nvSpPr>
          <p:cNvPr id="6" name="Footer Placeholder 5">
            <a:extLst>
              <a:ext uri="{FF2B5EF4-FFF2-40B4-BE49-F238E27FC236}">
                <a16:creationId xmlns:a16="http://schemas.microsoft.com/office/drawing/2014/main" id="{68AF37A3-94E8-4277-BBAE-19026B27B1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5F84E3-C208-464D-AF63-3AF2DF5E0E36}"/>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263867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69022-7BFD-4F1B-AD39-62400BD6E80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FAF307B-6693-4869-9612-8862703059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B7C650-E8A9-4775-9677-3E74AC28D1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65903AC-11F0-44DA-8E94-2C35E1B191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C9350B-8C4F-4CE2-B112-6C9B4236A2E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23C31E0-94AC-43EF-8AED-0C0B871C8D20}"/>
              </a:ext>
            </a:extLst>
          </p:cNvPr>
          <p:cNvSpPr>
            <a:spLocks noGrp="1"/>
          </p:cNvSpPr>
          <p:nvPr>
            <p:ph type="dt" sz="half" idx="10"/>
          </p:nvPr>
        </p:nvSpPr>
        <p:spPr/>
        <p:txBody>
          <a:bodyPr/>
          <a:lstStyle/>
          <a:p>
            <a:fld id="{C2761967-E95D-44E0-B3EB-675E1D382774}" type="datetimeFigureOut">
              <a:rPr lang="en-US" smtClean="0"/>
              <a:t>3/11/2021</a:t>
            </a:fld>
            <a:endParaRPr lang="en-US"/>
          </a:p>
        </p:txBody>
      </p:sp>
      <p:sp>
        <p:nvSpPr>
          <p:cNvPr id="8" name="Footer Placeholder 7">
            <a:extLst>
              <a:ext uri="{FF2B5EF4-FFF2-40B4-BE49-F238E27FC236}">
                <a16:creationId xmlns:a16="http://schemas.microsoft.com/office/drawing/2014/main" id="{6B42B8E7-22E2-4929-BFE9-A07A1D50C53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AEDFE20-7440-47FB-BCED-60847D596C7A}"/>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2157481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947EB-EFEC-4D71-A920-B87B5B7E1FF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A93007D-20AC-4101-8876-2734A0D619DC}"/>
              </a:ext>
            </a:extLst>
          </p:cNvPr>
          <p:cNvSpPr>
            <a:spLocks noGrp="1"/>
          </p:cNvSpPr>
          <p:nvPr>
            <p:ph type="dt" sz="half" idx="10"/>
          </p:nvPr>
        </p:nvSpPr>
        <p:spPr/>
        <p:txBody>
          <a:bodyPr/>
          <a:lstStyle/>
          <a:p>
            <a:fld id="{C2761967-E95D-44E0-B3EB-675E1D382774}" type="datetimeFigureOut">
              <a:rPr lang="en-US" smtClean="0"/>
              <a:t>3/11/2021</a:t>
            </a:fld>
            <a:endParaRPr lang="en-US"/>
          </a:p>
        </p:txBody>
      </p:sp>
      <p:sp>
        <p:nvSpPr>
          <p:cNvPr id="4" name="Footer Placeholder 3">
            <a:extLst>
              <a:ext uri="{FF2B5EF4-FFF2-40B4-BE49-F238E27FC236}">
                <a16:creationId xmlns:a16="http://schemas.microsoft.com/office/drawing/2014/main" id="{41F43AA0-97BA-4B78-A852-C8752B94B7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4CFB015-664B-46E7-AA22-F7E4FC00C386}"/>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303252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C94B7B-D5FD-43EA-B19F-45387FBE68FD}"/>
              </a:ext>
            </a:extLst>
          </p:cNvPr>
          <p:cNvSpPr>
            <a:spLocks noGrp="1"/>
          </p:cNvSpPr>
          <p:nvPr>
            <p:ph type="dt" sz="half" idx="10"/>
          </p:nvPr>
        </p:nvSpPr>
        <p:spPr/>
        <p:txBody>
          <a:bodyPr/>
          <a:lstStyle/>
          <a:p>
            <a:fld id="{C2761967-E95D-44E0-B3EB-675E1D382774}" type="datetimeFigureOut">
              <a:rPr lang="en-US" smtClean="0"/>
              <a:t>3/11/2021</a:t>
            </a:fld>
            <a:endParaRPr lang="en-US"/>
          </a:p>
        </p:txBody>
      </p:sp>
      <p:sp>
        <p:nvSpPr>
          <p:cNvPr id="3" name="Footer Placeholder 2">
            <a:extLst>
              <a:ext uri="{FF2B5EF4-FFF2-40B4-BE49-F238E27FC236}">
                <a16:creationId xmlns:a16="http://schemas.microsoft.com/office/drawing/2014/main" id="{5A372F67-BC9E-4E30-B87E-2EB7814132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876F2B-9BF2-4E47-901C-6A902F6A3B40}"/>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3294402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57587-5A8E-47A9-9DDD-7A4391CD14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AB0B1C2-451E-4744-8BA5-654BE01BA8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C5A26C8-A12B-4E82-B6C1-DAF420EEC1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3E7B6B-6F35-436B-9464-0E20EF5D9B62}"/>
              </a:ext>
            </a:extLst>
          </p:cNvPr>
          <p:cNvSpPr>
            <a:spLocks noGrp="1"/>
          </p:cNvSpPr>
          <p:nvPr>
            <p:ph type="dt" sz="half" idx="10"/>
          </p:nvPr>
        </p:nvSpPr>
        <p:spPr/>
        <p:txBody>
          <a:bodyPr/>
          <a:lstStyle/>
          <a:p>
            <a:fld id="{C2761967-E95D-44E0-B3EB-675E1D382774}" type="datetimeFigureOut">
              <a:rPr lang="en-US" smtClean="0"/>
              <a:t>3/11/2021</a:t>
            </a:fld>
            <a:endParaRPr lang="en-US"/>
          </a:p>
        </p:txBody>
      </p:sp>
      <p:sp>
        <p:nvSpPr>
          <p:cNvPr id="6" name="Footer Placeholder 5">
            <a:extLst>
              <a:ext uri="{FF2B5EF4-FFF2-40B4-BE49-F238E27FC236}">
                <a16:creationId xmlns:a16="http://schemas.microsoft.com/office/drawing/2014/main" id="{C923CFA2-D0AA-478A-84ED-4847C3BA6B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EC8E99-D124-4E72-863F-44BFE9A29595}"/>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731393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34B95-258F-4727-B788-1D1A01F8A8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674957-63B7-4549-822E-9716D9A75C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6EA92BC-FC33-4D6A-B7F3-ED9D3AD98F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76401D-8CFB-47BD-A267-3ABFBF1BFAC0}"/>
              </a:ext>
            </a:extLst>
          </p:cNvPr>
          <p:cNvSpPr>
            <a:spLocks noGrp="1"/>
          </p:cNvSpPr>
          <p:nvPr>
            <p:ph type="dt" sz="half" idx="10"/>
          </p:nvPr>
        </p:nvSpPr>
        <p:spPr/>
        <p:txBody>
          <a:bodyPr/>
          <a:lstStyle/>
          <a:p>
            <a:fld id="{C2761967-E95D-44E0-B3EB-675E1D382774}" type="datetimeFigureOut">
              <a:rPr lang="en-US" smtClean="0"/>
              <a:t>3/11/2021</a:t>
            </a:fld>
            <a:endParaRPr lang="en-US"/>
          </a:p>
        </p:txBody>
      </p:sp>
      <p:sp>
        <p:nvSpPr>
          <p:cNvPr id="6" name="Footer Placeholder 5">
            <a:extLst>
              <a:ext uri="{FF2B5EF4-FFF2-40B4-BE49-F238E27FC236}">
                <a16:creationId xmlns:a16="http://schemas.microsoft.com/office/drawing/2014/main" id="{9ECE6171-74A9-4D29-BC66-D1BAAD29A4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B81B51-A7FC-45AB-86B8-2836070AA0F0}"/>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12445539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55768B-A5D3-4CFB-AE76-20EAFDFCF7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F33CB2-9F8B-4355-9FDB-5EA94C16C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19A734-FFB8-4B11-B371-CB1D432B0A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761967-E95D-44E0-B3EB-675E1D382774}" type="datetimeFigureOut">
              <a:rPr lang="en-US" smtClean="0"/>
              <a:t>3/11/2021</a:t>
            </a:fld>
            <a:endParaRPr lang="en-US"/>
          </a:p>
        </p:txBody>
      </p:sp>
      <p:sp>
        <p:nvSpPr>
          <p:cNvPr id="5" name="Footer Placeholder 4">
            <a:extLst>
              <a:ext uri="{FF2B5EF4-FFF2-40B4-BE49-F238E27FC236}">
                <a16:creationId xmlns:a16="http://schemas.microsoft.com/office/drawing/2014/main" id="{5D71EDE3-C2F8-48AA-8B5D-FA36589D13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06FF945-ABA9-4BEE-9C25-D73F321779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99D58F-BA24-4CDE-958E-89F06FFA8601}" type="slidenum">
              <a:rPr lang="en-US" smtClean="0"/>
              <a:t>‹#›</a:t>
            </a:fld>
            <a:endParaRPr lang="en-US"/>
          </a:p>
        </p:txBody>
      </p:sp>
    </p:spTree>
    <p:extLst>
      <p:ext uri="{BB962C8B-B14F-4D97-AF65-F5344CB8AC3E}">
        <p14:creationId xmlns:p14="http://schemas.microsoft.com/office/powerpoint/2010/main" val="1453124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mailto:Magued.osman@baseera.com.e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ical user interface, website&#10;&#10;Description automatically generated">
            <a:extLst>
              <a:ext uri="{FF2B5EF4-FFF2-40B4-BE49-F238E27FC236}">
                <a16:creationId xmlns:a16="http://schemas.microsoft.com/office/drawing/2014/main" id="{036CBB8C-C0B8-4713-92B4-7BD6EFFC79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2" name="Title 1">
            <a:extLst>
              <a:ext uri="{FF2B5EF4-FFF2-40B4-BE49-F238E27FC236}">
                <a16:creationId xmlns:a16="http://schemas.microsoft.com/office/drawing/2014/main" id="{8AF8FFA2-F616-4EFA-B5B6-707D8CC2F981}"/>
              </a:ext>
            </a:extLst>
          </p:cNvPr>
          <p:cNvSpPr>
            <a:spLocks noGrp="1"/>
          </p:cNvSpPr>
          <p:nvPr>
            <p:ph type="ctrTitle"/>
          </p:nvPr>
        </p:nvSpPr>
        <p:spPr>
          <a:xfrm>
            <a:off x="4164227" y="1354218"/>
            <a:ext cx="8016283" cy="1655762"/>
          </a:xfrm>
        </p:spPr>
        <p:txBody>
          <a:bodyPr>
            <a:normAutofit/>
          </a:bodyPr>
          <a:lstStyle/>
          <a:p>
            <a:r>
              <a:rPr lang="en-US" sz="3600" b="1" dirty="0">
                <a:solidFill>
                  <a:srgbClr val="FFC000"/>
                </a:solidFill>
              </a:rPr>
              <a:t>Empowering Egyptian Women in </a:t>
            </a:r>
            <a:br>
              <a:rPr lang="en-US" sz="3600" b="1" dirty="0">
                <a:solidFill>
                  <a:srgbClr val="FFC000"/>
                </a:solidFill>
              </a:rPr>
            </a:br>
            <a:r>
              <a:rPr lang="en-US" sz="3600" b="1" dirty="0">
                <a:solidFill>
                  <a:srgbClr val="FFC000"/>
                </a:solidFill>
              </a:rPr>
              <a:t>the Post COVID-19 era </a:t>
            </a:r>
          </a:p>
        </p:txBody>
      </p:sp>
      <p:sp>
        <p:nvSpPr>
          <p:cNvPr id="3" name="Subtitle 2">
            <a:extLst>
              <a:ext uri="{FF2B5EF4-FFF2-40B4-BE49-F238E27FC236}">
                <a16:creationId xmlns:a16="http://schemas.microsoft.com/office/drawing/2014/main" id="{7A361BF0-136A-4837-A71B-690EAE6F5161}"/>
              </a:ext>
            </a:extLst>
          </p:cNvPr>
          <p:cNvSpPr>
            <a:spLocks noGrp="1"/>
          </p:cNvSpPr>
          <p:nvPr>
            <p:ph type="subTitle" idx="1"/>
          </p:nvPr>
        </p:nvSpPr>
        <p:spPr>
          <a:xfrm>
            <a:off x="8444206" y="3429000"/>
            <a:ext cx="3567403" cy="1324950"/>
          </a:xfrm>
        </p:spPr>
        <p:txBody>
          <a:bodyPr>
            <a:normAutofit/>
          </a:bodyPr>
          <a:lstStyle/>
          <a:p>
            <a:r>
              <a:rPr lang="en-US" sz="2800" dirty="0">
                <a:solidFill>
                  <a:schemeClr val="bg1"/>
                </a:solidFill>
              </a:rPr>
              <a:t>Magued Osman, Ph.D.</a:t>
            </a:r>
          </a:p>
          <a:p>
            <a:r>
              <a:rPr lang="en-US" sz="2800" dirty="0">
                <a:solidFill>
                  <a:schemeClr val="bg1"/>
                </a:solidFill>
              </a:rPr>
              <a:t>Baseera CEO</a:t>
            </a:r>
          </a:p>
        </p:txBody>
      </p:sp>
    </p:spTree>
    <p:extLst>
      <p:ext uri="{BB962C8B-B14F-4D97-AF65-F5344CB8AC3E}">
        <p14:creationId xmlns:p14="http://schemas.microsoft.com/office/powerpoint/2010/main" val="4000814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09A3C-7CA3-4FE4-A50B-37B6A0925449}"/>
              </a:ext>
            </a:extLst>
          </p:cNvPr>
          <p:cNvSpPr>
            <a:spLocks noGrp="1"/>
          </p:cNvSpPr>
          <p:nvPr>
            <p:ph idx="1"/>
          </p:nvPr>
        </p:nvSpPr>
        <p:spPr>
          <a:xfrm>
            <a:off x="616531" y="2903838"/>
            <a:ext cx="10515600" cy="2952536"/>
          </a:xfrm>
        </p:spPr>
        <p:txBody>
          <a:bodyPr>
            <a:normAutofit/>
          </a:bodyPr>
          <a:lstStyle/>
          <a:p>
            <a:pPr marL="0" indent="0">
              <a:lnSpc>
                <a:spcPct val="100000"/>
              </a:lnSpc>
              <a:buNone/>
            </a:pPr>
            <a:r>
              <a:rPr lang="en-US" sz="4000" dirty="0">
                <a:solidFill>
                  <a:srgbClr val="C00000"/>
                </a:solidFill>
                <a:latin typeface="+mn-lt"/>
              </a:rPr>
              <a:t>Post Covid-19 pandemic economic reality and implications</a:t>
            </a:r>
          </a:p>
        </p:txBody>
      </p:sp>
    </p:spTree>
    <p:extLst>
      <p:ext uri="{BB962C8B-B14F-4D97-AF65-F5344CB8AC3E}">
        <p14:creationId xmlns:p14="http://schemas.microsoft.com/office/powerpoint/2010/main" val="1702942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86886-ED9C-4778-85CC-186D0073CBB9}"/>
              </a:ext>
            </a:extLst>
          </p:cNvPr>
          <p:cNvSpPr>
            <a:spLocks noGrp="1"/>
          </p:cNvSpPr>
          <p:nvPr>
            <p:ph type="title"/>
          </p:nvPr>
        </p:nvSpPr>
        <p:spPr>
          <a:xfrm>
            <a:off x="413329" y="78801"/>
            <a:ext cx="10018697" cy="909490"/>
          </a:xfrm>
        </p:spPr>
        <p:txBody>
          <a:bodyPr vert="horz" lIns="91440" tIns="45720" rIns="91440" bIns="45720" rtlCol="0" anchor="ctr">
            <a:noAutofit/>
          </a:bodyPr>
          <a:lstStyle/>
          <a:p>
            <a:r>
              <a:rPr lang="en-US" sz="3600" dirty="0">
                <a:latin typeface="+mn-lt"/>
              </a:rPr>
              <a:t>Post Covid-19 pandemic economic reality and implications</a:t>
            </a:r>
            <a:endParaRPr lang="en-US" sz="3600" dirty="0"/>
          </a:p>
        </p:txBody>
      </p:sp>
      <p:sp>
        <p:nvSpPr>
          <p:cNvPr id="3" name="Content Placeholder 2">
            <a:extLst>
              <a:ext uri="{FF2B5EF4-FFF2-40B4-BE49-F238E27FC236}">
                <a16:creationId xmlns:a16="http://schemas.microsoft.com/office/drawing/2014/main" id="{5C3D8730-EDAC-47F1-916F-1B0A42BAC471}"/>
              </a:ext>
            </a:extLst>
          </p:cNvPr>
          <p:cNvSpPr>
            <a:spLocks noGrp="1"/>
          </p:cNvSpPr>
          <p:nvPr>
            <p:ph idx="1"/>
          </p:nvPr>
        </p:nvSpPr>
        <p:spPr>
          <a:xfrm>
            <a:off x="616531" y="1613190"/>
            <a:ext cx="11015030" cy="4640126"/>
          </a:xfrm>
        </p:spPr>
        <p:txBody>
          <a:bodyPr>
            <a:normAutofit/>
          </a:bodyPr>
          <a:lstStyle/>
          <a:p>
            <a:pPr marL="346075" indent="-346075" algn="just">
              <a:lnSpc>
                <a:spcPct val="100000"/>
              </a:lnSpc>
              <a:buFont typeface="Webdings" panose="05030102010509060703" pitchFamily="18" charset="2"/>
              <a:buChar char=""/>
            </a:pPr>
            <a:r>
              <a:rPr lang="en-US" sz="2600" dirty="0">
                <a:latin typeface="+mn-lt"/>
              </a:rPr>
              <a:t>D</a:t>
            </a:r>
            <a:r>
              <a:rPr lang="en-US" sz="2600" b="0" i="0" u="none" strike="noStrike" baseline="0" dirty="0">
                <a:latin typeface="+mn-lt"/>
              </a:rPr>
              <a:t>espite implications of the COVID-19 pandemic on most economies of the world, the Egyptian economy has been withstanding remarkably and successfully, achieving, according to IMF estimates, </a:t>
            </a:r>
            <a:r>
              <a:rPr lang="en-US" sz="2600" b="0" i="0" u="none" strike="noStrike" baseline="0" dirty="0">
                <a:solidFill>
                  <a:srgbClr val="C00000"/>
                </a:solidFill>
                <a:latin typeface="+mn-lt"/>
              </a:rPr>
              <a:t>the second largest economic growth among emerging economies </a:t>
            </a:r>
            <a:r>
              <a:rPr lang="en-US" sz="2600" b="0" i="0" u="none" strike="noStrike" baseline="0" dirty="0">
                <a:latin typeface="+mn-lt"/>
              </a:rPr>
              <a:t>with a growth rate of 3.6%.</a:t>
            </a:r>
          </a:p>
          <a:p>
            <a:pPr marL="346075" indent="-346075" algn="just">
              <a:lnSpc>
                <a:spcPct val="100000"/>
              </a:lnSpc>
              <a:buFont typeface="Webdings" panose="05030102010509060703" pitchFamily="18" charset="2"/>
              <a:buChar char=""/>
            </a:pPr>
            <a:r>
              <a:rPr lang="en-US" sz="2600" b="0" i="0" u="none" strike="noStrike" baseline="0" dirty="0">
                <a:latin typeface="+mn-lt"/>
              </a:rPr>
              <a:t>A study measuring the impact of the Government of Egypt interventions on GDP, if this package of economic interventions are implemented versus unimplemented concluded that the growth rate would have reached -8.7% during 2020 Q2 had it not been for this package. </a:t>
            </a:r>
            <a:r>
              <a:rPr lang="en-US" sz="2600" b="0" i="0" u="none" strike="noStrike" baseline="0" dirty="0">
                <a:solidFill>
                  <a:srgbClr val="C00000"/>
                </a:solidFill>
                <a:latin typeface="+mn-lt"/>
              </a:rPr>
              <a:t>The introduction of the package has raised that rate to -1.1%.</a:t>
            </a:r>
            <a:endParaRPr lang="en-US" sz="2600" dirty="0">
              <a:solidFill>
                <a:srgbClr val="C00000"/>
              </a:solidFill>
              <a:latin typeface="+mn-lt"/>
            </a:endParaRPr>
          </a:p>
        </p:txBody>
      </p:sp>
    </p:spTree>
    <p:extLst>
      <p:ext uri="{BB962C8B-B14F-4D97-AF65-F5344CB8AC3E}">
        <p14:creationId xmlns:p14="http://schemas.microsoft.com/office/powerpoint/2010/main" val="23243549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394DE-E44E-4A13-8FDD-3DE63ABC5B0B}"/>
              </a:ext>
            </a:extLst>
          </p:cNvPr>
          <p:cNvSpPr>
            <a:spLocks noGrp="1"/>
          </p:cNvSpPr>
          <p:nvPr>
            <p:ph type="title"/>
          </p:nvPr>
        </p:nvSpPr>
        <p:spPr/>
        <p:txBody>
          <a:bodyPr/>
          <a:lstStyle/>
          <a:p>
            <a:r>
              <a:rPr lang="en-US" dirty="0"/>
              <a:t>Expected new normal of Egypt economy</a:t>
            </a:r>
          </a:p>
        </p:txBody>
      </p:sp>
      <p:sp>
        <p:nvSpPr>
          <p:cNvPr id="3" name="Content Placeholder 2">
            <a:extLst>
              <a:ext uri="{FF2B5EF4-FFF2-40B4-BE49-F238E27FC236}">
                <a16:creationId xmlns:a16="http://schemas.microsoft.com/office/drawing/2014/main" id="{64C7196C-D5A0-4470-AA41-253C81446585}"/>
              </a:ext>
            </a:extLst>
          </p:cNvPr>
          <p:cNvSpPr>
            <a:spLocks noGrp="1"/>
          </p:cNvSpPr>
          <p:nvPr>
            <p:ph idx="1"/>
          </p:nvPr>
        </p:nvSpPr>
        <p:spPr>
          <a:xfrm>
            <a:off x="616531" y="1613189"/>
            <a:ext cx="11083856" cy="4689287"/>
          </a:xfrm>
        </p:spPr>
        <p:txBody>
          <a:bodyPr>
            <a:normAutofit fontScale="92500" lnSpcReduction="10000"/>
          </a:bodyPr>
          <a:lstStyle/>
          <a:p>
            <a:pPr marL="401638" indent="-401638">
              <a:lnSpc>
                <a:spcPct val="110000"/>
              </a:lnSpc>
              <a:buFont typeface="Webdings" panose="05030102010509060703" pitchFamily="18" charset="2"/>
              <a:buChar char=""/>
            </a:pPr>
            <a:r>
              <a:rPr lang="en-US" b="0" i="0" u="none" strike="noStrike" baseline="0" dirty="0">
                <a:latin typeface="+mn-lt"/>
              </a:rPr>
              <a:t>A low touch economy and a business environment based on social distancing.</a:t>
            </a:r>
          </a:p>
          <a:p>
            <a:pPr marL="401638" indent="-401638" algn="l">
              <a:lnSpc>
                <a:spcPct val="110000"/>
              </a:lnSpc>
              <a:buFont typeface="Webdings" panose="05030102010509060703" pitchFamily="18" charset="2"/>
              <a:buChar char=""/>
            </a:pPr>
            <a:r>
              <a:rPr lang="en-US" b="0" i="0" u="none" strike="noStrike" baseline="0" dirty="0">
                <a:latin typeface="+mn-lt"/>
              </a:rPr>
              <a:t>A change in trends of global trade, a growth in e-commerce, a change in the demand pattern favoring certain goods and services, a greater interest in self sufficiency, and a decline in remittances from workers abroad to their families.</a:t>
            </a:r>
          </a:p>
          <a:p>
            <a:pPr marL="401638" indent="-401638" algn="l">
              <a:lnSpc>
                <a:spcPct val="110000"/>
              </a:lnSpc>
              <a:buFont typeface="Webdings" panose="05030102010509060703" pitchFamily="18" charset="2"/>
              <a:buChar char=""/>
            </a:pPr>
            <a:r>
              <a:rPr lang="en-US" b="0" i="0" u="none" strike="noStrike" baseline="0" dirty="0">
                <a:latin typeface="+mn-lt"/>
              </a:rPr>
              <a:t>Accelerated digital transformation and occurrence of leapfrogs in communications and IT applications in the business environment, learning, access to services and in daily life practices.</a:t>
            </a:r>
          </a:p>
          <a:p>
            <a:pPr marL="401638" indent="-401638" algn="l">
              <a:lnSpc>
                <a:spcPct val="110000"/>
              </a:lnSpc>
              <a:buFont typeface="Webdings" panose="05030102010509060703" pitchFamily="18" charset="2"/>
              <a:buChar char=""/>
            </a:pPr>
            <a:r>
              <a:rPr lang="en-US" b="0" i="0" u="none" strike="noStrike" baseline="0" dirty="0">
                <a:latin typeface="+mn-lt"/>
              </a:rPr>
              <a:t>A different work environment more receptive to different styles (working from home or remotely) allowing flexible working hours but requiring a new set of skills to compete in the labor market.</a:t>
            </a:r>
          </a:p>
        </p:txBody>
      </p:sp>
    </p:spTree>
    <p:extLst>
      <p:ext uri="{BB962C8B-B14F-4D97-AF65-F5344CB8AC3E}">
        <p14:creationId xmlns:p14="http://schemas.microsoft.com/office/powerpoint/2010/main" val="2474164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E66F1-A110-440A-80C2-6BBF0319A940}"/>
              </a:ext>
            </a:extLst>
          </p:cNvPr>
          <p:cNvSpPr>
            <a:spLocks noGrp="1"/>
          </p:cNvSpPr>
          <p:nvPr>
            <p:ph type="title"/>
          </p:nvPr>
        </p:nvSpPr>
        <p:spPr/>
        <p:txBody>
          <a:bodyPr/>
          <a:lstStyle/>
          <a:p>
            <a:r>
              <a:rPr lang="en-US" dirty="0"/>
              <a:t>Expected new normal of Egypt economy</a:t>
            </a:r>
          </a:p>
        </p:txBody>
      </p:sp>
      <p:sp>
        <p:nvSpPr>
          <p:cNvPr id="3" name="Content Placeholder 2">
            <a:extLst>
              <a:ext uri="{FF2B5EF4-FFF2-40B4-BE49-F238E27FC236}">
                <a16:creationId xmlns:a16="http://schemas.microsoft.com/office/drawing/2014/main" id="{8FFD70E6-68A2-468D-B72A-FA8ED1D4FEFB}"/>
              </a:ext>
            </a:extLst>
          </p:cNvPr>
          <p:cNvSpPr>
            <a:spLocks noGrp="1"/>
          </p:cNvSpPr>
          <p:nvPr>
            <p:ph idx="1"/>
          </p:nvPr>
        </p:nvSpPr>
        <p:spPr>
          <a:xfrm>
            <a:off x="616531" y="1613190"/>
            <a:ext cx="11015030" cy="4351338"/>
          </a:xfrm>
        </p:spPr>
        <p:txBody>
          <a:bodyPr>
            <a:noAutofit/>
          </a:bodyPr>
          <a:lstStyle/>
          <a:p>
            <a:pPr marL="401638" indent="-401638">
              <a:lnSpc>
                <a:spcPct val="100000"/>
              </a:lnSpc>
              <a:buFont typeface="Webdings" panose="05030102010509060703" pitchFamily="18" charset="2"/>
              <a:buChar char=""/>
            </a:pPr>
            <a:r>
              <a:rPr lang="en-US" sz="3000" b="0" i="0" u="none" strike="noStrike" baseline="0" dirty="0">
                <a:latin typeface="+mn-lt"/>
              </a:rPr>
              <a:t>A different learning environment that focuses on self and e-learning</a:t>
            </a:r>
            <a:r>
              <a:rPr lang="en-US" sz="3000" dirty="0">
                <a:latin typeface="+mn-lt"/>
              </a:rPr>
              <a:t> </a:t>
            </a:r>
            <a:r>
              <a:rPr lang="en-US" sz="3000" b="0" i="0" u="none" strike="noStrike" baseline="0" dirty="0">
                <a:latin typeface="+mn-lt"/>
              </a:rPr>
              <a:t>which requires a new technological setting and new skills </a:t>
            </a:r>
            <a:r>
              <a:rPr lang="en-US" sz="3000" b="0" i="0" u="none" strike="noStrike" baseline="0" dirty="0">
                <a:solidFill>
                  <a:srgbClr val="C00000"/>
                </a:solidFill>
                <a:latin typeface="+mn-lt"/>
              </a:rPr>
              <a:t>may not be accessible to everyone and could result in inequality.</a:t>
            </a:r>
            <a:endParaRPr lang="en-US" sz="3000" dirty="0">
              <a:latin typeface="+mn-lt"/>
            </a:endParaRPr>
          </a:p>
          <a:p>
            <a:pPr marL="401638" indent="-401638" algn="l">
              <a:lnSpc>
                <a:spcPct val="100000"/>
              </a:lnSpc>
              <a:buFont typeface="Webdings" panose="05030102010509060703" pitchFamily="18" charset="2"/>
              <a:buChar char=""/>
            </a:pPr>
            <a:r>
              <a:rPr lang="en-US" sz="3000" b="0" i="0" u="none" strike="noStrike" baseline="0" dirty="0">
                <a:latin typeface="+mn-lt"/>
              </a:rPr>
              <a:t>A different family environment where the traditional data and roles are changing, where unpaid care work could be redistributed in a more balanced manner.</a:t>
            </a:r>
          </a:p>
          <a:p>
            <a:pPr marL="401638" indent="-401638" algn="l">
              <a:lnSpc>
                <a:spcPct val="100000"/>
              </a:lnSpc>
              <a:buFont typeface="Webdings" panose="05030102010509060703" pitchFamily="18" charset="2"/>
              <a:buChar char=""/>
            </a:pPr>
            <a:r>
              <a:rPr lang="en-US" sz="3000" b="0" i="0" u="none" strike="noStrike" baseline="0" dirty="0">
                <a:latin typeface="+mn-lt"/>
              </a:rPr>
              <a:t>Winning sectors that provide opportunities of investment and jobs, and losing sectors overlooked by investment and shrinking employment (winners and losers).</a:t>
            </a:r>
            <a:endParaRPr lang="en-US" sz="3000" dirty="0">
              <a:latin typeface="+mn-lt"/>
            </a:endParaRPr>
          </a:p>
        </p:txBody>
      </p:sp>
    </p:spTree>
    <p:extLst>
      <p:ext uri="{BB962C8B-B14F-4D97-AF65-F5344CB8AC3E}">
        <p14:creationId xmlns:p14="http://schemas.microsoft.com/office/powerpoint/2010/main" val="3101231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E8869-1D32-4325-850D-BBD5577E646C}"/>
              </a:ext>
            </a:extLst>
          </p:cNvPr>
          <p:cNvSpPr>
            <a:spLocks noGrp="1"/>
          </p:cNvSpPr>
          <p:nvPr>
            <p:ph type="title"/>
          </p:nvPr>
        </p:nvSpPr>
        <p:spPr/>
        <p:txBody>
          <a:bodyPr/>
          <a:lstStyle/>
          <a:p>
            <a:r>
              <a:rPr lang="en-US" dirty="0"/>
              <a:t>Winners and Losers </a:t>
            </a:r>
          </a:p>
        </p:txBody>
      </p:sp>
      <p:graphicFrame>
        <p:nvGraphicFramePr>
          <p:cNvPr id="4" name="Table 3">
            <a:extLst>
              <a:ext uri="{FF2B5EF4-FFF2-40B4-BE49-F238E27FC236}">
                <a16:creationId xmlns:a16="http://schemas.microsoft.com/office/drawing/2014/main" id="{4F5539BA-0245-439F-AF3E-E134D656BA91}"/>
              </a:ext>
            </a:extLst>
          </p:cNvPr>
          <p:cNvGraphicFramePr>
            <a:graphicFrameLocks noGrp="1"/>
          </p:cNvGraphicFramePr>
          <p:nvPr>
            <p:extLst>
              <p:ext uri="{D42A27DB-BD31-4B8C-83A1-F6EECF244321}">
                <p14:modId xmlns:p14="http://schemas.microsoft.com/office/powerpoint/2010/main" val="2084544133"/>
              </p:ext>
            </p:extLst>
          </p:nvPr>
        </p:nvGraphicFramePr>
        <p:xfrm>
          <a:off x="314819" y="1342252"/>
          <a:ext cx="10998083" cy="4970057"/>
        </p:xfrm>
        <a:graphic>
          <a:graphicData uri="http://schemas.openxmlformats.org/drawingml/2006/table">
            <a:tbl>
              <a:tblPr firstRow="1" firstCol="1" bandRow="1">
                <a:tableStyleId>{5C22544A-7EE6-4342-B048-85BDC9FD1C3A}</a:tableStyleId>
              </a:tblPr>
              <a:tblGrid>
                <a:gridCol w="1554480">
                  <a:extLst>
                    <a:ext uri="{9D8B030D-6E8A-4147-A177-3AD203B41FA5}">
                      <a16:colId xmlns:a16="http://schemas.microsoft.com/office/drawing/2014/main" val="2080634774"/>
                    </a:ext>
                  </a:extLst>
                </a:gridCol>
                <a:gridCol w="3238672">
                  <a:extLst>
                    <a:ext uri="{9D8B030D-6E8A-4147-A177-3AD203B41FA5}">
                      <a16:colId xmlns:a16="http://schemas.microsoft.com/office/drawing/2014/main" val="4278990079"/>
                    </a:ext>
                  </a:extLst>
                </a:gridCol>
                <a:gridCol w="2905724">
                  <a:extLst>
                    <a:ext uri="{9D8B030D-6E8A-4147-A177-3AD203B41FA5}">
                      <a16:colId xmlns:a16="http://schemas.microsoft.com/office/drawing/2014/main" val="3711046381"/>
                    </a:ext>
                  </a:extLst>
                </a:gridCol>
                <a:gridCol w="3299207">
                  <a:extLst>
                    <a:ext uri="{9D8B030D-6E8A-4147-A177-3AD203B41FA5}">
                      <a16:colId xmlns:a16="http://schemas.microsoft.com/office/drawing/2014/main" val="1640050053"/>
                    </a:ext>
                  </a:extLst>
                </a:gridCol>
              </a:tblGrid>
              <a:tr h="747051">
                <a:tc rowSpan="2">
                  <a:txBody>
                    <a:bodyPr/>
                    <a:lstStyle/>
                    <a:p>
                      <a:pPr marL="0" marR="0">
                        <a:lnSpc>
                          <a:spcPct val="107000"/>
                        </a:lnSpc>
                        <a:spcBef>
                          <a:spcPts val="0"/>
                        </a:spcBef>
                        <a:spcAft>
                          <a:spcPts val="0"/>
                        </a:spcAft>
                      </a:pP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gridSpan="3">
                  <a:txBody>
                    <a:bodyPr/>
                    <a:lstStyle/>
                    <a:p>
                      <a:pPr marL="0" marR="0" algn="ctr">
                        <a:lnSpc>
                          <a:spcPct val="107000"/>
                        </a:lnSpc>
                        <a:spcBef>
                          <a:spcPts val="0"/>
                        </a:spcBef>
                        <a:spcAft>
                          <a:spcPts val="0"/>
                        </a:spcAft>
                      </a:pPr>
                      <a:r>
                        <a:rPr lang="en-US" sz="2400" dirty="0">
                          <a:effectLst/>
                        </a:rPr>
                        <a:t>Classification of sectors according to importance in employment of women</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84994586"/>
                  </a:ext>
                </a:extLst>
              </a:tr>
              <a:tr h="365065">
                <a:tc vMerge="1">
                  <a:txBody>
                    <a:bodyPr/>
                    <a:lstStyle/>
                    <a:p>
                      <a:endParaRPr lang="en-US"/>
                    </a:p>
                  </a:txBody>
                  <a:tcPr/>
                </a:tc>
                <a:tc>
                  <a:txBody>
                    <a:bodyPr/>
                    <a:lstStyle/>
                    <a:p>
                      <a:pPr marL="0" marR="0" algn="ctr">
                        <a:lnSpc>
                          <a:spcPct val="107000"/>
                        </a:lnSpc>
                        <a:spcBef>
                          <a:spcPts val="0"/>
                        </a:spcBef>
                        <a:spcAft>
                          <a:spcPts val="0"/>
                        </a:spcAft>
                      </a:pPr>
                      <a:r>
                        <a:rPr lang="en-US" sz="2400" dirty="0">
                          <a:solidFill>
                            <a:schemeClr val="accent1">
                              <a:lumMod val="75000"/>
                            </a:schemeClr>
                          </a:solidFill>
                          <a:effectLst/>
                        </a:rPr>
                        <a:t>High</a:t>
                      </a:r>
                      <a:endParaRPr lang="en-US" sz="2400" dirty="0">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2400" dirty="0">
                          <a:solidFill>
                            <a:schemeClr val="accent1">
                              <a:lumMod val="75000"/>
                            </a:schemeClr>
                          </a:solidFill>
                          <a:effectLst/>
                        </a:rPr>
                        <a:t>Average</a:t>
                      </a:r>
                      <a:endParaRPr lang="en-US" sz="2400" dirty="0">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2400" dirty="0">
                          <a:solidFill>
                            <a:schemeClr val="accent1">
                              <a:lumMod val="75000"/>
                            </a:schemeClr>
                          </a:solidFill>
                          <a:effectLst/>
                        </a:rPr>
                        <a:t>Low</a:t>
                      </a:r>
                      <a:endParaRPr lang="en-US" sz="2400" dirty="0">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112391268"/>
                  </a:ext>
                </a:extLst>
              </a:tr>
              <a:tr h="940863">
                <a:tc>
                  <a:txBody>
                    <a:bodyPr/>
                    <a:lstStyle/>
                    <a:p>
                      <a:pPr marL="0" marR="0">
                        <a:lnSpc>
                          <a:spcPct val="107000"/>
                        </a:lnSpc>
                        <a:spcBef>
                          <a:spcPts val="0"/>
                        </a:spcBef>
                        <a:spcAft>
                          <a:spcPts val="0"/>
                        </a:spcAft>
                      </a:pPr>
                      <a:r>
                        <a:rPr lang="en-US" sz="2400" dirty="0">
                          <a:effectLst/>
                        </a:rPr>
                        <a:t>Winners</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2000" dirty="0">
                          <a:solidFill>
                            <a:schemeClr val="bg1"/>
                          </a:solidFill>
                          <a:effectLst/>
                        </a:rPr>
                        <a:t>Education.</a:t>
                      </a:r>
                    </a:p>
                    <a:p>
                      <a:pPr marL="0" marR="0">
                        <a:lnSpc>
                          <a:spcPct val="107000"/>
                        </a:lnSpc>
                        <a:spcBef>
                          <a:spcPts val="0"/>
                        </a:spcBef>
                        <a:spcAft>
                          <a:spcPts val="0"/>
                        </a:spcAft>
                      </a:pPr>
                      <a:r>
                        <a:rPr lang="en-US" sz="2000" dirty="0">
                          <a:solidFill>
                            <a:schemeClr val="bg1"/>
                          </a:solidFill>
                          <a:effectLst/>
                        </a:rPr>
                        <a:t>Health.</a:t>
                      </a:r>
                    </a:p>
                    <a:p>
                      <a:pPr marL="0" marR="0">
                        <a:lnSpc>
                          <a:spcPct val="107000"/>
                        </a:lnSpc>
                        <a:spcBef>
                          <a:spcPts val="0"/>
                        </a:spcBef>
                        <a:spcAft>
                          <a:spcPts val="0"/>
                        </a:spcAft>
                      </a:pPr>
                      <a:r>
                        <a:rPr lang="en-US" sz="2000" dirty="0">
                          <a:solidFill>
                            <a:schemeClr val="bg1"/>
                          </a:solidFill>
                          <a:effectLst/>
                        </a:rPr>
                        <a:t>Agriculture.</a:t>
                      </a:r>
                      <a:endParaRPr lang="en-US" sz="20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rgbClr val="00B050"/>
                    </a:solidFill>
                  </a:tcPr>
                </a:tc>
                <a:tc>
                  <a:txBody>
                    <a:bodyPr/>
                    <a:lstStyle/>
                    <a:p>
                      <a:pPr marL="0" marR="0">
                        <a:lnSpc>
                          <a:spcPct val="107000"/>
                        </a:lnSpc>
                        <a:spcBef>
                          <a:spcPts val="0"/>
                        </a:spcBef>
                        <a:spcAft>
                          <a:spcPts val="0"/>
                        </a:spcAft>
                      </a:pPr>
                      <a:r>
                        <a:rPr lang="en-US" sz="2000" dirty="0">
                          <a:effectLst/>
                        </a:rPr>
                        <a:t>Communications &amp; IT.</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6">
                        <a:lumMod val="20000"/>
                        <a:lumOff val="80000"/>
                      </a:schemeClr>
                    </a:solidFill>
                  </a:tcPr>
                </a:tc>
                <a:tc>
                  <a:txBody>
                    <a:bodyPr/>
                    <a:lstStyle/>
                    <a:p>
                      <a:pPr marL="0" marR="0">
                        <a:lnSpc>
                          <a:spcPct val="107000"/>
                        </a:lnSpc>
                        <a:spcBef>
                          <a:spcPts val="0"/>
                        </a:spcBef>
                        <a:spcAft>
                          <a:spcPts val="0"/>
                        </a:spcAft>
                      </a:pPr>
                      <a:r>
                        <a:rPr lang="en-US" sz="2000">
                          <a:effectLst/>
                        </a:rPr>
                        <a:t>Water, wastewater and recycling.</a:t>
                      </a:r>
                      <a:endParaRPr lang="en-US"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148744444"/>
                  </a:ext>
                </a:extLst>
              </a:tr>
              <a:tr h="1436285">
                <a:tc>
                  <a:txBody>
                    <a:bodyPr/>
                    <a:lstStyle/>
                    <a:p>
                      <a:pPr marL="0" marR="0">
                        <a:lnSpc>
                          <a:spcPct val="107000"/>
                        </a:lnSpc>
                        <a:spcBef>
                          <a:spcPts val="0"/>
                        </a:spcBef>
                        <a:spcAft>
                          <a:spcPts val="0"/>
                        </a:spcAft>
                      </a:pPr>
                      <a:r>
                        <a:rPr lang="en-US" sz="2400" dirty="0">
                          <a:effectLst/>
                        </a:rPr>
                        <a:t>Unaffected sectors</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2000" dirty="0">
                          <a:effectLst/>
                        </a:rPr>
                        <a:t>Wholesale and retail.</a:t>
                      </a:r>
                    </a:p>
                    <a:p>
                      <a:pPr marL="0" marR="0">
                        <a:lnSpc>
                          <a:spcPct val="107000"/>
                        </a:lnSpc>
                        <a:spcBef>
                          <a:spcPts val="0"/>
                        </a:spcBef>
                        <a:spcAft>
                          <a:spcPts val="0"/>
                        </a:spcAft>
                      </a:pPr>
                      <a:r>
                        <a:rPr lang="en-US" sz="2000" dirty="0">
                          <a:effectLst/>
                        </a:rPr>
                        <a:t>Government and public bodies.</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6">
                        <a:lumMod val="20000"/>
                        <a:lumOff val="80000"/>
                      </a:schemeClr>
                    </a:solidFill>
                  </a:tcPr>
                </a:tc>
                <a:tc>
                  <a:txBody>
                    <a:bodyPr/>
                    <a:lstStyle/>
                    <a:p>
                      <a:pPr marL="0" marR="0">
                        <a:lnSpc>
                          <a:spcPct val="107000"/>
                        </a:lnSpc>
                        <a:spcBef>
                          <a:spcPts val="0"/>
                        </a:spcBef>
                        <a:spcAft>
                          <a:spcPts val="0"/>
                        </a:spcAft>
                      </a:pPr>
                      <a:r>
                        <a:rPr lang="en-US" sz="2000" dirty="0">
                          <a:effectLst/>
                        </a:rPr>
                        <a:t>Personal services.</a:t>
                      </a:r>
                    </a:p>
                    <a:p>
                      <a:pPr marL="0" marR="0">
                        <a:lnSpc>
                          <a:spcPct val="107000"/>
                        </a:lnSpc>
                        <a:spcBef>
                          <a:spcPts val="0"/>
                        </a:spcBef>
                        <a:spcAft>
                          <a:spcPts val="0"/>
                        </a:spcAft>
                      </a:pPr>
                      <a:r>
                        <a:rPr lang="en-US" sz="2000" dirty="0">
                          <a:effectLst/>
                        </a:rPr>
                        <a:t>Business services.</a:t>
                      </a:r>
                    </a:p>
                    <a:p>
                      <a:pPr marL="0" marR="0">
                        <a:lnSpc>
                          <a:spcPct val="107000"/>
                        </a:lnSpc>
                        <a:spcBef>
                          <a:spcPts val="0"/>
                        </a:spcBef>
                        <a:spcAft>
                          <a:spcPts val="0"/>
                        </a:spcAft>
                      </a:pPr>
                      <a:r>
                        <a:rPr lang="en-US" sz="2000" dirty="0">
                          <a:effectLst/>
                        </a:rPr>
                        <a:t>Social insurance and insurance.</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4">
                        <a:lumMod val="40000"/>
                        <a:lumOff val="60000"/>
                      </a:schemeClr>
                    </a:solidFill>
                  </a:tcPr>
                </a:tc>
                <a:tc>
                  <a:txBody>
                    <a:bodyPr/>
                    <a:lstStyle/>
                    <a:p>
                      <a:pPr marL="0" marR="0">
                        <a:lnSpc>
                          <a:spcPct val="107000"/>
                        </a:lnSpc>
                        <a:spcBef>
                          <a:spcPts val="0"/>
                        </a:spcBef>
                        <a:spcAft>
                          <a:spcPts val="0"/>
                        </a:spcAft>
                      </a:pPr>
                      <a:r>
                        <a:rPr lang="en-US" sz="2000" dirty="0">
                          <a:effectLst/>
                        </a:rPr>
                        <a:t>Transportation and storage.</a:t>
                      </a:r>
                    </a:p>
                    <a:p>
                      <a:pPr marL="0" marR="0">
                        <a:lnSpc>
                          <a:spcPct val="107000"/>
                        </a:lnSpc>
                        <a:spcBef>
                          <a:spcPts val="0"/>
                        </a:spcBef>
                        <a:spcAft>
                          <a:spcPts val="0"/>
                        </a:spcAft>
                      </a:pPr>
                      <a:r>
                        <a:rPr lang="en-US" sz="2000" dirty="0">
                          <a:effectLst/>
                        </a:rPr>
                        <a:t>Gas and petroleum extraction, petroleum refining.</a:t>
                      </a:r>
                    </a:p>
                    <a:p>
                      <a:pPr marL="0" marR="0">
                        <a:lnSpc>
                          <a:spcPct val="107000"/>
                        </a:lnSpc>
                        <a:spcBef>
                          <a:spcPts val="0"/>
                        </a:spcBef>
                        <a:spcAft>
                          <a:spcPts val="0"/>
                        </a:spcAft>
                      </a:pPr>
                      <a:r>
                        <a:rPr lang="en-US" sz="2000" dirty="0">
                          <a:effectLst/>
                        </a:rPr>
                        <a:t>Electricity.</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161497942"/>
                  </a:ext>
                </a:extLst>
              </a:tr>
              <a:tr h="1430461">
                <a:tc>
                  <a:txBody>
                    <a:bodyPr/>
                    <a:lstStyle/>
                    <a:p>
                      <a:pPr marL="0" marR="0">
                        <a:lnSpc>
                          <a:spcPct val="107000"/>
                        </a:lnSpc>
                        <a:spcBef>
                          <a:spcPts val="0"/>
                        </a:spcBef>
                        <a:spcAft>
                          <a:spcPts val="0"/>
                        </a:spcAft>
                      </a:pPr>
                      <a:r>
                        <a:rPr lang="en-US" sz="2400" dirty="0">
                          <a:effectLst/>
                        </a:rPr>
                        <a:t>Losers</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2000" dirty="0">
                          <a:effectLst/>
                        </a:rPr>
                        <a:t>Small and micro enterprises.</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2000" dirty="0">
                          <a:effectLst/>
                        </a:rPr>
                        <a:t>Manufacturing.</a:t>
                      </a:r>
                    </a:p>
                    <a:p>
                      <a:pPr marL="0" marR="0">
                        <a:lnSpc>
                          <a:spcPct val="107000"/>
                        </a:lnSpc>
                        <a:spcBef>
                          <a:spcPts val="0"/>
                        </a:spcBef>
                        <a:spcAft>
                          <a:spcPts val="0"/>
                        </a:spcAft>
                      </a:pPr>
                      <a:r>
                        <a:rPr lang="en-US" sz="2000" dirty="0">
                          <a:effectLst/>
                        </a:rPr>
                        <a:t>Restaurants and hotels.</a:t>
                      </a:r>
                    </a:p>
                    <a:p>
                      <a:pPr marL="0" marR="0">
                        <a:lnSpc>
                          <a:spcPct val="107000"/>
                        </a:lnSpc>
                        <a:spcBef>
                          <a:spcPts val="0"/>
                        </a:spcBef>
                        <a:spcAft>
                          <a:spcPts val="0"/>
                        </a:spcAft>
                      </a:pPr>
                      <a:r>
                        <a:rPr lang="en-US" sz="2000" dirty="0">
                          <a:effectLst/>
                        </a:rPr>
                        <a:t>Financial services.</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2000" dirty="0">
                          <a:effectLst/>
                        </a:rPr>
                        <a:t>Construction.</a:t>
                      </a:r>
                    </a:p>
                    <a:p>
                      <a:pPr marL="0" marR="0">
                        <a:lnSpc>
                          <a:spcPct val="107000"/>
                        </a:lnSpc>
                        <a:spcBef>
                          <a:spcPts val="0"/>
                        </a:spcBef>
                        <a:spcAft>
                          <a:spcPts val="0"/>
                        </a:spcAft>
                      </a:pPr>
                      <a:r>
                        <a:rPr lang="en-US" sz="2000" dirty="0">
                          <a:effectLst/>
                        </a:rPr>
                        <a:t>Real estate.</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910194482"/>
                  </a:ext>
                </a:extLst>
              </a:tr>
            </a:tbl>
          </a:graphicData>
        </a:graphic>
      </p:graphicFrame>
    </p:spTree>
    <p:extLst>
      <p:ext uri="{BB962C8B-B14F-4D97-AF65-F5344CB8AC3E}">
        <p14:creationId xmlns:p14="http://schemas.microsoft.com/office/powerpoint/2010/main" val="3209968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56448-CFD2-42BC-ACC4-16C09DF927EF}"/>
              </a:ext>
            </a:extLst>
          </p:cNvPr>
          <p:cNvSpPr>
            <a:spLocks noGrp="1"/>
          </p:cNvSpPr>
          <p:nvPr>
            <p:ph type="title"/>
          </p:nvPr>
        </p:nvSpPr>
        <p:spPr/>
        <p:txBody>
          <a:bodyPr vert="horz" lIns="91440" tIns="45720" rIns="91440" bIns="45720" rtlCol="0" anchor="ctr">
            <a:normAutofit/>
          </a:bodyPr>
          <a:lstStyle/>
          <a:p>
            <a:r>
              <a:rPr lang="en-US" dirty="0"/>
              <a:t>Covid’s impact on women empowerment</a:t>
            </a:r>
          </a:p>
        </p:txBody>
      </p:sp>
      <p:graphicFrame>
        <p:nvGraphicFramePr>
          <p:cNvPr id="8" name="Table 8">
            <a:extLst>
              <a:ext uri="{FF2B5EF4-FFF2-40B4-BE49-F238E27FC236}">
                <a16:creationId xmlns:a16="http://schemas.microsoft.com/office/drawing/2014/main" id="{0D5981A5-1029-43B0-ADCB-151AD5142797}"/>
              </a:ext>
            </a:extLst>
          </p:cNvPr>
          <p:cNvGraphicFramePr>
            <a:graphicFrameLocks noGrp="1"/>
          </p:cNvGraphicFramePr>
          <p:nvPr>
            <p:extLst>
              <p:ext uri="{D42A27DB-BD31-4B8C-83A1-F6EECF244321}">
                <p14:modId xmlns:p14="http://schemas.microsoft.com/office/powerpoint/2010/main" val="2404768407"/>
              </p:ext>
            </p:extLst>
          </p:nvPr>
        </p:nvGraphicFramePr>
        <p:xfrm>
          <a:off x="2810135" y="1977494"/>
          <a:ext cx="5541385" cy="3982498"/>
        </p:xfrm>
        <a:graphic>
          <a:graphicData uri="http://schemas.openxmlformats.org/drawingml/2006/table">
            <a:tbl>
              <a:tblPr firstRow="1" bandRow="1">
                <a:tableStyleId>{5C22544A-7EE6-4342-B048-85BDC9FD1C3A}</a:tableStyleId>
              </a:tblPr>
              <a:tblGrid>
                <a:gridCol w="5541385">
                  <a:extLst>
                    <a:ext uri="{9D8B030D-6E8A-4147-A177-3AD203B41FA5}">
                      <a16:colId xmlns:a16="http://schemas.microsoft.com/office/drawing/2014/main" val="2312289311"/>
                    </a:ext>
                  </a:extLst>
                </a:gridCol>
              </a:tblGrid>
              <a:tr h="583542">
                <a:tc>
                  <a:txBody>
                    <a:bodyPr/>
                    <a:lstStyle/>
                    <a:p>
                      <a:r>
                        <a:rPr lang="en-US" sz="3200" b="0" dirty="0">
                          <a:solidFill>
                            <a:schemeClr val="accent5">
                              <a:lumMod val="50000"/>
                            </a:schemeClr>
                          </a:solidFill>
                        </a:rPr>
                        <a:t>Female labor force participation</a:t>
                      </a:r>
                      <a:endParaRPr lang="en-GB" sz="3200" b="0" dirty="0">
                        <a:solidFill>
                          <a:schemeClr val="accent5">
                            <a:lumMod val="50000"/>
                          </a:schemeClr>
                        </a:solidFill>
                      </a:endParaRPr>
                    </a:p>
                  </a:txBody>
                  <a:tcPr>
                    <a:lnL w="38100" cap="flat" cmpd="sng" algn="ctr">
                      <a:solidFill>
                        <a:schemeClr val="accent1">
                          <a:lumMod val="75000"/>
                        </a:schemeClr>
                      </a:solidFill>
                      <a:prstDash val="solid"/>
                      <a:round/>
                      <a:headEnd type="none" w="med" len="med"/>
                      <a:tailEnd type="none" w="med" len="med"/>
                    </a:lnL>
                    <a:lnR w="38100" cap="flat" cmpd="sng" algn="ctr">
                      <a:solidFill>
                        <a:schemeClr val="accent1">
                          <a:lumMod val="75000"/>
                        </a:schemeClr>
                      </a:solidFill>
                      <a:prstDash val="solid"/>
                      <a:round/>
                      <a:headEnd type="none" w="med" len="med"/>
                      <a:tailEnd type="none" w="med" len="med"/>
                    </a:lnR>
                    <a:lnT w="38100" cap="flat" cmpd="sng" algn="ctr">
                      <a:solidFill>
                        <a:schemeClr val="accent1">
                          <a:lumMod val="75000"/>
                        </a:schemeClr>
                      </a:solidFill>
                      <a:prstDash val="solid"/>
                      <a:round/>
                      <a:headEnd type="none" w="med" len="med"/>
                      <a:tailEnd type="none" w="med" len="med"/>
                    </a:lnT>
                    <a:solidFill>
                      <a:schemeClr val="bg1">
                        <a:lumMod val="85000"/>
                      </a:schemeClr>
                    </a:solidFill>
                  </a:tcPr>
                </a:tc>
                <a:extLst>
                  <a:ext uri="{0D108BD9-81ED-4DB2-BD59-A6C34878D82A}">
                    <a16:rowId xmlns:a16="http://schemas.microsoft.com/office/drawing/2014/main" val="824365955"/>
                  </a:ext>
                </a:extLst>
              </a:tr>
              <a:tr h="583542">
                <a:tc>
                  <a:txBody>
                    <a:bodyPr/>
                    <a:lstStyle/>
                    <a:p>
                      <a:r>
                        <a:rPr lang="en-US" sz="3200" b="0" dirty="0">
                          <a:solidFill>
                            <a:schemeClr val="accent5">
                              <a:lumMod val="50000"/>
                            </a:schemeClr>
                          </a:solidFill>
                        </a:rPr>
                        <a:t>Female unemployment</a:t>
                      </a:r>
                      <a:endParaRPr lang="en-GB" sz="3200" b="0" dirty="0">
                        <a:solidFill>
                          <a:schemeClr val="accent5">
                            <a:lumMod val="50000"/>
                          </a:schemeClr>
                        </a:solidFill>
                      </a:endParaRPr>
                    </a:p>
                  </a:txBody>
                  <a:tcPr>
                    <a:lnL w="38100" cap="flat" cmpd="sng" algn="ctr">
                      <a:solidFill>
                        <a:schemeClr val="accent1">
                          <a:lumMod val="75000"/>
                        </a:schemeClr>
                      </a:solidFill>
                      <a:prstDash val="solid"/>
                      <a:round/>
                      <a:headEnd type="none" w="med" len="med"/>
                      <a:tailEnd type="none" w="med" len="med"/>
                    </a:lnL>
                    <a:lnR w="38100" cap="flat" cmpd="sng" algn="ctr">
                      <a:solidFill>
                        <a:schemeClr val="accent1">
                          <a:lumMod val="75000"/>
                        </a:schemeClr>
                      </a:solidFill>
                      <a:prstDash val="solid"/>
                      <a:round/>
                      <a:headEnd type="none" w="med" len="med"/>
                      <a:tailEnd type="none" w="med" len="med"/>
                    </a:lnR>
                    <a:noFill/>
                  </a:tcPr>
                </a:tc>
                <a:extLst>
                  <a:ext uri="{0D108BD9-81ED-4DB2-BD59-A6C34878D82A}">
                    <a16:rowId xmlns:a16="http://schemas.microsoft.com/office/drawing/2014/main" val="3492426128"/>
                  </a:ext>
                </a:extLst>
              </a:tr>
              <a:tr h="583542">
                <a:tc>
                  <a:txBody>
                    <a:bodyPr/>
                    <a:lstStyle/>
                    <a:p>
                      <a:r>
                        <a:rPr lang="en-US" sz="3200" b="0" dirty="0">
                          <a:solidFill>
                            <a:schemeClr val="accent5">
                              <a:lumMod val="50000"/>
                            </a:schemeClr>
                          </a:solidFill>
                        </a:rPr>
                        <a:t>Working woman</a:t>
                      </a:r>
                      <a:endParaRPr lang="en-GB" sz="3200" b="0" dirty="0">
                        <a:solidFill>
                          <a:schemeClr val="accent5">
                            <a:lumMod val="50000"/>
                          </a:schemeClr>
                        </a:solidFill>
                      </a:endParaRPr>
                    </a:p>
                  </a:txBody>
                  <a:tcPr>
                    <a:lnL w="38100" cap="flat" cmpd="sng" algn="ctr">
                      <a:solidFill>
                        <a:schemeClr val="accent1">
                          <a:lumMod val="75000"/>
                        </a:schemeClr>
                      </a:solidFill>
                      <a:prstDash val="solid"/>
                      <a:round/>
                      <a:headEnd type="none" w="med" len="med"/>
                      <a:tailEnd type="none" w="med" len="med"/>
                    </a:lnL>
                    <a:lnR w="38100" cap="flat" cmpd="sng" algn="ctr">
                      <a:solidFill>
                        <a:schemeClr val="accent1">
                          <a:lumMod val="75000"/>
                        </a:schemeClr>
                      </a:solidFill>
                      <a:prstDash val="solid"/>
                      <a:round/>
                      <a:headEnd type="none" w="med" len="med"/>
                      <a:tailEnd type="none" w="med" len="med"/>
                    </a:lnR>
                    <a:solidFill>
                      <a:schemeClr val="bg1">
                        <a:lumMod val="85000"/>
                      </a:schemeClr>
                    </a:solidFill>
                  </a:tcPr>
                </a:tc>
                <a:extLst>
                  <a:ext uri="{0D108BD9-81ED-4DB2-BD59-A6C34878D82A}">
                    <a16:rowId xmlns:a16="http://schemas.microsoft.com/office/drawing/2014/main" val="1927678718"/>
                  </a:ext>
                </a:extLst>
              </a:tr>
              <a:tr h="583542">
                <a:tc>
                  <a:txBody>
                    <a:bodyPr/>
                    <a:lstStyle/>
                    <a:p>
                      <a:r>
                        <a:rPr lang="en-US" sz="3200" b="0" dirty="0">
                          <a:solidFill>
                            <a:schemeClr val="accent5">
                              <a:lumMod val="50000"/>
                            </a:schemeClr>
                          </a:solidFill>
                        </a:rPr>
                        <a:t>Care work and unpaid work</a:t>
                      </a:r>
                      <a:endParaRPr lang="en-GB" sz="3200" b="0" dirty="0">
                        <a:solidFill>
                          <a:schemeClr val="accent5">
                            <a:lumMod val="50000"/>
                          </a:schemeClr>
                        </a:solidFill>
                      </a:endParaRPr>
                    </a:p>
                  </a:txBody>
                  <a:tcPr>
                    <a:lnL w="38100" cap="flat" cmpd="sng" algn="ctr">
                      <a:solidFill>
                        <a:schemeClr val="accent1">
                          <a:lumMod val="75000"/>
                        </a:schemeClr>
                      </a:solidFill>
                      <a:prstDash val="solid"/>
                      <a:round/>
                      <a:headEnd type="none" w="med" len="med"/>
                      <a:tailEnd type="none" w="med" len="med"/>
                    </a:lnL>
                    <a:lnR w="38100" cap="flat" cmpd="sng" algn="ctr">
                      <a:solidFill>
                        <a:schemeClr val="accent1">
                          <a:lumMod val="75000"/>
                        </a:schemeClr>
                      </a:solidFill>
                      <a:prstDash val="solid"/>
                      <a:round/>
                      <a:headEnd type="none" w="med" len="med"/>
                      <a:tailEnd type="none" w="med" len="med"/>
                    </a:lnR>
                    <a:noFill/>
                  </a:tcPr>
                </a:tc>
                <a:extLst>
                  <a:ext uri="{0D108BD9-81ED-4DB2-BD59-A6C34878D82A}">
                    <a16:rowId xmlns:a16="http://schemas.microsoft.com/office/drawing/2014/main" val="2941292479"/>
                  </a:ext>
                </a:extLst>
              </a:tr>
              <a:tr h="1005840">
                <a:tc>
                  <a:txBody>
                    <a:bodyPr/>
                    <a:lstStyle/>
                    <a:p>
                      <a:r>
                        <a:rPr lang="en-US" sz="3200" b="0" dirty="0">
                          <a:solidFill>
                            <a:schemeClr val="accent5">
                              <a:lumMod val="50000"/>
                            </a:schemeClr>
                          </a:solidFill>
                        </a:rPr>
                        <a:t>Access to economic resources and capacity development</a:t>
                      </a:r>
                      <a:endParaRPr lang="en-GB" sz="3200" b="0" dirty="0">
                        <a:solidFill>
                          <a:schemeClr val="accent5">
                            <a:lumMod val="50000"/>
                          </a:schemeClr>
                        </a:solidFill>
                      </a:endParaRPr>
                    </a:p>
                  </a:txBody>
                  <a:tcPr>
                    <a:lnL w="38100" cap="flat" cmpd="sng" algn="ctr">
                      <a:solidFill>
                        <a:schemeClr val="accent1">
                          <a:lumMod val="75000"/>
                        </a:schemeClr>
                      </a:solidFill>
                      <a:prstDash val="solid"/>
                      <a:round/>
                      <a:headEnd type="none" w="med" len="med"/>
                      <a:tailEnd type="none" w="med" len="med"/>
                    </a:lnL>
                    <a:lnR w="38100" cap="flat" cmpd="sng" algn="ctr">
                      <a:solidFill>
                        <a:schemeClr val="accent1">
                          <a:lumMod val="75000"/>
                        </a:schemeClr>
                      </a:solidFill>
                      <a:prstDash val="solid"/>
                      <a:round/>
                      <a:headEnd type="none" w="med" len="med"/>
                      <a:tailEnd type="none" w="med" len="med"/>
                    </a:lnR>
                    <a:solidFill>
                      <a:schemeClr val="bg1">
                        <a:lumMod val="85000"/>
                      </a:schemeClr>
                    </a:solidFill>
                  </a:tcPr>
                </a:tc>
                <a:extLst>
                  <a:ext uri="{0D108BD9-81ED-4DB2-BD59-A6C34878D82A}">
                    <a16:rowId xmlns:a16="http://schemas.microsoft.com/office/drawing/2014/main" val="2937500780"/>
                  </a:ext>
                </a:extLst>
              </a:tr>
              <a:tr h="581530">
                <a:tc>
                  <a:txBody>
                    <a:bodyPr/>
                    <a:lstStyle/>
                    <a:p>
                      <a:r>
                        <a:rPr lang="en-US" sz="3200" b="0" dirty="0">
                          <a:solidFill>
                            <a:schemeClr val="accent5">
                              <a:lumMod val="50000"/>
                            </a:schemeClr>
                          </a:solidFill>
                        </a:rPr>
                        <a:t>Values and cultural heritage</a:t>
                      </a:r>
                      <a:endParaRPr lang="en-GB" sz="3200" b="0" dirty="0">
                        <a:solidFill>
                          <a:schemeClr val="accent5">
                            <a:lumMod val="50000"/>
                          </a:schemeClr>
                        </a:solidFill>
                      </a:endParaRPr>
                    </a:p>
                  </a:txBody>
                  <a:tcPr>
                    <a:lnL w="38100" cap="flat" cmpd="sng" algn="ctr">
                      <a:solidFill>
                        <a:schemeClr val="accent1">
                          <a:lumMod val="75000"/>
                        </a:schemeClr>
                      </a:solidFill>
                      <a:prstDash val="solid"/>
                      <a:round/>
                      <a:headEnd type="none" w="med" len="med"/>
                      <a:tailEnd type="none" w="med" len="med"/>
                    </a:lnL>
                    <a:lnR w="38100" cap="flat" cmpd="sng" algn="ctr">
                      <a:solidFill>
                        <a:schemeClr val="accent1">
                          <a:lumMod val="75000"/>
                        </a:schemeClr>
                      </a:solidFill>
                      <a:prstDash val="solid"/>
                      <a:round/>
                      <a:headEnd type="none" w="med" len="med"/>
                      <a:tailEnd type="none" w="med" len="med"/>
                    </a:lnR>
                    <a:lnB w="38100" cap="flat" cmpd="sng" algn="ctr">
                      <a:solidFill>
                        <a:schemeClr val="accent1">
                          <a:lumMod val="75000"/>
                        </a:schemeClr>
                      </a:solidFill>
                      <a:prstDash val="solid"/>
                      <a:round/>
                      <a:headEnd type="none" w="med" len="med"/>
                      <a:tailEnd type="none" w="med" len="med"/>
                    </a:lnB>
                    <a:noFill/>
                  </a:tcPr>
                </a:tc>
                <a:extLst>
                  <a:ext uri="{0D108BD9-81ED-4DB2-BD59-A6C34878D82A}">
                    <a16:rowId xmlns:a16="http://schemas.microsoft.com/office/drawing/2014/main" val="1555766953"/>
                  </a:ext>
                </a:extLst>
              </a:tr>
            </a:tbl>
          </a:graphicData>
        </a:graphic>
      </p:graphicFrame>
      <p:pic>
        <p:nvPicPr>
          <p:cNvPr id="1026" name="Picture 2" descr="Regional Teleconference on COVID-19">
            <a:extLst>
              <a:ext uri="{FF2B5EF4-FFF2-40B4-BE49-F238E27FC236}">
                <a16:creationId xmlns:a16="http://schemas.microsoft.com/office/drawing/2014/main" id="{921FAA70-0C4D-4715-B9C4-0B85AC7717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00" y="1432296"/>
            <a:ext cx="27432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pportunities">
            <a:extLst>
              <a:ext uri="{FF2B5EF4-FFF2-40B4-BE49-F238E27FC236}">
                <a16:creationId xmlns:a16="http://schemas.microsoft.com/office/drawing/2014/main" id="{5B249C29-9819-4F89-945C-F1995422AB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0126" y="3031808"/>
            <a:ext cx="3432203" cy="1828800"/>
          </a:xfrm>
          <a:prstGeom prst="rect">
            <a:avLst/>
          </a:prstGeom>
          <a:noFill/>
          <a:extLst>
            <a:ext uri="{909E8E84-426E-40DD-AFC4-6F175D3DCCD1}">
              <a14:hiddenFill xmlns:a14="http://schemas.microsoft.com/office/drawing/2010/main">
                <a:solidFill>
                  <a:srgbClr val="FFFFFF"/>
                </a:solidFill>
              </a14:hiddenFill>
            </a:ext>
          </a:extLst>
        </p:spPr>
      </p:pic>
      <p:sp>
        <p:nvSpPr>
          <p:cNvPr id="10" name="Arrow: Bent-Up 9">
            <a:extLst>
              <a:ext uri="{FF2B5EF4-FFF2-40B4-BE49-F238E27FC236}">
                <a16:creationId xmlns:a16="http://schemas.microsoft.com/office/drawing/2014/main" id="{589495CF-A1C9-481B-8023-A3B9C13B7ACC}"/>
              </a:ext>
            </a:extLst>
          </p:cNvPr>
          <p:cNvSpPr/>
          <p:nvPr/>
        </p:nvSpPr>
        <p:spPr>
          <a:xfrm rot="5400000">
            <a:off x="1120140" y="4116396"/>
            <a:ext cx="1139253" cy="1103304"/>
          </a:xfrm>
          <a:prstGeom prst="bentUpArrow">
            <a:avLst/>
          </a:prstGeom>
          <a:no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42621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56448-CFD2-42BC-ACC4-16C09DF927EF}"/>
              </a:ext>
            </a:extLst>
          </p:cNvPr>
          <p:cNvSpPr>
            <a:spLocks noGrp="1"/>
          </p:cNvSpPr>
          <p:nvPr>
            <p:ph type="title"/>
          </p:nvPr>
        </p:nvSpPr>
        <p:spPr/>
        <p:txBody>
          <a:bodyPr vert="horz" lIns="91440" tIns="45720" rIns="91440" bIns="45720" rtlCol="0" anchor="ctr">
            <a:normAutofit/>
          </a:bodyPr>
          <a:lstStyle/>
          <a:p>
            <a:r>
              <a:rPr lang="en-US" dirty="0"/>
              <a:t>Female labor force participation</a:t>
            </a:r>
          </a:p>
        </p:txBody>
      </p:sp>
      <p:sp>
        <p:nvSpPr>
          <p:cNvPr id="3" name="Content Placeholder 2">
            <a:extLst>
              <a:ext uri="{FF2B5EF4-FFF2-40B4-BE49-F238E27FC236}">
                <a16:creationId xmlns:a16="http://schemas.microsoft.com/office/drawing/2014/main" id="{896046E7-A950-48E1-B457-B9C430067F38}"/>
              </a:ext>
            </a:extLst>
          </p:cNvPr>
          <p:cNvSpPr>
            <a:spLocks noGrp="1"/>
          </p:cNvSpPr>
          <p:nvPr>
            <p:ph idx="1"/>
          </p:nvPr>
        </p:nvSpPr>
        <p:spPr>
          <a:xfrm>
            <a:off x="673443" y="1587843"/>
            <a:ext cx="10879460" cy="4950609"/>
          </a:xfrm>
        </p:spPr>
        <p:txBody>
          <a:bodyPr>
            <a:normAutofit/>
          </a:bodyPr>
          <a:lstStyle/>
          <a:p>
            <a:pPr marL="346075" indent="-346075">
              <a:lnSpc>
                <a:spcPct val="100000"/>
              </a:lnSpc>
              <a:buFont typeface="Webdings" panose="05030102010509060703" pitchFamily="18" charset="2"/>
              <a:buChar char=""/>
            </a:pPr>
            <a:r>
              <a:rPr lang="en-US" sz="2600" b="0" i="0" u="none" strike="noStrike" baseline="0" dirty="0">
                <a:latin typeface="+mn-lt"/>
              </a:rPr>
              <a:t>Indications for a decrease </a:t>
            </a:r>
            <a:r>
              <a:rPr lang="en-US" sz="2600" dirty="0">
                <a:latin typeface="+mn-lt"/>
              </a:rPr>
              <a:t>in female labor force participation</a:t>
            </a:r>
          </a:p>
          <a:p>
            <a:pPr marL="346075" indent="-346075" algn="l">
              <a:lnSpc>
                <a:spcPct val="100000"/>
              </a:lnSpc>
              <a:buFont typeface="Webdings" panose="05030102010509060703" pitchFamily="18" charset="2"/>
              <a:buChar char=""/>
            </a:pPr>
            <a:r>
              <a:rPr lang="en-US" sz="2600" b="0" i="0" u="none" strike="noStrike" baseline="0" dirty="0">
                <a:latin typeface="+mn-lt"/>
              </a:rPr>
              <a:t>The pandemic implications on f</a:t>
            </a:r>
            <a:r>
              <a:rPr lang="en-US" sz="2600" dirty="0">
                <a:latin typeface="+mn-lt"/>
              </a:rPr>
              <a:t>emale labor force participation </a:t>
            </a:r>
            <a:r>
              <a:rPr lang="en-US" sz="2600" b="0" i="0" u="none" strike="noStrike" baseline="0" dirty="0">
                <a:latin typeface="+mn-lt"/>
              </a:rPr>
              <a:t>will form a set of outcomes of positive factors that encourage more females of all ages to enter the labor market:</a:t>
            </a:r>
          </a:p>
          <a:p>
            <a:pPr marL="803275" lvl="1" indent="-290513">
              <a:lnSpc>
                <a:spcPct val="100000"/>
              </a:lnSpc>
              <a:buFont typeface="Wingdings" panose="05000000000000000000" pitchFamily="2" charset="2"/>
              <a:buChar char="v"/>
            </a:pPr>
            <a:r>
              <a:rPr lang="en-US" b="0" i="0" u="none" strike="noStrike" baseline="0" dirty="0">
                <a:latin typeface="+mn-lt"/>
              </a:rPr>
              <a:t>Growing the positive perceptions towards entrepreneurship</a:t>
            </a:r>
          </a:p>
          <a:p>
            <a:pPr marL="803275" lvl="1" indent="-290513">
              <a:lnSpc>
                <a:spcPct val="100000"/>
              </a:lnSpc>
              <a:buFont typeface="Wingdings" panose="05000000000000000000" pitchFamily="2" charset="2"/>
              <a:buChar char="v"/>
            </a:pPr>
            <a:r>
              <a:rPr lang="en-US" b="0" i="0" u="none" strike="noStrike" baseline="0" dirty="0">
                <a:latin typeface="+mn-lt"/>
              </a:rPr>
              <a:t>Increasing loans and grants allocated to women to finance new enterprises, whether micro, small, or medium (MSMEs)</a:t>
            </a:r>
          </a:p>
          <a:p>
            <a:pPr marL="803275" lvl="1" indent="-290513">
              <a:lnSpc>
                <a:spcPct val="100000"/>
              </a:lnSpc>
              <a:buFont typeface="Wingdings" panose="05000000000000000000" pitchFamily="2" charset="2"/>
              <a:buChar char="v"/>
            </a:pPr>
            <a:r>
              <a:rPr lang="en-US" b="0" i="0" u="none" strike="noStrike" baseline="0" dirty="0">
                <a:latin typeface="+mn-lt"/>
              </a:rPr>
              <a:t>Access to flexible work styles allowing a balance between the woman’s productive role and assumption of family burdens</a:t>
            </a:r>
          </a:p>
          <a:p>
            <a:pPr marL="803275" lvl="1" indent="-290513">
              <a:lnSpc>
                <a:spcPct val="100000"/>
              </a:lnSpc>
              <a:buFont typeface="Wingdings" panose="05000000000000000000" pitchFamily="2" charset="2"/>
              <a:buChar char="v"/>
            </a:pPr>
            <a:r>
              <a:rPr lang="en-US" b="0" i="0" u="none" strike="noStrike" baseline="0" dirty="0">
                <a:latin typeface="+mn-lt"/>
              </a:rPr>
              <a:t>A public sphere that provides working women a greater degree of safety instead of commuting to the workplace.</a:t>
            </a:r>
            <a:endParaRPr lang="en-US" dirty="0">
              <a:latin typeface="+mn-lt"/>
            </a:endParaRPr>
          </a:p>
        </p:txBody>
      </p:sp>
    </p:spTree>
    <p:extLst>
      <p:ext uri="{BB962C8B-B14F-4D97-AF65-F5344CB8AC3E}">
        <p14:creationId xmlns:p14="http://schemas.microsoft.com/office/powerpoint/2010/main" val="1111793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4B7BB-A714-4C21-B342-4F07BBE00C5E}"/>
              </a:ext>
            </a:extLst>
          </p:cNvPr>
          <p:cNvSpPr>
            <a:spLocks noGrp="1"/>
          </p:cNvSpPr>
          <p:nvPr>
            <p:ph type="title"/>
          </p:nvPr>
        </p:nvSpPr>
        <p:spPr/>
        <p:txBody>
          <a:bodyPr vert="horz" lIns="91440" tIns="45720" rIns="91440" bIns="45720" rtlCol="0" anchor="ctr">
            <a:normAutofit/>
          </a:bodyPr>
          <a:lstStyle/>
          <a:p>
            <a:r>
              <a:rPr lang="en-US" dirty="0"/>
              <a:t>Female unemployment</a:t>
            </a:r>
          </a:p>
        </p:txBody>
      </p:sp>
      <p:sp>
        <p:nvSpPr>
          <p:cNvPr id="3" name="Content Placeholder 2">
            <a:extLst>
              <a:ext uri="{FF2B5EF4-FFF2-40B4-BE49-F238E27FC236}">
                <a16:creationId xmlns:a16="http://schemas.microsoft.com/office/drawing/2014/main" id="{9434336D-1171-48D9-BB9D-0E7DB9FFFA4A}"/>
              </a:ext>
            </a:extLst>
          </p:cNvPr>
          <p:cNvSpPr>
            <a:spLocks noGrp="1"/>
          </p:cNvSpPr>
          <p:nvPr>
            <p:ph idx="1"/>
          </p:nvPr>
        </p:nvSpPr>
        <p:spPr>
          <a:xfrm>
            <a:off x="630194" y="1587843"/>
            <a:ext cx="10892481" cy="4376685"/>
          </a:xfrm>
        </p:spPr>
        <p:txBody>
          <a:bodyPr vert="horz" lIns="91440" tIns="45720" rIns="91440" bIns="45720" rtlCol="0">
            <a:normAutofit/>
          </a:bodyPr>
          <a:lstStyle/>
          <a:p>
            <a:pPr marL="401638" indent="-401638">
              <a:lnSpc>
                <a:spcPct val="110000"/>
              </a:lnSpc>
              <a:buFont typeface="Webdings" panose="05030102010509060703" pitchFamily="18" charset="2"/>
              <a:buChar char=""/>
            </a:pPr>
            <a:r>
              <a:rPr lang="en-US" dirty="0">
                <a:latin typeface="+mn-lt"/>
              </a:rPr>
              <a:t>Female unemployment rate is 21.7%. Half of these unemployed females have a university degree. </a:t>
            </a:r>
          </a:p>
          <a:p>
            <a:pPr lvl="1">
              <a:lnSpc>
                <a:spcPct val="110000"/>
              </a:lnSpc>
            </a:pPr>
            <a:r>
              <a:rPr lang="en-US" dirty="0">
                <a:latin typeface="+mn-lt"/>
              </a:rPr>
              <a:t>The post-pandemic phase may witness a decline in female unemployment rates as a result of access to new job opportunities in winner sectors. </a:t>
            </a:r>
          </a:p>
          <a:p>
            <a:pPr marL="0" indent="0">
              <a:lnSpc>
                <a:spcPct val="110000"/>
              </a:lnSpc>
              <a:buNone/>
            </a:pPr>
            <a:r>
              <a:rPr lang="en-US" dirty="0">
                <a:solidFill>
                  <a:schemeClr val="tx1"/>
                </a:solidFill>
                <a:latin typeface="+mn-lt"/>
              </a:rPr>
              <a:t>On the other hand</a:t>
            </a:r>
          </a:p>
          <a:p>
            <a:pPr lvl="1">
              <a:lnSpc>
                <a:spcPct val="110000"/>
              </a:lnSpc>
            </a:pPr>
            <a:r>
              <a:rPr lang="en-US" dirty="0">
                <a:latin typeface="+mn-lt"/>
              </a:rPr>
              <a:t>The risks arising from a possible reduction in employment in looser sectors must lead to an increase in unemployment for both men and women.</a:t>
            </a:r>
          </a:p>
        </p:txBody>
      </p:sp>
    </p:spTree>
    <p:extLst>
      <p:ext uri="{BB962C8B-B14F-4D97-AF65-F5344CB8AC3E}">
        <p14:creationId xmlns:p14="http://schemas.microsoft.com/office/powerpoint/2010/main" val="1377386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4B1A8-FD61-4D6C-ACC1-549D3C8F5D8D}"/>
              </a:ext>
            </a:extLst>
          </p:cNvPr>
          <p:cNvSpPr>
            <a:spLocks noGrp="1"/>
          </p:cNvSpPr>
          <p:nvPr>
            <p:ph type="title"/>
          </p:nvPr>
        </p:nvSpPr>
        <p:spPr/>
        <p:txBody>
          <a:bodyPr vert="horz" lIns="91440" tIns="45720" rIns="91440" bIns="45720" rtlCol="0" anchor="ctr">
            <a:normAutofit/>
          </a:bodyPr>
          <a:lstStyle/>
          <a:p>
            <a:r>
              <a:rPr lang="en-US" dirty="0"/>
              <a:t>Working woman</a:t>
            </a:r>
          </a:p>
        </p:txBody>
      </p:sp>
      <p:sp>
        <p:nvSpPr>
          <p:cNvPr id="3" name="Content Placeholder 2">
            <a:extLst>
              <a:ext uri="{FF2B5EF4-FFF2-40B4-BE49-F238E27FC236}">
                <a16:creationId xmlns:a16="http://schemas.microsoft.com/office/drawing/2014/main" id="{BCA1C12C-2EF3-4995-A988-CDA09517B2EC}"/>
              </a:ext>
            </a:extLst>
          </p:cNvPr>
          <p:cNvSpPr>
            <a:spLocks noGrp="1"/>
          </p:cNvSpPr>
          <p:nvPr>
            <p:ph idx="1"/>
          </p:nvPr>
        </p:nvSpPr>
        <p:spPr/>
        <p:txBody>
          <a:bodyPr/>
          <a:lstStyle/>
          <a:p>
            <a:pPr marL="0" indent="0" algn="l">
              <a:buNone/>
            </a:pPr>
            <a:r>
              <a:rPr lang="en-US" dirty="0">
                <a:solidFill>
                  <a:schemeClr val="tx1"/>
                </a:solidFill>
                <a:latin typeface="TimesNewRomanPSMT"/>
              </a:rPr>
              <a:t>The Post-Covid-19 era will carry shifts in the work environment:</a:t>
            </a:r>
          </a:p>
          <a:p>
            <a:pPr algn="l"/>
            <a:r>
              <a:rPr lang="en-US" dirty="0">
                <a:latin typeface="TimesNewRomanPSMT"/>
              </a:rPr>
              <a:t>Women employed by the formal sector with greater opportunities to strike a balance between their work requirements and family responsibilities.</a:t>
            </a:r>
          </a:p>
          <a:p>
            <a:pPr marL="457200" lvl="1" indent="0">
              <a:buNone/>
            </a:pPr>
            <a:r>
              <a:rPr lang="en-US" dirty="0">
                <a:latin typeface="TimesNewRomanPSMT"/>
              </a:rPr>
              <a:t>The success of women in the new work environment requires acquisition and mastery of new skills and behaviors</a:t>
            </a:r>
          </a:p>
          <a:p>
            <a:pPr algn="l"/>
            <a:r>
              <a:rPr lang="en-US" dirty="0">
                <a:latin typeface="TimesNewRomanPSMT"/>
              </a:rPr>
              <a:t>Women employed by the formal sector will face more challenges that require transforming female workers from informal into formal sector or promoting entrepreneurship </a:t>
            </a:r>
            <a:r>
              <a:rPr lang="en-US" sz="2800" b="0" i="0" u="none" strike="noStrike" baseline="0" dirty="0">
                <a:latin typeface="TimesNewRomanPSMT"/>
              </a:rPr>
              <a:t>	</a:t>
            </a:r>
            <a:endParaRPr lang="en-US" dirty="0"/>
          </a:p>
        </p:txBody>
      </p:sp>
    </p:spTree>
    <p:extLst>
      <p:ext uri="{BB962C8B-B14F-4D97-AF65-F5344CB8AC3E}">
        <p14:creationId xmlns:p14="http://schemas.microsoft.com/office/powerpoint/2010/main" val="33320120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963DF-DB82-48C1-B84C-0C38B6CE5F38}"/>
              </a:ext>
            </a:extLst>
          </p:cNvPr>
          <p:cNvSpPr>
            <a:spLocks noGrp="1"/>
          </p:cNvSpPr>
          <p:nvPr>
            <p:ph type="title"/>
          </p:nvPr>
        </p:nvSpPr>
        <p:spPr/>
        <p:txBody>
          <a:bodyPr vert="horz" lIns="91440" tIns="45720" rIns="91440" bIns="45720" rtlCol="0" anchor="ctr">
            <a:normAutofit/>
          </a:bodyPr>
          <a:lstStyle/>
          <a:p>
            <a:r>
              <a:rPr lang="en-US" dirty="0"/>
              <a:t>Care work and unpaid work</a:t>
            </a:r>
          </a:p>
        </p:txBody>
      </p:sp>
      <p:sp>
        <p:nvSpPr>
          <p:cNvPr id="3" name="Content Placeholder 2">
            <a:extLst>
              <a:ext uri="{FF2B5EF4-FFF2-40B4-BE49-F238E27FC236}">
                <a16:creationId xmlns:a16="http://schemas.microsoft.com/office/drawing/2014/main" id="{A5939C4F-FCE1-45FC-A9F8-814EC881029C}"/>
              </a:ext>
            </a:extLst>
          </p:cNvPr>
          <p:cNvSpPr>
            <a:spLocks noGrp="1"/>
          </p:cNvSpPr>
          <p:nvPr>
            <p:ph idx="1"/>
          </p:nvPr>
        </p:nvSpPr>
        <p:spPr>
          <a:xfrm>
            <a:off x="616531" y="1613190"/>
            <a:ext cx="10515600" cy="909490"/>
          </a:xfrm>
        </p:spPr>
        <p:txBody>
          <a:bodyPr>
            <a:normAutofit/>
          </a:bodyPr>
          <a:lstStyle/>
          <a:p>
            <a:pPr algn="l"/>
            <a:r>
              <a:rPr lang="en-US" sz="2400" b="0" i="0" u="none" strike="noStrike" baseline="0" dirty="0">
                <a:latin typeface="TimesNewRomanPSMT"/>
              </a:rPr>
              <a:t>Working women suffer from the double burden of paid work and unpaid care work being provided by women in house chores and to family members.</a:t>
            </a:r>
          </a:p>
        </p:txBody>
      </p:sp>
      <p:grpSp>
        <p:nvGrpSpPr>
          <p:cNvPr id="12" name="Group 11">
            <a:extLst>
              <a:ext uri="{FF2B5EF4-FFF2-40B4-BE49-F238E27FC236}">
                <a16:creationId xmlns:a16="http://schemas.microsoft.com/office/drawing/2014/main" id="{F052C6B9-03A7-471C-B77D-8A6C8E9B50B0}"/>
              </a:ext>
            </a:extLst>
          </p:cNvPr>
          <p:cNvGrpSpPr/>
          <p:nvPr/>
        </p:nvGrpSpPr>
        <p:grpSpPr>
          <a:xfrm>
            <a:off x="3775586" y="2802192"/>
            <a:ext cx="3824749" cy="3389181"/>
            <a:chOff x="4444180" y="3077496"/>
            <a:chExt cx="3824749" cy="3389181"/>
          </a:xfrm>
        </p:grpSpPr>
        <p:sp>
          <p:nvSpPr>
            <p:cNvPr id="6" name="Oval 5">
              <a:extLst>
                <a:ext uri="{FF2B5EF4-FFF2-40B4-BE49-F238E27FC236}">
                  <a16:creationId xmlns:a16="http://schemas.microsoft.com/office/drawing/2014/main" id="{89833494-5763-481C-B2E5-5BBC1AE85B79}"/>
                </a:ext>
              </a:extLst>
            </p:cNvPr>
            <p:cNvSpPr/>
            <p:nvPr/>
          </p:nvSpPr>
          <p:spPr>
            <a:xfrm>
              <a:off x="4444180" y="3077496"/>
              <a:ext cx="3383280" cy="3383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TimesNewRomanPSMT"/>
                </a:rPr>
                <a:t>E</a:t>
              </a:r>
              <a:r>
                <a:rPr lang="en-US" sz="2000" b="0" i="0" u="none" strike="noStrike" baseline="0" dirty="0">
                  <a:latin typeface="TimesNewRomanPSMT"/>
                </a:rPr>
                <a:t>xtended female labor Participation (37%)</a:t>
              </a:r>
            </a:p>
            <a:p>
              <a:pPr algn="l"/>
              <a:endParaRPr lang="en-US" sz="2000" dirty="0">
                <a:latin typeface="TimesNewRomanPSMT"/>
              </a:endParaRPr>
            </a:p>
            <a:p>
              <a:pPr algn="l"/>
              <a:endParaRPr lang="en-US" sz="2000" dirty="0">
                <a:latin typeface="TimesNewRomanPSMT"/>
              </a:endParaRPr>
            </a:p>
            <a:p>
              <a:pPr algn="l"/>
              <a:endParaRPr lang="en-US" sz="2000" dirty="0">
                <a:latin typeface="TimesNewRomanPSMT"/>
              </a:endParaRPr>
            </a:p>
            <a:p>
              <a:pPr algn="l"/>
              <a:endParaRPr lang="en-US" sz="2000" dirty="0">
                <a:latin typeface="TimesNewRomanPSMT"/>
              </a:endParaRPr>
            </a:p>
            <a:p>
              <a:pPr algn="l"/>
              <a:endParaRPr lang="en-US" sz="2000" dirty="0">
                <a:latin typeface="TimesNewRomanPSMT"/>
              </a:endParaRPr>
            </a:p>
            <a:p>
              <a:pPr algn="l"/>
              <a:endParaRPr lang="en-US" sz="2000" dirty="0"/>
            </a:p>
          </p:txBody>
        </p:sp>
        <p:sp>
          <p:nvSpPr>
            <p:cNvPr id="7" name="Oval 6">
              <a:extLst>
                <a:ext uri="{FF2B5EF4-FFF2-40B4-BE49-F238E27FC236}">
                  <a16:creationId xmlns:a16="http://schemas.microsoft.com/office/drawing/2014/main" id="{C69F669C-9BF3-4C9D-8DE2-E3E27D57A796}"/>
                </a:ext>
              </a:extLst>
            </p:cNvPr>
            <p:cNvSpPr/>
            <p:nvPr/>
          </p:nvSpPr>
          <p:spPr>
            <a:xfrm>
              <a:off x="5078364" y="4272117"/>
              <a:ext cx="2194560" cy="2194560"/>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0" i="0" u="none" strike="noStrike" baseline="0" dirty="0">
                  <a:solidFill>
                    <a:schemeClr val="tx1"/>
                  </a:solidFill>
                  <a:latin typeface="TimesNewRomanPSMT"/>
                </a:rPr>
                <a:t>Women’s economic participation rate (21%)</a:t>
              </a:r>
              <a:endParaRPr lang="en-US" sz="2000" dirty="0">
                <a:solidFill>
                  <a:schemeClr val="tx1"/>
                </a:solidFill>
              </a:endParaRPr>
            </a:p>
          </p:txBody>
        </p:sp>
        <p:cxnSp>
          <p:nvCxnSpPr>
            <p:cNvPr id="10" name="Straight Arrow Connector 9">
              <a:extLst>
                <a:ext uri="{FF2B5EF4-FFF2-40B4-BE49-F238E27FC236}">
                  <a16:creationId xmlns:a16="http://schemas.microsoft.com/office/drawing/2014/main" id="{FAAB3EFB-8DD1-482E-A5DD-F7CFA32BAE1F}"/>
                </a:ext>
              </a:extLst>
            </p:cNvPr>
            <p:cNvCxnSpPr/>
            <p:nvPr/>
          </p:nvCxnSpPr>
          <p:spPr>
            <a:xfrm>
              <a:off x="7620000" y="4748981"/>
              <a:ext cx="648929" cy="0"/>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11" name="TextBox 10">
            <a:extLst>
              <a:ext uri="{FF2B5EF4-FFF2-40B4-BE49-F238E27FC236}">
                <a16:creationId xmlns:a16="http://schemas.microsoft.com/office/drawing/2014/main" id="{7D9221B8-05CE-4575-A95C-513F23258069}"/>
              </a:ext>
            </a:extLst>
          </p:cNvPr>
          <p:cNvSpPr txBox="1"/>
          <p:nvPr/>
        </p:nvSpPr>
        <p:spPr>
          <a:xfrm>
            <a:off x="7964127" y="2979171"/>
            <a:ext cx="2538738" cy="3046988"/>
          </a:xfrm>
          <a:prstGeom prst="rect">
            <a:avLst/>
          </a:prstGeom>
          <a:noFill/>
          <a:ln>
            <a:solidFill>
              <a:srgbClr val="C00000"/>
            </a:solidFill>
          </a:ln>
        </p:spPr>
        <p:txBody>
          <a:bodyPr wrap="square" rtlCol="0">
            <a:spAutoFit/>
          </a:bodyPr>
          <a:lstStyle/>
          <a:p>
            <a:pPr algn="l"/>
            <a:r>
              <a:rPr lang="en-US" sz="2400" b="0" i="0" u="none" strike="noStrike" baseline="0" dirty="0">
                <a:latin typeface="TimesNewRomanPSMT"/>
              </a:rPr>
              <a:t>The difference between both</a:t>
            </a:r>
          </a:p>
          <a:p>
            <a:pPr algn="l"/>
            <a:r>
              <a:rPr lang="en-US" sz="2400" b="0" i="0" u="none" strike="noStrike" baseline="0" dirty="0">
                <a:latin typeface="TimesNewRomanPSMT"/>
              </a:rPr>
              <a:t>rates indicates the volume of unpaid care work at home provided by women to their families.</a:t>
            </a:r>
            <a:endParaRPr lang="en-US" sz="2400" dirty="0"/>
          </a:p>
        </p:txBody>
      </p:sp>
    </p:spTree>
    <p:extLst>
      <p:ext uri="{BB962C8B-B14F-4D97-AF65-F5344CB8AC3E}">
        <p14:creationId xmlns:p14="http://schemas.microsoft.com/office/powerpoint/2010/main" val="1616130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5DD8C-A639-4E21-B6AC-8309097F2483}"/>
              </a:ext>
            </a:extLst>
          </p:cNvPr>
          <p:cNvSpPr>
            <a:spLocks noGrp="1"/>
          </p:cNvSpPr>
          <p:nvPr>
            <p:ph type="title"/>
          </p:nvPr>
        </p:nvSpPr>
        <p:spPr/>
        <p:txBody>
          <a:bodyPr/>
          <a:lstStyle/>
          <a:p>
            <a:r>
              <a:rPr lang="en-US" dirty="0"/>
              <a:t>Content </a:t>
            </a:r>
          </a:p>
        </p:txBody>
      </p:sp>
      <p:sp>
        <p:nvSpPr>
          <p:cNvPr id="3" name="Content Placeholder 2">
            <a:extLst>
              <a:ext uri="{FF2B5EF4-FFF2-40B4-BE49-F238E27FC236}">
                <a16:creationId xmlns:a16="http://schemas.microsoft.com/office/drawing/2014/main" id="{0477D93F-3180-400F-9FE3-E1E4C3155194}"/>
              </a:ext>
            </a:extLst>
          </p:cNvPr>
          <p:cNvSpPr>
            <a:spLocks noGrp="1"/>
          </p:cNvSpPr>
          <p:nvPr>
            <p:ph idx="1"/>
          </p:nvPr>
        </p:nvSpPr>
        <p:spPr>
          <a:xfrm>
            <a:off x="636373" y="1526059"/>
            <a:ext cx="10495758" cy="4438469"/>
          </a:xfrm>
        </p:spPr>
        <p:txBody>
          <a:bodyPr>
            <a:normAutofit/>
          </a:bodyPr>
          <a:lstStyle/>
          <a:p>
            <a:pPr marL="514350" indent="-514350">
              <a:lnSpc>
                <a:spcPct val="150000"/>
              </a:lnSpc>
              <a:spcBef>
                <a:spcPts val="0"/>
              </a:spcBef>
              <a:buFont typeface="+mj-lt"/>
              <a:buAutoNum type="arabicParenR"/>
            </a:pPr>
            <a:r>
              <a:rPr lang="en-US" sz="3200" dirty="0">
                <a:solidFill>
                  <a:srgbClr val="C00000"/>
                </a:solidFill>
                <a:latin typeface="+mn-lt"/>
              </a:rPr>
              <a:t>Introduction </a:t>
            </a:r>
          </a:p>
          <a:p>
            <a:pPr marL="514350" indent="-514350">
              <a:lnSpc>
                <a:spcPct val="150000"/>
              </a:lnSpc>
              <a:spcBef>
                <a:spcPts val="0"/>
              </a:spcBef>
              <a:buFont typeface="+mj-lt"/>
              <a:buAutoNum type="arabicParenR"/>
            </a:pPr>
            <a:r>
              <a:rPr lang="en-US" sz="3200" dirty="0">
                <a:solidFill>
                  <a:srgbClr val="C00000"/>
                </a:solidFill>
                <a:latin typeface="+mn-lt"/>
              </a:rPr>
              <a:t>State initiatives to reduce the pandemic implications</a:t>
            </a:r>
          </a:p>
          <a:p>
            <a:pPr marL="514350" indent="-514350">
              <a:lnSpc>
                <a:spcPct val="150000"/>
              </a:lnSpc>
              <a:spcBef>
                <a:spcPts val="0"/>
              </a:spcBef>
              <a:buFont typeface="+mj-lt"/>
              <a:buAutoNum type="arabicParenR"/>
            </a:pPr>
            <a:r>
              <a:rPr lang="en-US" sz="3200" dirty="0">
                <a:solidFill>
                  <a:srgbClr val="C00000"/>
                </a:solidFill>
                <a:latin typeface="+mn-lt"/>
              </a:rPr>
              <a:t>Post Covid-19 pandemic economic reality and implications</a:t>
            </a:r>
          </a:p>
          <a:p>
            <a:pPr marL="514350" indent="-514350">
              <a:lnSpc>
                <a:spcPct val="150000"/>
              </a:lnSpc>
              <a:spcBef>
                <a:spcPts val="0"/>
              </a:spcBef>
              <a:buFont typeface="+mj-lt"/>
              <a:buAutoNum type="arabicParenR"/>
            </a:pPr>
            <a:r>
              <a:rPr lang="en-US" sz="3200" dirty="0">
                <a:solidFill>
                  <a:srgbClr val="C00000"/>
                </a:solidFill>
                <a:latin typeface="+mn-lt"/>
              </a:rPr>
              <a:t>Policy recommendations and interventions</a:t>
            </a:r>
          </a:p>
          <a:p>
            <a:pPr marL="0" indent="0">
              <a:lnSpc>
                <a:spcPct val="150000"/>
              </a:lnSpc>
              <a:spcBef>
                <a:spcPts val="0"/>
              </a:spcBef>
              <a:buNone/>
            </a:pPr>
            <a:endParaRPr lang="en-US" sz="3200" dirty="0">
              <a:solidFill>
                <a:srgbClr val="C00000"/>
              </a:solidFill>
              <a:latin typeface="+mn-lt"/>
            </a:endParaRPr>
          </a:p>
          <a:p>
            <a:pPr>
              <a:lnSpc>
                <a:spcPct val="150000"/>
              </a:lnSpc>
              <a:spcBef>
                <a:spcPts val="0"/>
              </a:spcBef>
            </a:pPr>
            <a:endParaRPr lang="en-US" sz="3200" dirty="0">
              <a:solidFill>
                <a:srgbClr val="C00000"/>
              </a:solidFill>
              <a:latin typeface="+mn-lt"/>
            </a:endParaRPr>
          </a:p>
          <a:p>
            <a:pPr>
              <a:lnSpc>
                <a:spcPct val="150000"/>
              </a:lnSpc>
              <a:spcBef>
                <a:spcPts val="0"/>
              </a:spcBef>
            </a:pPr>
            <a:endParaRPr lang="en-US" sz="3200" dirty="0">
              <a:latin typeface="+mn-lt"/>
            </a:endParaRPr>
          </a:p>
        </p:txBody>
      </p:sp>
    </p:spTree>
    <p:extLst>
      <p:ext uri="{BB962C8B-B14F-4D97-AF65-F5344CB8AC3E}">
        <p14:creationId xmlns:p14="http://schemas.microsoft.com/office/powerpoint/2010/main" val="40546568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E6986-678F-4AD9-AD14-437431B9F79B}"/>
              </a:ext>
            </a:extLst>
          </p:cNvPr>
          <p:cNvSpPr>
            <a:spLocks noGrp="1"/>
          </p:cNvSpPr>
          <p:nvPr>
            <p:ph type="title"/>
          </p:nvPr>
        </p:nvSpPr>
        <p:spPr/>
        <p:txBody>
          <a:bodyPr vert="horz" lIns="91440" tIns="45720" rIns="91440" bIns="45720" rtlCol="0" anchor="ctr">
            <a:normAutofit fontScale="90000"/>
          </a:bodyPr>
          <a:lstStyle/>
          <a:p>
            <a:r>
              <a:rPr lang="en-US" dirty="0"/>
              <a:t>Women's access to economic resources and capacity development</a:t>
            </a:r>
          </a:p>
        </p:txBody>
      </p:sp>
      <p:sp>
        <p:nvSpPr>
          <p:cNvPr id="3" name="Content Placeholder 2">
            <a:extLst>
              <a:ext uri="{FF2B5EF4-FFF2-40B4-BE49-F238E27FC236}">
                <a16:creationId xmlns:a16="http://schemas.microsoft.com/office/drawing/2014/main" id="{6FF6431C-009E-4661-B409-148E8134610F}"/>
              </a:ext>
            </a:extLst>
          </p:cNvPr>
          <p:cNvSpPr>
            <a:spLocks noGrp="1"/>
          </p:cNvSpPr>
          <p:nvPr>
            <p:ph idx="1"/>
          </p:nvPr>
        </p:nvSpPr>
        <p:spPr>
          <a:xfrm>
            <a:off x="616531" y="1613189"/>
            <a:ext cx="10515600" cy="4689287"/>
          </a:xfrm>
        </p:spPr>
        <p:txBody>
          <a:bodyPr>
            <a:normAutofit/>
          </a:bodyPr>
          <a:lstStyle/>
          <a:p>
            <a:pPr algn="l">
              <a:lnSpc>
                <a:spcPct val="100000"/>
              </a:lnSpc>
            </a:pPr>
            <a:r>
              <a:rPr lang="en-US" sz="2400" b="0" i="0" u="none" strike="noStrike" baseline="0" dirty="0"/>
              <a:t>Egypt has come a long way towards expanding financial inclusion for women. </a:t>
            </a:r>
          </a:p>
          <a:p>
            <a:pPr algn="l">
              <a:lnSpc>
                <a:spcPct val="100000"/>
              </a:lnSpc>
            </a:pPr>
            <a:r>
              <a:rPr lang="en-US" sz="2400" b="0" i="0" u="none" strike="noStrike" baseline="0" dirty="0"/>
              <a:t>The pandemic period has unleashed the electronic finance sector’s growth, represented in emerging and wide spreading new financial products relying on mobile technologies. </a:t>
            </a:r>
          </a:p>
          <a:p>
            <a:pPr algn="l">
              <a:lnSpc>
                <a:spcPct val="100000"/>
              </a:lnSpc>
            </a:pPr>
            <a:r>
              <a:rPr lang="en-US" sz="2400" b="0" i="0" u="none" strike="noStrike" baseline="0" dirty="0"/>
              <a:t>The use of such financial products is expected to increase during the post-COVID-19 era. This constitutes a greater opportunity to create job opportunities for females and greater opportunities to attract more females, to benefit from such probably more convenient services.</a:t>
            </a:r>
            <a:endParaRPr lang="en-US" sz="3600" dirty="0"/>
          </a:p>
        </p:txBody>
      </p:sp>
    </p:spTree>
    <p:extLst>
      <p:ext uri="{BB962C8B-B14F-4D97-AF65-F5344CB8AC3E}">
        <p14:creationId xmlns:p14="http://schemas.microsoft.com/office/powerpoint/2010/main" val="12449658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FB64B-15B5-4B39-AF66-27F965E4054F}"/>
              </a:ext>
            </a:extLst>
          </p:cNvPr>
          <p:cNvSpPr>
            <a:spLocks noGrp="1"/>
          </p:cNvSpPr>
          <p:nvPr>
            <p:ph type="title"/>
          </p:nvPr>
        </p:nvSpPr>
        <p:spPr/>
        <p:txBody>
          <a:bodyPr vert="horz" lIns="91440" tIns="45720" rIns="91440" bIns="45720" rtlCol="0" anchor="ctr">
            <a:normAutofit/>
          </a:bodyPr>
          <a:lstStyle/>
          <a:p>
            <a:r>
              <a:rPr lang="en-US" dirty="0"/>
              <a:t>Values and cultural heritage</a:t>
            </a:r>
          </a:p>
        </p:txBody>
      </p:sp>
      <p:pic>
        <p:nvPicPr>
          <p:cNvPr id="5" name="Picture 4">
            <a:extLst>
              <a:ext uri="{FF2B5EF4-FFF2-40B4-BE49-F238E27FC236}">
                <a16:creationId xmlns:a16="http://schemas.microsoft.com/office/drawing/2014/main" id="{1B668D64-BB08-4EEC-93D8-104803E88E3B}"/>
              </a:ext>
            </a:extLst>
          </p:cNvPr>
          <p:cNvPicPr>
            <a:picLocks noChangeAspect="1"/>
          </p:cNvPicPr>
          <p:nvPr/>
        </p:nvPicPr>
        <p:blipFill rotWithShape="1">
          <a:blip r:embed="rId2"/>
          <a:srcRect l="31532" t="26380" r="5564" b="36344"/>
          <a:stretch/>
        </p:blipFill>
        <p:spPr>
          <a:xfrm>
            <a:off x="476865" y="1809134"/>
            <a:ext cx="11238269" cy="3746092"/>
          </a:xfrm>
          <a:prstGeom prst="rect">
            <a:avLst/>
          </a:prstGeom>
        </p:spPr>
      </p:pic>
    </p:spTree>
    <p:extLst>
      <p:ext uri="{BB962C8B-B14F-4D97-AF65-F5344CB8AC3E}">
        <p14:creationId xmlns:p14="http://schemas.microsoft.com/office/powerpoint/2010/main" val="26053351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09A3C-7CA3-4FE4-A50B-37B6A0925449}"/>
              </a:ext>
            </a:extLst>
          </p:cNvPr>
          <p:cNvSpPr>
            <a:spLocks noGrp="1"/>
          </p:cNvSpPr>
          <p:nvPr>
            <p:ph idx="1"/>
          </p:nvPr>
        </p:nvSpPr>
        <p:spPr>
          <a:xfrm>
            <a:off x="616531" y="2930014"/>
            <a:ext cx="10515600" cy="2926360"/>
          </a:xfrm>
        </p:spPr>
        <p:txBody>
          <a:bodyPr>
            <a:normAutofit/>
          </a:bodyPr>
          <a:lstStyle/>
          <a:p>
            <a:pPr marL="0" indent="0">
              <a:lnSpc>
                <a:spcPct val="100000"/>
              </a:lnSpc>
              <a:buNone/>
            </a:pPr>
            <a:r>
              <a:rPr lang="en-US" sz="4000" dirty="0">
                <a:solidFill>
                  <a:srgbClr val="C00000"/>
                </a:solidFill>
              </a:rPr>
              <a:t>Policy recommendations and interventions</a:t>
            </a:r>
          </a:p>
        </p:txBody>
      </p:sp>
    </p:spTree>
    <p:extLst>
      <p:ext uri="{BB962C8B-B14F-4D97-AF65-F5344CB8AC3E}">
        <p14:creationId xmlns:p14="http://schemas.microsoft.com/office/powerpoint/2010/main" val="34595040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Premium Vector | Profile human head brain process">
            <a:extLst>
              <a:ext uri="{FF2B5EF4-FFF2-40B4-BE49-F238E27FC236}">
                <a16:creationId xmlns:a16="http://schemas.microsoft.com/office/drawing/2014/main" id="{4B91EF94-0403-4B0D-AA23-7A24FA78DD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4557" y="1179871"/>
            <a:ext cx="5211097" cy="521109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FE1B91F-7FCD-4D69-B308-6398D6CDA578}"/>
              </a:ext>
            </a:extLst>
          </p:cNvPr>
          <p:cNvSpPr txBox="1"/>
          <p:nvPr/>
        </p:nvSpPr>
        <p:spPr>
          <a:xfrm>
            <a:off x="8896865" y="4491682"/>
            <a:ext cx="2699951" cy="1107996"/>
          </a:xfrm>
          <a:prstGeom prst="rect">
            <a:avLst/>
          </a:prstGeom>
          <a:noFill/>
          <a:ln w="57150">
            <a:solidFill>
              <a:srgbClr val="FFC000"/>
            </a:solidFill>
          </a:ln>
        </p:spPr>
        <p:txBody>
          <a:bodyPr wrap="square" rtlCol="0">
            <a:spAutoFit/>
          </a:bodyPr>
          <a:lstStyle/>
          <a:p>
            <a:pPr algn="ctr"/>
            <a:r>
              <a:rPr lang="en-US" sz="2200" b="1" dirty="0">
                <a:solidFill>
                  <a:schemeClr val="accent5">
                    <a:lumMod val="50000"/>
                  </a:schemeClr>
                </a:solidFill>
              </a:rPr>
              <a:t>Success occurs when </a:t>
            </a:r>
          </a:p>
          <a:p>
            <a:pPr algn="ctr"/>
            <a:r>
              <a:rPr lang="en-US" sz="2200" b="1" dirty="0">
                <a:solidFill>
                  <a:schemeClr val="accent5">
                    <a:lumMod val="50000"/>
                  </a:schemeClr>
                </a:solidFill>
              </a:rPr>
              <a:t>opportunity meets preparation.</a:t>
            </a:r>
            <a:endParaRPr lang="en-GB" sz="2200" b="1" dirty="0">
              <a:solidFill>
                <a:schemeClr val="accent5">
                  <a:lumMod val="50000"/>
                </a:schemeClr>
              </a:solidFill>
            </a:endParaRPr>
          </a:p>
        </p:txBody>
      </p:sp>
      <p:sp>
        <p:nvSpPr>
          <p:cNvPr id="5" name="TextBox 4">
            <a:extLst>
              <a:ext uri="{FF2B5EF4-FFF2-40B4-BE49-F238E27FC236}">
                <a16:creationId xmlns:a16="http://schemas.microsoft.com/office/drawing/2014/main" id="{13507239-C59C-45F3-B746-9F4D54E96D3D}"/>
              </a:ext>
            </a:extLst>
          </p:cNvPr>
          <p:cNvSpPr txBox="1"/>
          <p:nvPr/>
        </p:nvSpPr>
        <p:spPr>
          <a:xfrm>
            <a:off x="8785654" y="2407509"/>
            <a:ext cx="3311610" cy="769441"/>
          </a:xfrm>
          <a:prstGeom prst="rect">
            <a:avLst/>
          </a:prstGeom>
          <a:noFill/>
          <a:ln w="57150">
            <a:solidFill>
              <a:schemeClr val="accent5">
                <a:lumMod val="75000"/>
              </a:schemeClr>
            </a:solidFill>
          </a:ln>
        </p:spPr>
        <p:txBody>
          <a:bodyPr wrap="square" rtlCol="0">
            <a:spAutoFit/>
          </a:bodyPr>
          <a:lstStyle/>
          <a:p>
            <a:r>
              <a:rPr lang="en-US" sz="2200" b="1" dirty="0"/>
              <a:t>Nothing is more expensive than a missed opportunity.</a:t>
            </a:r>
            <a:endParaRPr lang="en-GB" sz="2200" b="1" dirty="0"/>
          </a:p>
        </p:txBody>
      </p:sp>
      <p:sp>
        <p:nvSpPr>
          <p:cNvPr id="6" name="TextBox 5">
            <a:extLst>
              <a:ext uri="{FF2B5EF4-FFF2-40B4-BE49-F238E27FC236}">
                <a16:creationId xmlns:a16="http://schemas.microsoft.com/office/drawing/2014/main" id="{A3D7A60B-CC0D-4408-BF1C-B69F7A6C8351}"/>
              </a:ext>
            </a:extLst>
          </p:cNvPr>
          <p:cNvSpPr txBox="1"/>
          <p:nvPr/>
        </p:nvSpPr>
        <p:spPr>
          <a:xfrm>
            <a:off x="483971" y="1436029"/>
            <a:ext cx="3204509" cy="769441"/>
          </a:xfrm>
          <a:prstGeom prst="rect">
            <a:avLst/>
          </a:prstGeom>
          <a:noFill/>
          <a:ln w="57150">
            <a:solidFill>
              <a:srgbClr val="C00000"/>
            </a:solidFill>
          </a:ln>
        </p:spPr>
        <p:txBody>
          <a:bodyPr wrap="square" rtlCol="0">
            <a:spAutoFit/>
          </a:bodyPr>
          <a:lstStyle/>
          <a:p>
            <a:pPr algn="ctr"/>
            <a:r>
              <a:rPr lang="en-US" sz="2200" b="1" dirty="0">
                <a:solidFill>
                  <a:schemeClr val="accent5">
                    <a:lumMod val="50000"/>
                  </a:schemeClr>
                </a:solidFill>
              </a:rPr>
              <a:t>In the middle of every difficulty lies opportunity.</a:t>
            </a:r>
            <a:endParaRPr lang="en-GB" sz="2200" b="1" dirty="0">
              <a:solidFill>
                <a:schemeClr val="accent5">
                  <a:lumMod val="50000"/>
                </a:schemeClr>
              </a:solidFill>
            </a:endParaRPr>
          </a:p>
        </p:txBody>
      </p:sp>
    </p:spTree>
    <p:extLst>
      <p:ext uri="{BB962C8B-B14F-4D97-AF65-F5344CB8AC3E}">
        <p14:creationId xmlns:p14="http://schemas.microsoft.com/office/powerpoint/2010/main" val="38375291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041A3-3F98-4902-A0FB-F365550D6EB1}"/>
              </a:ext>
            </a:extLst>
          </p:cNvPr>
          <p:cNvSpPr>
            <a:spLocks noGrp="1"/>
          </p:cNvSpPr>
          <p:nvPr>
            <p:ph type="title"/>
          </p:nvPr>
        </p:nvSpPr>
        <p:spPr/>
        <p:txBody>
          <a:bodyPr/>
          <a:lstStyle/>
          <a:p>
            <a:r>
              <a:rPr lang="en-US" dirty="0"/>
              <a:t>Winners &amp; Losers </a:t>
            </a:r>
          </a:p>
        </p:txBody>
      </p:sp>
      <p:graphicFrame>
        <p:nvGraphicFramePr>
          <p:cNvPr id="7" name="Content Placeholder 6">
            <a:extLst>
              <a:ext uri="{FF2B5EF4-FFF2-40B4-BE49-F238E27FC236}">
                <a16:creationId xmlns:a16="http://schemas.microsoft.com/office/drawing/2014/main" id="{75A80992-C03B-42FA-A4FF-61FAE74435E7}"/>
              </a:ext>
            </a:extLst>
          </p:cNvPr>
          <p:cNvGraphicFramePr>
            <a:graphicFrameLocks noGrp="1"/>
          </p:cNvGraphicFramePr>
          <p:nvPr>
            <p:ph idx="1"/>
            <p:extLst>
              <p:ext uri="{D42A27DB-BD31-4B8C-83A1-F6EECF244321}">
                <p14:modId xmlns:p14="http://schemas.microsoft.com/office/powerpoint/2010/main" val="3406025228"/>
              </p:ext>
            </p:extLst>
          </p:nvPr>
        </p:nvGraphicFramePr>
        <p:xfrm>
          <a:off x="1058404" y="1612899"/>
          <a:ext cx="10061882" cy="47387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07087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80639-DAD1-4C47-81E0-4A6151BC8585}"/>
              </a:ext>
            </a:extLst>
          </p:cNvPr>
          <p:cNvSpPr>
            <a:spLocks noGrp="1"/>
          </p:cNvSpPr>
          <p:nvPr>
            <p:ph type="title"/>
          </p:nvPr>
        </p:nvSpPr>
        <p:spPr>
          <a:xfrm>
            <a:off x="413329" y="78801"/>
            <a:ext cx="11597440" cy="909490"/>
          </a:xfrm>
        </p:spPr>
        <p:txBody>
          <a:bodyPr>
            <a:normAutofit fontScale="90000"/>
          </a:bodyPr>
          <a:lstStyle/>
          <a:p>
            <a:r>
              <a:rPr lang="en-US" dirty="0"/>
              <a:t>Launching a national program for women’s capacity building</a:t>
            </a:r>
          </a:p>
        </p:txBody>
      </p:sp>
      <p:grpSp>
        <p:nvGrpSpPr>
          <p:cNvPr id="6" name="Group 5">
            <a:extLst>
              <a:ext uri="{FF2B5EF4-FFF2-40B4-BE49-F238E27FC236}">
                <a16:creationId xmlns:a16="http://schemas.microsoft.com/office/drawing/2014/main" id="{0A75130D-2A89-4FC1-89D0-899633EAA952}"/>
              </a:ext>
            </a:extLst>
          </p:cNvPr>
          <p:cNvGrpSpPr/>
          <p:nvPr/>
        </p:nvGrpSpPr>
        <p:grpSpPr>
          <a:xfrm>
            <a:off x="404962" y="1791256"/>
            <a:ext cx="5513262" cy="1097280"/>
            <a:chOff x="203480" y="224159"/>
            <a:chExt cx="4812825" cy="1567004"/>
          </a:xfrm>
        </p:grpSpPr>
        <p:sp>
          <p:nvSpPr>
            <p:cNvPr id="7" name="Rectangle: Rounded Corners 6">
              <a:extLst>
                <a:ext uri="{FF2B5EF4-FFF2-40B4-BE49-F238E27FC236}">
                  <a16:creationId xmlns:a16="http://schemas.microsoft.com/office/drawing/2014/main" id="{256C961D-66A8-4D4E-B30F-32B0D8031106}"/>
                </a:ext>
              </a:extLst>
            </p:cNvPr>
            <p:cNvSpPr/>
            <p:nvPr/>
          </p:nvSpPr>
          <p:spPr>
            <a:xfrm>
              <a:off x="203480" y="224159"/>
              <a:ext cx="4812825" cy="1567004"/>
            </a:xfrm>
            <a:prstGeom prst="roundRect">
              <a:avLst/>
            </a:prstGeom>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sp>
        <p:sp>
          <p:nvSpPr>
            <p:cNvPr id="8" name="Rectangle: Rounded Corners 4">
              <a:extLst>
                <a:ext uri="{FF2B5EF4-FFF2-40B4-BE49-F238E27FC236}">
                  <a16:creationId xmlns:a16="http://schemas.microsoft.com/office/drawing/2014/main" id="{840293FD-DD68-4075-B485-30C0CF776B2E}"/>
                </a:ext>
              </a:extLst>
            </p:cNvPr>
            <p:cNvSpPr txBox="1"/>
            <p:nvPr/>
          </p:nvSpPr>
          <p:spPr>
            <a:xfrm>
              <a:off x="279975" y="300654"/>
              <a:ext cx="4659835" cy="1414014"/>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Female workers in public sector</a:t>
              </a:r>
            </a:p>
            <a:p>
              <a:pPr marL="228600" lvl="1" indent="-228600" algn="l" defTabSz="1066800">
                <a:lnSpc>
                  <a:spcPct val="90000"/>
                </a:lnSpc>
                <a:spcBef>
                  <a:spcPct val="0"/>
                </a:spcBef>
                <a:spcAft>
                  <a:spcPct val="15000"/>
                </a:spcAft>
                <a:buChar char="•"/>
              </a:pPr>
              <a:r>
                <a:rPr lang="en-US" sz="2400" kern="1200" dirty="0"/>
                <a:t>Advancing their career ladder</a:t>
              </a:r>
            </a:p>
          </p:txBody>
        </p:sp>
      </p:grpSp>
      <p:grpSp>
        <p:nvGrpSpPr>
          <p:cNvPr id="9" name="Group 8">
            <a:extLst>
              <a:ext uri="{FF2B5EF4-FFF2-40B4-BE49-F238E27FC236}">
                <a16:creationId xmlns:a16="http://schemas.microsoft.com/office/drawing/2014/main" id="{C3E85D7F-D946-45B1-AFEC-098F42DE014D}"/>
              </a:ext>
            </a:extLst>
          </p:cNvPr>
          <p:cNvGrpSpPr/>
          <p:nvPr/>
        </p:nvGrpSpPr>
        <p:grpSpPr>
          <a:xfrm>
            <a:off x="429023" y="2951832"/>
            <a:ext cx="5513262" cy="1567004"/>
            <a:chOff x="0" y="1915098"/>
            <a:chExt cx="4812825" cy="1567004"/>
          </a:xfrm>
          <a:solidFill>
            <a:schemeClr val="accent2">
              <a:lumMod val="20000"/>
              <a:lumOff val="80000"/>
            </a:schemeClr>
          </a:solidFill>
        </p:grpSpPr>
        <p:sp>
          <p:nvSpPr>
            <p:cNvPr id="10" name="Flowchart: Alternate Process 9">
              <a:extLst>
                <a:ext uri="{FF2B5EF4-FFF2-40B4-BE49-F238E27FC236}">
                  <a16:creationId xmlns:a16="http://schemas.microsoft.com/office/drawing/2014/main" id="{891825B6-38BE-4E8C-A437-13B9791A8CB5}"/>
                </a:ext>
              </a:extLst>
            </p:cNvPr>
            <p:cNvSpPr/>
            <p:nvPr/>
          </p:nvSpPr>
          <p:spPr>
            <a:xfrm>
              <a:off x="0" y="1915098"/>
              <a:ext cx="4812825" cy="1567004"/>
            </a:xfrm>
            <a:prstGeom prst="flowChartAlternateProcess">
              <a:avLst/>
            </a:prstGeom>
            <a:grpFill/>
          </p:spPr>
          <p:style>
            <a:lnRef idx="2">
              <a:schemeClr val="lt1">
                <a:hueOff val="0"/>
                <a:satOff val="0"/>
                <a:lumOff val="0"/>
                <a:alphaOff val="0"/>
              </a:schemeClr>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sp>
        <p:sp>
          <p:nvSpPr>
            <p:cNvPr id="11" name="Flowchart: Alternate Process 4">
              <a:extLst>
                <a:ext uri="{FF2B5EF4-FFF2-40B4-BE49-F238E27FC236}">
                  <a16:creationId xmlns:a16="http://schemas.microsoft.com/office/drawing/2014/main" id="{B4E55F9D-3068-4483-AEFF-511349DF588B}"/>
                </a:ext>
              </a:extLst>
            </p:cNvPr>
            <p:cNvSpPr txBox="1"/>
            <p:nvPr/>
          </p:nvSpPr>
          <p:spPr>
            <a:xfrm>
              <a:off x="76493" y="1991591"/>
              <a:ext cx="4659839" cy="1414018"/>
            </a:xfrm>
            <a:prstGeom prst="rect">
              <a:avLst/>
            </a:prstGeom>
            <a:grpFill/>
          </p:spPr>
          <p:style>
            <a:lnRef idx="0">
              <a:scrgbClr r="0" g="0" b="0"/>
            </a:lnRef>
            <a:fillRef idx="0">
              <a:scrgbClr r="0" g="0" b="0"/>
            </a:fillRef>
            <a:effectRef idx="0">
              <a:scrgbClr r="0" g="0" b="0"/>
            </a:effectRef>
            <a:fontRef idx="minor">
              <a:schemeClr val="tx1"/>
            </a:fontRef>
          </p:style>
          <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Female workers in formal private sector</a:t>
              </a:r>
            </a:p>
            <a:p>
              <a:pPr marL="228600" lvl="1" indent="-228600" algn="l" defTabSz="1066800">
                <a:lnSpc>
                  <a:spcPct val="90000"/>
                </a:lnSpc>
                <a:spcBef>
                  <a:spcPct val="0"/>
                </a:spcBef>
                <a:spcAft>
                  <a:spcPct val="15000"/>
                </a:spcAft>
                <a:buChar char="•"/>
              </a:pPr>
              <a:r>
                <a:rPr lang="en-US" sz="2400" kern="1200" dirty="0"/>
                <a:t>Capacity raising for remote and flexible work</a:t>
              </a:r>
            </a:p>
          </p:txBody>
        </p:sp>
      </p:grpSp>
      <p:grpSp>
        <p:nvGrpSpPr>
          <p:cNvPr id="12" name="Group 11">
            <a:extLst>
              <a:ext uri="{FF2B5EF4-FFF2-40B4-BE49-F238E27FC236}">
                <a16:creationId xmlns:a16="http://schemas.microsoft.com/office/drawing/2014/main" id="{16461014-4303-4F22-B1BD-6EFAD9132270}"/>
              </a:ext>
            </a:extLst>
          </p:cNvPr>
          <p:cNvGrpSpPr/>
          <p:nvPr/>
        </p:nvGrpSpPr>
        <p:grpSpPr>
          <a:xfrm>
            <a:off x="404962" y="4574135"/>
            <a:ext cx="5513262" cy="1463040"/>
            <a:chOff x="0" y="3597126"/>
            <a:chExt cx="4812825" cy="1567004"/>
          </a:xfrm>
          <a:solidFill>
            <a:srgbClr val="FBE5D6">
              <a:alpha val="43137"/>
            </a:srgbClr>
          </a:solidFill>
        </p:grpSpPr>
        <p:sp>
          <p:nvSpPr>
            <p:cNvPr id="13" name="Flowchart: Alternate Process 12">
              <a:extLst>
                <a:ext uri="{FF2B5EF4-FFF2-40B4-BE49-F238E27FC236}">
                  <a16:creationId xmlns:a16="http://schemas.microsoft.com/office/drawing/2014/main" id="{6707C3D7-3C37-4C7C-9BFF-8A42F373DE7D}"/>
                </a:ext>
              </a:extLst>
            </p:cNvPr>
            <p:cNvSpPr/>
            <p:nvPr/>
          </p:nvSpPr>
          <p:spPr>
            <a:xfrm>
              <a:off x="0" y="3597126"/>
              <a:ext cx="4812825" cy="1567004"/>
            </a:xfrm>
            <a:prstGeom prst="flowChartAlternateProcess">
              <a:avLst/>
            </a:prstGeom>
            <a:grpFill/>
          </p:spPr>
          <p:style>
            <a:lnRef idx="2">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sp>
        <p:sp>
          <p:nvSpPr>
            <p:cNvPr id="14" name="Flowchart: Alternate Process 4">
              <a:extLst>
                <a:ext uri="{FF2B5EF4-FFF2-40B4-BE49-F238E27FC236}">
                  <a16:creationId xmlns:a16="http://schemas.microsoft.com/office/drawing/2014/main" id="{AFD60C5A-BE31-4A60-96FB-A69D50E5B6E8}"/>
                </a:ext>
              </a:extLst>
            </p:cNvPr>
            <p:cNvSpPr txBox="1"/>
            <p:nvPr/>
          </p:nvSpPr>
          <p:spPr>
            <a:xfrm>
              <a:off x="76493" y="3673619"/>
              <a:ext cx="4659839" cy="1414018"/>
            </a:xfrm>
            <a:prstGeom prst="rect">
              <a:avLst/>
            </a:prstGeom>
            <a:grpFill/>
          </p:spPr>
          <p:style>
            <a:lnRef idx="0">
              <a:scrgbClr r="0" g="0" b="0"/>
            </a:lnRef>
            <a:fillRef idx="0">
              <a:scrgbClr r="0" g="0" b="0"/>
            </a:fillRef>
            <a:effectRef idx="0">
              <a:scrgbClr r="0" g="0" b="0"/>
            </a:effectRef>
            <a:fontRef idx="minor">
              <a:schemeClr val="tx1"/>
            </a:fontRef>
          </p:style>
          <p:txBody>
            <a:bodyPr spcFirstLastPara="0" vert="horz" wrap="square" lIns="76200" tIns="76200" rIns="76200" bIns="76200" numCol="1" spcCol="1270" anchor="t" anchorCtr="0">
              <a:noAutofit/>
            </a:bodyPr>
            <a:lstStyle/>
            <a:p>
              <a:pPr marL="0" lvl="0" indent="0" algn="l" defTabSz="1066800">
                <a:lnSpc>
                  <a:spcPct val="90000"/>
                </a:lnSpc>
                <a:spcBef>
                  <a:spcPct val="0"/>
                </a:spcBef>
                <a:spcAft>
                  <a:spcPct val="35000"/>
                </a:spcAft>
                <a:buNone/>
              </a:pPr>
              <a:r>
                <a:rPr lang="en-US" sz="2400" kern="1200" dirty="0">
                  <a:latin typeface="Calibri"/>
                  <a:ea typeface="+mn-ea"/>
                  <a:cs typeface="+mn-cs"/>
                </a:rPr>
                <a:t>Female workers in informal private sector</a:t>
              </a:r>
            </a:p>
            <a:p>
              <a:pPr marL="228600" lvl="1" indent="-228600" algn="l" defTabSz="1066800">
                <a:lnSpc>
                  <a:spcPct val="90000"/>
                </a:lnSpc>
                <a:spcBef>
                  <a:spcPct val="0"/>
                </a:spcBef>
                <a:spcAft>
                  <a:spcPct val="15000"/>
                </a:spcAft>
                <a:buChar char="•"/>
              </a:pPr>
              <a:r>
                <a:rPr lang="en-US" sz="2400" kern="1200" dirty="0"/>
                <a:t>Entrepreneurship, IT and financial inclusion</a:t>
              </a:r>
              <a:endParaRPr lang="en-US" sz="2400" kern="1200" dirty="0">
                <a:latin typeface="Calibri"/>
                <a:ea typeface="+mn-ea"/>
                <a:cs typeface="+mn-cs"/>
              </a:endParaRPr>
            </a:p>
          </p:txBody>
        </p:sp>
      </p:grpSp>
      <p:grpSp>
        <p:nvGrpSpPr>
          <p:cNvPr id="15" name="Group 14">
            <a:extLst>
              <a:ext uri="{FF2B5EF4-FFF2-40B4-BE49-F238E27FC236}">
                <a16:creationId xmlns:a16="http://schemas.microsoft.com/office/drawing/2014/main" id="{CB7E7B5D-E145-4785-B9EB-1007C6D2FAE6}"/>
              </a:ext>
            </a:extLst>
          </p:cNvPr>
          <p:cNvGrpSpPr/>
          <p:nvPr/>
        </p:nvGrpSpPr>
        <p:grpSpPr>
          <a:xfrm>
            <a:off x="6324510" y="3734861"/>
            <a:ext cx="5486400" cy="1463040"/>
            <a:chOff x="6171380" y="2716701"/>
            <a:chExt cx="4812825" cy="2027853"/>
          </a:xfrm>
          <a:solidFill>
            <a:schemeClr val="accent5">
              <a:lumMod val="20000"/>
              <a:lumOff val="80000"/>
            </a:schemeClr>
          </a:solidFill>
        </p:grpSpPr>
        <p:sp>
          <p:nvSpPr>
            <p:cNvPr id="16" name="Flowchart: Alternate Process 15">
              <a:extLst>
                <a:ext uri="{FF2B5EF4-FFF2-40B4-BE49-F238E27FC236}">
                  <a16:creationId xmlns:a16="http://schemas.microsoft.com/office/drawing/2014/main" id="{39AA729D-52F6-4E6C-8523-BA0FE39AA3CC}"/>
                </a:ext>
              </a:extLst>
            </p:cNvPr>
            <p:cNvSpPr/>
            <p:nvPr/>
          </p:nvSpPr>
          <p:spPr>
            <a:xfrm>
              <a:off x="6171380" y="2716701"/>
              <a:ext cx="4812825" cy="2027853"/>
            </a:xfrm>
            <a:prstGeom prst="flowChartAlternateProcess">
              <a:avLst/>
            </a:prstGeom>
            <a:grpFill/>
          </p:spPr>
          <p:style>
            <a:lnRef idx="2">
              <a:schemeClr val="lt1">
                <a:hueOff val="0"/>
                <a:satOff val="0"/>
                <a:lumOff val="0"/>
                <a:alphaOff val="0"/>
              </a:schemeClr>
            </a:lnRef>
            <a:fillRef idx="1">
              <a:schemeClr val="accent6">
                <a:alpha val="50000"/>
                <a:hueOff val="0"/>
                <a:satOff val="0"/>
                <a:lumOff val="0"/>
                <a:alphaOff val="0"/>
              </a:schemeClr>
            </a:fillRef>
            <a:effectRef idx="0">
              <a:schemeClr val="accent6">
                <a:alpha val="50000"/>
                <a:hueOff val="0"/>
                <a:satOff val="0"/>
                <a:lumOff val="0"/>
                <a:alphaOff val="0"/>
              </a:schemeClr>
            </a:effectRef>
            <a:fontRef idx="minor">
              <a:schemeClr val="tx1"/>
            </a:fontRef>
          </p:style>
        </p:sp>
        <p:sp>
          <p:nvSpPr>
            <p:cNvPr id="17" name="Flowchart: Alternate Process 4">
              <a:extLst>
                <a:ext uri="{FF2B5EF4-FFF2-40B4-BE49-F238E27FC236}">
                  <a16:creationId xmlns:a16="http://schemas.microsoft.com/office/drawing/2014/main" id="{7B73C87F-DC69-4477-A024-EBAC8B21DBB4}"/>
                </a:ext>
              </a:extLst>
            </p:cNvPr>
            <p:cNvSpPr txBox="1"/>
            <p:nvPr/>
          </p:nvSpPr>
          <p:spPr>
            <a:xfrm>
              <a:off x="6270370" y="2815691"/>
              <a:ext cx="4614845" cy="1829873"/>
            </a:xfrm>
            <a:prstGeom prst="rect">
              <a:avLst/>
            </a:prstGeom>
            <a:grpFill/>
          </p:spPr>
          <p:style>
            <a:lnRef idx="0">
              <a:scrgbClr r="0" g="0" b="0"/>
            </a:lnRef>
            <a:fillRef idx="0">
              <a:scrgbClr r="0" g="0" b="0"/>
            </a:fillRef>
            <a:effectRef idx="0">
              <a:scrgbClr r="0" g="0" b="0"/>
            </a:effectRef>
            <a:fontRef idx="minor">
              <a:schemeClr val="tx1"/>
            </a:fontRef>
          </p:style>
          <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Female jobseekers with intermediate qualifications</a:t>
              </a:r>
            </a:p>
            <a:p>
              <a:pPr marL="228600" lvl="1" indent="-228600" algn="l" defTabSz="1066800">
                <a:lnSpc>
                  <a:spcPct val="90000"/>
                </a:lnSpc>
                <a:spcBef>
                  <a:spcPct val="0"/>
                </a:spcBef>
                <a:spcAft>
                  <a:spcPct val="15000"/>
                </a:spcAft>
                <a:buChar char="•"/>
              </a:pPr>
              <a:r>
                <a:rPr lang="en-US" sz="2400" kern="1200" dirty="0"/>
                <a:t>In the field of IT and E-commerce</a:t>
              </a:r>
            </a:p>
          </p:txBody>
        </p:sp>
      </p:grpSp>
      <p:grpSp>
        <p:nvGrpSpPr>
          <p:cNvPr id="18" name="Group 17">
            <a:extLst>
              <a:ext uri="{FF2B5EF4-FFF2-40B4-BE49-F238E27FC236}">
                <a16:creationId xmlns:a16="http://schemas.microsoft.com/office/drawing/2014/main" id="{E96C846E-62FC-4CB4-BDEA-2785FE435604}"/>
              </a:ext>
            </a:extLst>
          </p:cNvPr>
          <p:cNvGrpSpPr/>
          <p:nvPr/>
        </p:nvGrpSpPr>
        <p:grpSpPr>
          <a:xfrm>
            <a:off x="6324510" y="1773192"/>
            <a:ext cx="5486400" cy="1902940"/>
            <a:chOff x="6171361" y="240765"/>
            <a:chExt cx="4812825" cy="2120049"/>
          </a:xfrm>
        </p:grpSpPr>
        <p:sp>
          <p:nvSpPr>
            <p:cNvPr id="19" name="Flowchart: Alternate Process 18">
              <a:extLst>
                <a:ext uri="{FF2B5EF4-FFF2-40B4-BE49-F238E27FC236}">
                  <a16:creationId xmlns:a16="http://schemas.microsoft.com/office/drawing/2014/main" id="{3DF75003-0430-416F-B242-97BBE0BB36A2}"/>
                </a:ext>
              </a:extLst>
            </p:cNvPr>
            <p:cNvSpPr/>
            <p:nvPr/>
          </p:nvSpPr>
          <p:spPr>
            <a:xfrm>
              <a:off x="6171361" y="240765"/>
              <a:ext cx="4812825" cy="2120049"/>
            </a:xfrm>
            <a:prstGeom prst="flowChartAlternateProcess">
              <a:avLst/>
            </a:prstGeom>
          </p:spPr>
          <p:style>
            <a:lnRef idx="2">
              <a:schemeClr val="lt1">
                <a:hueOff val="0"/>
                <a:satOff val="0"/>
                <a:lumOff val="0"/>
                <a:alphaOff val="0"/>
              </a:schemeClr>
            </a:lnRef>
            <a:fillRef idx="1">
              <a:schemeClr val="accent5">
                <a:alpha val="50000"/>
                <a:hueOff val="0"/>
                <a:satOff val="0"/>
                <a:lumOff val="0"/>
                <a:alphaOff val="0"/>
              </a:schemeClr>
            </a:fillRef>
            <a:effectRef idx="0">
              <a:schemeClr val="accent5">
                <a:alpha val="50000"/>
                <a:hueOff val="0"/>
                <a:satOff val="0"/>
                <a:lumOff val="0"/>
                <a:alphaOff val="0"/>
              </a:schemeClr>
            </a:effectRef>
            <a:fontRef idx="minor">
              <a:schemeClr val="tx1"/>
            </a:fontRef>
          </p:style>
        </p:sp>
        <p:sp>
          <p:nvSpPr>
            <p:cNvPr id="20" name="Flowchart: Alternate Process 4">
              <a:extLst>
                <a:ext uri="{FF2B5EF4-FFF2-40B4-BE49-F238E27FC236}">
                  <a16:creationId xmlns:a16="http://schemas.microsoft.com/office/drawing/2014/main" id="{44E4ED8A-E0C3-4BD9-BC70-2C6E641F3F7B}"/>
                </a:ext>
              </a:extLst>
            </p:cNvPr>
            <p:cNvSpPr txBox="1"/>
            <p:nvPr/>
          </p:nvSpPr>
          <p:spPr>
            <a:xfrm>
              <a:off x="6274851" y="338267"/>
              <a:ext cx="4558216" cy="191905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Highly qualified jobseekers</a:t>
              </a:r>
            </a:p>
            <a:p>
              <a:pPr marL="228600" lvl="1" indent="-228600" algn="l" defTabSz="1066800">
                <a:lnSpc>
                  <a:spcPct val="90000"/>
                </a:lnSpc>
                <a:spcBef>
                  <a:spcPct val="0"/>
                </a:spcBef>
                <a:spcAft>
                  <a:spcPct val="15000"/>
                </a:spcAft>
                <a:buChar char="•"/>
              </a:pPr>
              <a:r>
                <a:rPr lang="en-US" sz="2400" kern="1200" dirty="0"/>
                <a:t>Entrepreneurship, IT, financial inclusion, and transformational training to work in winning sectors </a:t>
              </a:r>
            </a:p>
          </p:txBody>
        </p:sp>
      </p:grpSp>
    </p:spTree>
    <p:extLst>
      <p:ext uri="{BB962C8B-B14F-4D97-AF65-F5344CB8AC3E}">
        <p14:creationId xmlns:p14="http://schemas.microsoft.com/office/powerpoint/2010/main" val="3401668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EF202-BC3E-4C84-904B-BBCB39595EED}"/>
              </a:ext>
            </a:extLst>
          </p:cNvPr>
          <p:cNvSpPr>
            <a:spLocks noGrp="1"/>
          </p:cNvSpPr>
          <p:nvPr>
            <p:ph type="title"/>
          </p:nvPr>
        </p:nvSpPr>
        <p:spPr/>
        <p:txBody>
          <a:bodyPr vert="horz" lIns="91440" tIns="45720" rIns="91440" bIns="45720" rtlCol="0" anchor="ctr">
            <a:normAutofit fontScale="90000"/>
          </a:bodyPr>
          <a:lstStyle/>
          <a:p>
            <a:r>
              <a:rPr lang="en-US" dirty="0"/>
              <a:t>Reshape the existing value system against women's empowerment</a:t>
            </a:r>
          </a:p>
        </p:txBody>
      </p:sp>
      <p:sp>
        <p:nvSpPr>
          <p:cNvPr id="4" name="Rectangle: Rounded Corners 3">
            <a:extLst>
              <a:ext uri="{FF2B5EF4-FFF2-40B4-BE49-F238E27FC236}">
                <a16:creationId xmlns:a16="http://schemas.microsoft.com/office/drawing/2014/main" id="{EC81DD4D-3E4F-4ACF-8759-F774CF4B72DD}"/>
              </a:ext>
            </a:extLst>
          </p:cNvPr>
          <p:cNvSpPr/>
          <p:nvPr/>
        </p:nvSpPr>
        <p:spPr>
          <a:xfrm>
            <a:off x="589935" y="1394521"/>
            <a:ext cx="11012130" cy="12503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dirty="0"/>
              <a:t>T</a:t>
            </a:r>
            <a:r>
              <a:rPr lang="en-US" sz="2400" b="0" i="0" u="none" strike="noStrike" baseline="0" dirty="0"/>
              <a:t>o launch media campaigns that capitalize on lessons learned from the pandemic to contribute to </a:t>
            </a:r>
            <a:r>
              <a:rPr lang="en-US" sz="2400" dirty="0"/>
              <a:t>change negative attitude towards </a:t>
            </a:r>
            <a:r>
              <a:rPr lang="en-US" sz="2400" b="0" i="0" u="none" strike="noStrike" baseline="0" dirty="0"/>
              <a:t>women empowerment </a:t>
            </a:r>
            <a:endParaRPr lang="en-US" sz="2400" dirty="0"/>
          </a:p>
        </p:txBody>
      </p:sp>
      <p:graphicFrame>
        <p:nvGraphicFramePr>
          <p:cNvPr id="6" name="Diagram 5">
            <a:extLst>
              <a:ext uri="{FF2B5EF4-FFF2-40B4-BE49-F238E27FC236}">
                <a16:creationId xmlns:a16="http://schemas.microsoft.com/office/drawing/2014/main" id="{D02D1937-65C1-4B61-A045-1EE11C750177}"/>
              </a:ext>
            </a:extLst>
          </p:cNvPr>
          <p:cNvGraphicFramePr/>
          <p:nvPr>
            <p:extLst>
              <p:ext uri="{D42A27DB-BD31-4B8C-83A1-F6EECF244321}">
                <p14:modId xmlns:p14="http://schemas.microsoft.com/office/powerpoint/2010/main" val="1054528881"/>
              </p:ext>
            </p:extLst>
          </p:nvPr>
        </p:nvGraphicFramePr>
        <p:xfrm>
          <a:off x="1288869" y="2644878"/>
          <a:ext cx="9506954" cy="34639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707296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789F4-CDD8-473A-B445-9FE1E6922B5C}"/>
              </a:ext>
            </a:extLst>
          </p:cNvPr>
          <p:cNvSpPr>
            <a:spLocks noGrp="1"/>
          </p:cNvSpPr>
          <p:nvPr>
            <p:ph type="title"/>
          </p:nvPr>
        </p:nvSpPr>
        <p:spPr/>
        <p:txBody>
          <a:bodyPr vert="horz" lIns="91440" tIns="45720" rIns="91440" bIns="45720" rtlCol="0" anchor="ctr">
            <a:normAutofit/>
          </a:bodyPr>
          <a:lstStyle/>
          <a:p>
            <a:r>
              <a:rPr lang="en-US" dirty="0"/>
              <a:t>Information and policy research</a:t>
            </a:r>
          </a:p>
        </p:txBody>
      </p:sp>
      <p:sp>
        <p:nvSpPr>
          <p:cNvPr id="3" name="Content Placeholder 2">
            <a:extLst>
              <a:ext uri="{FF2B5EF4-FFF2-40B4-BE49-F238E27FC236}">
                <a16:creationId xmlns:a16="http://schemas.microsoft.com/office/drawing/2014/main" id="{695F5DD8-10A3-46FA-84AB-21A5F862DAAA}"/>
              </a:ext>
            </a:extLst>
          </p:cNvPr>
          <p:cNvSpPr>
            <a:spLocks noGrp="1"/>
          </p:cNvSpPr>
          <p:nvPr>
            <p:ph idx="1"/>
          </p:nvPr>
        </p:nvSpPr>
        <p:spPr>
          <a:xfrm>
            <a:off x="185351" y="1390137"/>
            <a:ext cx="11615352" cy="4985950"/>
          </a:xfrm>
        </p:spPr>
        <p:txBody>
          <a:bodyPr>
            <a:normAutofit fontScale="85000" lnSpcReduction="10000"/>
          </a:bodyPr>
          <a:lstStyle/>
          <a:p>
            <a:pPr marL="0" indent="0" algn="l">
              <a:lnSpc>
                <a:spcPct val="120000"/>
              </a:lnSpc>
              <a:spcBef>
                <a:spcPts val="0"/>
              </a:spcBef>
              <a:buNone/>
            </a:pPr>
            <a:r>
              <a:rPr lang="en-US" sz="3200" b="0" i="0" u="none" strike="noStrike" baseline="0" dirty="0">
                <a:latin typeface="+mn-lt"/>
              </a:rPr>
              <a:t>1) Update and expand gender-disaggregated data to inform stakeholders, and, </a:t>
            </a:r>
          </a:p>
          <a:p>
            <a:pPr marL="0" indent="0" algn="l">
              <a:lnSpc>
                <a:spcPct val="120000"/>
              </a:lnSpc>
              <a:spcBef>
                <a:spcPts val="0"/>
              </a:spcBef>
              <a:buNone/>
            </a:pPr>
            <a:r>
              <a:rPr lang="en-US" sz="3200" b="0" i="0" u="none" strike="noStrike" baseline="0" dirty="0">
                <a:latin typeface="+mn-lt"/>
              </a:rPr>
              <a:t>2) Conduct policy research to inform public policies, design and evaluate interventions.</a:t>
            </a:r>
          </a:p>
          <a:p>
            <a:pPr marL="0" indent="0" algn="l">
              <a:lnSpc>
                <a:spcPct val="120000"/>
              </a:lnSpc>
              <a:spcBef>
                <a:spcPts val="0"/>
              </a:spcBef>
              <a:buNone/>
            </a:pPr>
            <a:endParaRPr lang="en-US" sz="3200" b="0" i="0" u="none" strike="noStrike" baseline="0" dirty="0">
              <a:latin typeface="+mn-lt"/>
            </a:endParaRPr>
          </a:p>
          <a:p>
            <a:pPr marL="0" indent="0" algn="l">
              <a:lnSpc>
                <a:spcPct val="120000"/>
              </a:lnSpc>
              <a:spcBef>
                <a:spcPts val="0"/>
              </a:spcBef>
              <a:buNone/>
            </a:pPr>
            <a:r>
              <a:rPr lang="en-US" sz="3200" b="0" i="0" u="none" strike="noStrike" baseline="0" dirty="0">
                <a:latin typeface="+mn-lt"/>
              </a:rPr>
              <a:t>AREAS:</a:t>
            </a:r>
          </a:p>
          <a:p>
            <a:pPr lvl="1" indent="-401638">
              <a:lnSpc>
                <a:spcPct val="120000"/>
              </a:lnSpc>
              <a:spcBef>
                <a:spcPts val="0"/>
              </a:spcBef>
              <a:buFont typeface="Webdings" panose="05030102010509060703" pitchFamily="18" charset="2"/>
              <a:buChar char=""/>
            </a:pPr>
            <a:r>
              <a:rPr lang="en-US" sz="3200" b="0" i="0" u="none" strike="noStrike" baseline="0" dirty="0">
                <a:latin typeface="+mn-lt"/>
              </a:rPr>
              <a:t>Women's economic empowerment, </a:t>
            </a:r>
          </a:p>
          <a:p>
            <a:pPr lvl="1" indent="-401638">
              <a:lnSpc>
                <a:spcPct val="120000"/>
              </a:lnSpc>
              <a:spcBef>
                <a:spcPts val="0"/>
              </a:spcBef>
              <a:buFont typeface="Webdings" panose="05030102010509060703" pitchFamily="18" charset="2"/>
              <a:buChar char=""/>
            </a:pPr>
            <a:r>
              <a:rPr lang="en-US" sz="3200" b="0" i="0" u="none" strike="noStrike" baseline="0" dirty="0">
                <a:latin typeface="+mn-lt"/>
              </a:rPr>
              <a:t>Domestic violence, </a:t>
            </a:r>
          </a:p>
          <a:p>
            <a:pPr lvl="1" indent="-401638">
              <a:lnSpc>
                <a:spcPct val="120000"/>
              </a:lnSpc>
              <a:spcBef>
                <a:spcPts val="0"/>
              </a:spcBef>
              <a:buFont typeface="Webdings" panose="05030102010509060703" pitchFamily="18" charset="2"/>
              <a:buChar char=""/>
            </a:pPr>
            <a:r>
              <a:rPr lang="en-US" sz="3200" b="0" i="0" u="none" strike="noStrike" baseline="0" dirty="0">
                <a:latin typeface="+mn-lt"/>
              </a:rPr>
              <a:t>Time use, and,</a:t>
            </a:r>
          </a:p>
          <a:p>
            <a:pPr lvl="1" indent="-401638">
              <a:lnSpc>
                <a:spcPct val="120000"/>
              </a:lnSpc>
              <a:spcBef>
                <a:spcPts val="0"/>
              </a:spcBef>
              <a:buFont typeface="Webdings" panose="05030102010509060703" pitchFamily="18" charset="2"/>
              <a:buChar char=""/>
            </a:pPr>
            <a:r>
              <a:rPr lang="en-US" sz="3200" b="0" i="0" u="none" strike="noStrike" baseline="0" dirty="0">
                <a:latin typeface="+mn-lt"/>
              </a:rPr>
              <a:t>The pandemic’s impact on the prevailing value system related to the empowerment of women.</a:t>
            </a:r>
            <a:endParaRPr lang="en-US" sz="3200" dirty="0">
              <a:latin typeface="+mn-lt"/>
            </a:endParaRPr>
          </a:p>
        </p:txBody>
      </p:sp>
      <p:pic>
        <p:nvPicPr>
          <p:cNvPr id="1026" name="Picture 2" descr="How To Close The Digital Skills Gap: Wiley's 'Bridge Strategy' To Reinvent  Learning And Career Development">
            <a:extLst>
              <a:ext uri="{FF2B5EF4-FFF2-40B4-BE49-F238E27FC236}">
                <a16:creationId xmlns:a16="http://schemas.microsoft.com/office/drawing/2014/main" id="{04CA5E69-528F-46A9-9696-E520362E99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7524" y="2629303"/>
            <a:ext cx="4572000" cy="22168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052ABEB-6818-4C69-8B5C-E4709780944E}"/>
              </a:ext>
            </a:extLst>
          </p:cNvPr>
          <p:cNvSpPr txBox="1"/>
          <p:nvPr/>
        </p:nvSpPr>
        <p:spPr>
          <a:xfrm>
            <a:off x="6301946" y="4176589"/>
            <a:ext cx="815546" cy="461665"/>
          </a:xfrm>
          <a:prstGeom prst="rect">
            <a:avLst/>
          </a:prstGeom>
          <a:noFill/>
        </p:spPr>
        <p:txBody>
          <a:bodyPr wrap="square" rtlCol="0">
            <a:spAutoFit/>
          </a:bodyPr>
          <a:lstStyle/>
          <a:p>
            <a:r>
              <a:rPr lang="en-US" sz="2400" b="1" dirty="0">
                <a:solidFill>
                  <a:schemeClr val="accent5">
                    <a:lumMod val="75000"/>
                  </a:schemeClr>
                </a:solidFill>
              </a:rPr>
              <a:t>INFO</a:t>
            </a:r>
            <a:endParaRPr lang="en-GB" sz="2400" b="1" dirty="0">
              <a:solidFill>
                <a:schemeClr val="accent5">
                  <a:lumMod val="75000"/>
                </a:schemeClr>
              </a:solidFill>
            </a:endParaRPr>
          </a:p>
        </p:txBody>
      </p:sp>
      <p:sp>
        <p:nvSpPr>
          <p:cNvPr id="6" name="TextBox 5">
            <a:extLst>
              <a:ext uri="{FF2B5EF4-FFF2-40B4-BE49-F238E27FC236}">
                <a16:creationId xmlns:a16="http://schemas.microsoft.com/office/drawing/2014/main" id="{9CE0E3FA-896A-4B7F-9B65-73A32498D2E5}"/>
              </a:ext>
            </a:extLst>
          </p:cNvPr>
          <p:cNvSpPr txBox="1"/>
          <p:nvPr/>
        </p:nvSpPr>
        <p:spPr>
          <a:xfrm>
            <a:off x="9360243" y="4162177"/>
            <a:ext cx="1097280" cy="457200"/>
          </a:xfrm>
          <a:prstGeom prst="rect">
            <a:avLst/>
          </a:prstGeom>
          <a:noFill/>
        </p:spPr>
        <p:txBody>
          <a:bodyPr wrap="square" rtlCol="0">
            <a:spAutoFit/>
          </a:bodyPr>
          <a:lstStyle/>
          <a:p>
            <a:r>
              <a:rPr lang="en-US" sz="2400" b="1" dirty="0">
                <a:solidFill>
                  <a:schemeClr val="accent5">
                    <a:lumMod val="75000"/>
                  </a:schemeClr>
                </a:solidFill>
              </a:rPr>
              <a:t>POLICY</a:t>
            </a:r>
            <a:endParaRPr lang="en-GB" sz="2400" b="1" dirty="0">
              <a:solidFill>
                <a:schemeClr val="accent5">
                  <a:lumMod val="75000"/>
                </a:schemeClr>
              </a:solidFill>
            </a:endParaRPr>
          </a:p>
        </p:txBody>
      </p:sp>
    </p:spTree>
    <p:extLst>
      <p:ext uri="{BB962C8B-B14F-4D97-AF65-F5344CB8AC3E}">
        <p14:creationId xmlns:p14="http://schemas.microsoft.com/office/powerpoint/2010/main" val="9457370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09A3C-7CA3-4FE4-A50B-37B6A0925449}"/>
              </a:ext>
            </a:extLst>
          </p:cNvPr>
          <p:cNvSpPr>
            <a:spLocks noGrp="1"/>
          </p:cNvSpPr>
          <p:nvPr>
            <p:ph idx="1"/>
          </p:nvPr>
        </p:nvSpPr>
        <p:spPr>
          <a:xfrm>
            <a:off x="616531" y="2930014"/>
            <a:ext cx="10515600" cy="2926360"/>
          </a:xfrm>
        </p:spPr>
        <p:txBody>
          <a:bodyPr>
            <a:normAutofit/>
          </a:bodyPr>
          <a:lstStyle/>
          <a:p>
            <a:pPr marL="0" indent="0" algn="ctr">
              <a:lnSpc>
                <a:spcPct val="100000"/>
              </a:lnSpc>
              <a:buNone/>
            </a:pPr>
            <a:r>
              <a:rPr lang="en-US" sz="4000" dirty="0">
                <a:solidFill>
                  <a:srgbClr val="C00000"/>
                </a:solidFill>
                <a:latin typeface="+mn-lt"/>
              </a:rPr>
              <a:t>Thank you</a:t>
            </a:r>
          </a:p>
          <a:p>
            <a:pPr marL="0" indent="0" algn="ctr">
              <a:lnSpc>
                <a:spcPct val="100000"/>
              </a:lnSpc>
              <a:buNone/>
            </a:pPr>
            <a:r>
              <a:rPr lang="en-US" sz="4000" dirty="0">
                <a:solidFill>
                  <a:srgbClr val="C00000"/>
                </a:solidFill>
                <a:latin typeface="+mn-lt"/>
                <a:hlinkClick r:id="rId2"/>
              </a:rPr>
              <a:t>magued.osman@baseera.com.eg</a:t>
            </a:r>
            <a:r>
              <a:rPr lang="en-US" sz="4000" dirty="0">
                <a:solidFill>
                  <a:srgbClr val="C00000"/>
                </a:solidFill>
                <a:latin typeface="+mn-lt"/>
              </a:rPr>
              <a:t> </a:t>
            </a:r>
          </a:p>
          <a:p>
            <a:pPr marL="0" indent="0">
              <a:lnSpc>
                <a:spcPct val="100000"/>
              </a:lnSpc>
              <a:buNone/>
            </a:pPr>
            <a:endParaRPr lang="en-US" sz="4000" dirty="0">
              <a:solidFill>
                <a:srgbClr val="C00000"/>
              </a:solidFill>
            </a:endParaRPr>
          </a:p>
        </p:txBody>
      </p:sp>
    </p:spTree>
    <p:extLst>
      <p:ext uri="{BB962C8B-B14F-4D97-AF65-F5344CB8AC3E}">
        <p14:creationId xmlns:p14="http://schemas.microsoft.com/office/powerpoint/2010/main" val="2383807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09A3C-7CA3-4FE4-A50B-37B6A0925449}"/>
              </a:ext>
            </a:extLst>
          </p:cNvPr>
          <p:cNvSpPr>
            <a:spLocks noGrp="1"/>
          </p:cNvSpPr>
          <p:nvPr>
            <p:ph idx="1"/>
          </p:nvPr>
        </p:nvSpPr>
        <p:spPr>
          <a:xfrm>
            <a:off x="616531" y="2930014"/>
            <a:ext cx="10515600" cy="2926360"/>
          </a:xfrm>
        </p:spPr>
        <p:txBody>
          <a:bodyPr>
            <a:normAutofit/>
          </a:bodyPr>
          <a:lstStyle/>
          <a:p>
            <a:pPr marL="0" indent="0">
              <a:lnSpc>
                <a:spcPct val="100000"/>
              </a:lnSpc>
              <a:buNone/>
            </a:pPr>
            <a:r>
              <a:rPr lang="en-US" sz="4000" dirty="0">
                <a:solidFill>
                  <a:srgbClr val="C00000"/>
                </a:solidFill>
                <a:latin typeface="+mn-lt"/>
              </a:rPr>
              <a:t>Introduction </a:t>
            </a:r>
          </a:p>
        </p:txBody>
      </p:sp>
    </p:spTree>
    <p:extLst>
      <p:ext uri="{BB962C8B-B14F-4D97-AF65-F5344CB8AC3E}">
        <p14:creationId xmlns:p14="http://schemas.microsoft.com/office/powerpoint/2010/main" val="2165930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593A4-0020-494A-AAC6-84BC366FE1FF}"/>
              </a:ext>
            </a:extLst>
          </p:cNvPr>
          <p:cNvSpPr>
            <a:spLocks noGrp="1"/>
          </p:cNvSpPr>
          <p:nvPr>
            <p:ph type="title"/>
          </p:nvPr>
        </p:nvSpPr>
        <p:spPr/>
        <p:txBody>
          <a:bodyPr>
            <a:normAutofit/>
          </a:bodyPr>
          <a:lstStyle/>
          <a:p>
            <a:r>
              <a:rPr lang="en-US" dirty="0"/>
              <a:t>Introduction</a:t>
            </a:r>
          </a:p>
        </p:txBody>
      </p:sp>
      <p:sp>
        <p:nvSpPr>
          <p:cNvPr id="3" name="Content Placeholder 2">
            <a:extLst>
              <a:ext uri="{FF2B5EF4-FFF2-40B4-BE49-F238E27FC236}">
                <a16:creationId xmlns:a16="http://schemas.microsoft.com/office/drawing/2014/main" id="{6D42DF9B-4056-4446-BDC5-E30E4333EC83}"/>
              </a:ext>
            </a:extLst>
          </p:cNvPr>
          <p:cNvSpPr>
            <a:spLocks noGrp="1"/>
          </p:cNvSpPr>
          <p:nvPr>
            <p:ph idx="1"/>
          </p:nvPr>
        </p:nvSpPr>
        <p:spPr>
          <a:xfrm>
            <a:off x="630195" y="1581665"/>
            <a:ext cx="11059296" cy="4382863"/>
          </a:xfrm>
        </p:spPr>
        <p:txBody>
          <a:bodyPr>
            <a:normAutofit/>
          </a:bodyPr>
          <a:lstStyle/>
          <a:p>
            <a:pPr algn="l"/>
            <a:r>
              <a:rPr lang="en-US" dirty="0">
                <a:latin typeface="+mn-lt"/>
              </a:rPr>
              <a:t>Economic empowerment of women is a main pillar of Egypt National Strategy for Women Empowerment 2030. </a:t>
            </a:r>
          </a:p>
          <a:p>
            <a:pPr algn="l">
              <a:lnSpc>
                <a:spcPct val="150000"/>
              </a:lnSpc>
            </a:pPr>
            <a:r>
              <a:rPr lang="en-US" dirty="0">
                <a:latin typeface="+mn-lt"/>
              </a:rPr>
              <a:t>The Strategy seeks to achieve economic empowerment through: </a:t>
            </a:r>
          </a:p>
          <a:p>
            <a:pPr marL="342900" indent="-342900" algn="l">
              <a:buFont typeface="+mj-lt"/>
              <a:buAutoNum type="arabicPeriod"/>
            </a:pPr>
            <a:r>
              <a:rPr lang="en-US" sz="2400" b="0" i="0" u="none" strike="noStrike" baseline="0" dirty="0">
                <a:solidFill>
                  <a:srgbClr val="000000"/>
                </a:solidFill>
                <a:latin typeface="+mn-lt"/>
              </a:rPr>
              <a:t>Increasing female </a:t>
            </a:r>
            <a:r>
              <a:rPr lang="en-US" sz="2400" b="0" i="0" u="none" strike="noStrike" baseline="0" dirty="0" err="1">
                <a:solidFill>
                  <a:srgbClr val="000000"/>
                </a:solidFill>
                <a:latin typeface="+mn-lt"/>
              </a:rPr>
              <a:t>labour</a:t>
            </a:r>
            <a:r>
              <a:rPr lang="en-US" sz="2400" b="0" i="0" u="none" strike="noStrike" baseline="0" dirty="0">
                <a:solidFill>
                  <a:srgbClr val="000000"/>
                </a:solidFill>
                <a:latin typeface="+mn-lt"/>
              </a:rPr>
              <a:t> force participation (FLFP), </a:t>
            </a:r>
          </a:p>
          <a:p>
            <a:pPr marL="342900" indent="-342900" algn="l">
              <a:buFont typeface="+mj-lt"/>
              <a:buAutoNum type="arabicPeriod"/>
            </a:pPr>
            <a:r>
              <a:rPr lang="en-US" sz="2400" b="0" i="0" u="none" strike="noStrike" baseline="0" dirty="0">
                <a:solidFill>
                  <a:srgbClr val="000000"/>
                </a:solidFill>
                <a:latin typeface="+mn-lt"/>
              </a:rPr>
              <a:t>Supporting women </a:t>
            </a:r>
            <a:r>
              <a:rPr lang="en-US" sz="2400" b="0" i="0" u="none" strike="noStrike" baseline="0" dirty="0" err="1">
                <a:solidFill>
                  <a:srgbClr val="000000"/>
                </a:solidFill>
                <a:latin typeface="+mn-lt"/>
              </a:rPr>
              <a:t>toreach</a:t>
            </a:r>
            <a:r>
              <a:rPr lang="en-US" sz="2400" b="0" i="0" u="none" strike="noStrike" baseline="0" dirty="0">
                <a:solidFill>
                  <a:srgbClr val="000000"/>
                </a:solidFill>
                <a:latin typeface="+mn-lt"/>
              </a:rPr>
              <a:t> key positions in public and private sectors, </a:t>
            </a:r>
            <a:endParaRPr lang="en-US" sz="3600" dirty="0">
              <a:latin typeface="+mn-lt"/>
            </a:endParaRPr>
          </a:p>
          <a:p>
            <a:pPr marL="342900" indent="-342900" algn="l">
              <a:buFont typeface="+mj-lt"/>
              <a:buAutoNum type="arabicPeriod"/>
            </a:pPr>
            <a:r>
              <a:rPr lang="en-US" sz="2400" b="0" i="0" u="none" strike="noStrike" baseline="0" dirty="0">
                <a:solidFill>
                  <a:srgbClr val="000000"/>
                </a:solidFill>
                <a:latin typeface="+mn-lt"/>
              </a:rPr>
              <a:t>Providing equal opportunities in all sectors i.e. private and entrepreneurship, and</a:t>
            </a:r>
          </a:p>
          <a:p>
            <a:pPr marL="342900" indent="-342900">
              <a:buFont typeface="+mj-lt"/>
              <a:buAutoNum type="arabicPeriod"/>
            </a:pPr>
            <a:r>
              <a:rPr lang="en-US" sz="2400" b="0" i="0" u="none" strike="noStrike" baseline="0" dirty="0">
                <a:solidFill>
                  <a:srgbClr val="000000"/>
                </a:solidFill>
                <a:latin typeface="+mn-lt"/>
              </a:rPr>
              <a:t>Expanding employment options. </a:t>
            </a:r>
          </a:p>
        </p:txBody>
      </p:sp>
    </p:spTree>
    <p:extLst>
      <p:ext uri="{BB962C8B-B14F-4D97-AF65-F5344CB8AC3E}">
        <p14:creationId xmlns:p14="http://schemas.microsoft.com/office/powerpoint/2010/main" val="2215201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07C2-EF84-43C2-92AE-DAA60FC83FF9}"/>
              </a:ext>
            </a:extLst>
          </p:cNvPr>
          <p:cNvSpPr>
            <a:spLocks noGrp="1"/>
          </p:cNvSpPr>
          <p:nvPr>
            <p:ph type="title"/>
          </p:nvPr>
        </p:nvSpPr>
        <p:spPr>
          <a:xfrm>
            <a:off x="779089" y="25461"/>
            <a:ext cx="10515600" cy="909490"/>
          </a:xfrm>
        </p:spPr>
        <p:txBody>
          <a:bodyPr/>
          <a:lstStyle/>
          <a:p>
            <a:r>
              <a:rPr lang="en-US" dirty="0"/>
              <a:t>Introduction: Scenarios </a:t>
            </a:r>
          </a:p>
        </p:txBody>
      </p:sp>
      <p:sp>
        <p:nvSpPr>
          <p:cNvPr id="4" name="Rectangle 3">
            <a:extLst>
              <a:ext uri="{FF2B5EF4-FFF2-40B4-BE49-F238E27FC236}">
                <a16:creationId xmlns:a16="http://schemas.microsoft.com/office/drawing/2014/main" id="{E72284B4-D349-4A30-926A-29A099D6F6AC}"/>
              </a:ext>
            </a:extLst>
          </p:cNvPr>
          <p:cNvSpPr/>
          <p:nvPr/>
        </p:nvSpPr>
        <p:spPr>
          <a:xfrm>
            <a:off x="629778" y="1390658"/>
            <a:ext cx="3816218" cy="10673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0" u="none" strike="noStrike" baseline="0" dirty="0">
                <a:solidFill>
                  <a:schemeClr val="bg1"/>
                </a:solidFill>
                <a:latin typeface="TimesNewRomanPSMT"/>
              </a:rPr>
              <a:t>The pandemic will continue and will be more aggressive</a:t>
            </a:r>
          </a:p>
          <a:p>
            <a:pPr algn="ctr"/>
            <a:endParaRPr lang="en-US" sz="1200" b="1" dirty="0">
              <a:solidFill>
                <a:schemeClr val="bg1"/>
              </a:solidFill>
              <a:latin typeface="TimesNewRomanPSMT"/>
            </a:endParaRPr>
          </a:p>
        </p:txBody>
      </p:sp>
      <p:graphicFrame>
        <p:nvGraphicFramePr>
          <p:cNvPr id="8" name="Diagram 7">
            <a:extLst>
              <a:ext uri="{FF2B5EF4-FFF2-40B4-BE49-F238E27FC236}">
                <a16:creationId xmlns:a16="http://schemas.microsoft.com/office/drawing/2014/main" id="{398B1315-77B2-49F9-8C15-C0A48EDA1936}"/>
              </a:ext>
            </a:extLst>
          </p:cNvPr>
          <p:cNvGraphicFramePr/>
          <p:nvPr>
            <p:extLst>
              <p:ext uri="{D42A27DB-BD31-4B8C-83A1-F6EECF244321}">
                <p14:modId xmlns:p14="http://schemas.microsoft.com/office/powerpoint/2010/main" val="925545964"/>
              </p:ext>
            </p:extLst>
          </p:nvPr>
        </p:nvGraphicFramePr>
        <p:xfrm>
          <a:off x="257344" y="2603362"/>
          <a:ext cx="4574148" cy="33157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ectangle 13">
            <a:extLst>
              <a:ext uri="{FF2B5EF4-FFF2-40B4-BE49-F238E27FC236}">
                <a16:creationId xmlns:a16="http://schemas.microsoft.com/office/drawing/2014/main" id="{19415475-B036-4A2D-AA9C-19473700185D}"/>
              </a:ext>
            </a:extLst>
          </p:cNvPr>
          <p:cNvSpPr/>
          <p:nvPr/>
        </p:nvSpPr>
        <p:spPr>
          <a:xfrm>
            <a:off x="6565394" y="1390658"/>
            <a:ext cx="4114800" cy="10673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0" u="none" strike="noStrike" baseline="0" dirty="0">
                <a:solidFill>
                  <a:schemeClr val="bg1"/>
                </a:solidFill>
                <a:latin typeface="TimesNewRomanPSMT"/>
              </a:rPr>
              <a:t>The pandemic will slow down and the economy will recover</a:t>
            </a:r>
            <a:endParaRPr lang="en-US" sz="1200" b="1" dirty="0">
              <a:solidFill>
                <a:schemeClr val="bg1"/>
              </a:solidFill>
              <a:latin typeface="TimesNewRomanPSMT"/>
            </a:endParaRPr>
          </a:p>
        </p:txBody>
      </p:sp>
      <p:grpSp>
        <p:nvGrpSpPr>
          <p:cNvPr id="15" name="Group 14">
            <a:extLst>
              <a:ext uri="{FF2B5EF4-FFF2-40B4-BE49-F238E27FC236}">
                <a16:creationId xmlns:a16="http://schemas.microsoft.com/office/drawing/2014/main" id="{AEC51234-585A-4D38-A3C9-C4F8D9091E2A}"/>
              </a:ext>
            </a:extLst>
          </p:cNvPr>
          <p:cNvGrpSpPr/>
          <p:nvPr/>
        </p:nvGrpSpPr>
        <p:grpSpPr>
          <a:xfrm>
            <a:off x="7673548" y="2850881"/>
            <a:ext cx="1902604" cy="731520"/>
            <a:chOff x="2589999" y="1324"/>
            <a:chExt cx="1919557" cy="822602"/>
          </a:xfrm>
        </p:grpSpPr>
        <p:sp>
          <p:nvSpPr>
            <p:cNvPr id="16" name="Rectangle: Rounded Corners 15">
              <a:extLst>
                <a:ext uri="{FF2B5EF4-FFF2-40B4-BE49-F238E27FC236}">
                  <a16:creationId xmlns:a16="http://schemas.microsoft.com/office/drawing/2014/main" id="{826FAEE0-4452-4125-925F-25A63327DAB6}"/>
                </a:ext>
              </a:extLst>
            </p:cNvPr>
            <p:cNvSpPr/>
            <p:nvPr/>
          </p:nvSpPr>
          <p:spPr>
            <a:xfrm>
              <a:off x="2589999" y="1324"/>
              <a:ext cx="1919557" cy="822602"/>
            </a:xfrm>
            <a:prstGeom prst="roundRect">
              <a:avLst>
                <a:gd name="adj" fmla="val 10000"/>
              </a:avLst>
            </a:prstGeom>
            <a:noFill/>
            <a:ln w="57150">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7" name="Rectangle: Rounded Corners 4">
              <a:extLst>
                <a:ext uri="{FF2B5EF4-FFF2-40B4-BE49-F238E27FC236}">
                  <a16:creationId xmlns:a16="http://schemas.microsoft.com/office/drawing/2014/main" id="{05E3146E-EB8A-4131-8ADA-341D3562D810}"/>
                </a:ext>
              </a:extLst>
            </p:cNvPr>
            <p:cNvSpPr txBox="1"/>
            <p:nvPr/>
          </p:nvSpPr>
          <p:spPr>
            <a:xfrm>
              <a:off x="2614092" y="25417"/>
              <a:ext cx="1871371" cy="774416"/>
            </a:xfrm>
            <a:prstGeom prst="rect">
              <a:avLst/>
            </a:prstGeom>
            <a:ln>
              <a:solidFill>
                <a:srgbClr val="00B050"/>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dirty="0">
                  <a:solidFill>
                    <a:schemeClr val="accent1">
                      <a:lumMod val="75000"/>
                    </a:schemeClr>
                  </a:solidFill>
                  <a:latin typeface="Times New Roman" panose="02020603050405020304" pitchFamily="18" charset="0"/>
                  <a:cs typeface="Times New Roman" panose="02020603050405020304" pitchFamily="18" charset="0"/>
                </a:rPr>
                <a:t>Try to get back to normal</a:t>
              </a:r>
              <a:endParaRPr lang="en-US" sz="2000" b="1" kern="1200" dirty="0">
                <a:solidFill>
                  <a:schemeClr val="accent1">
                    <a:lumMod val="75000"/>
                  </a:schemeClr>
                </a:solidFill>
                <a:latin typeface="Times New Roman" panose="02020603050405020304" pitchFamily="18" charset="0"/>
                <a:cs typeface="Times New Roman" panose="02020603050405020304" pitchFamily="18" charset="0"/>
              </a:endParaRPr>
            </a:p>
          </p:txBody>
        </p:sp>
      </p:grpSp>
      <p:grpSp>
        <p:nvGrpSpPr>
          <p:cNvPr id="18" name="Group 17">
            <a:extLst>
              <a:ext uri="{FF2B5EF4-FFF2-40B4-BE49-F238E27FC236}">
                <a16:creationId xmlns:a16="http://schemas.microsoft.com/office/drawing/2014/main" id="{9C381499-403F-4B42-89E2-00F37A8673A2}"/>
              </a:ext>
            </a:extLst>
          </p:cNvPr>
          <p:cNvGrpSpPr/>
          <p:nvPr/>
        </p:nvGrpSpPr>
        <p:grpSpPr>
          <a:xfrm>
            <a:off x="7671492" y="4461380"/>
            <a:ext cx="1902604" cy="731520"/>
            <a:chOff x="2589999" y="1324"/>
            <a:chExt cx="1919557" cy="822602"/>
          </a:xfrm>
        </p:grpSpPr>
        <p:sp>
          <p:nvSpPr>
            <p:cNvPr id="19" name="Rectangle: Rounded Corners 18">
              <a:extLst>
                <a:ext uri="{FF2B5EF4-FFF2-40B4-BE49-F238E27FC236}">
                  <a16:creationId xmlns:a16="http://schemas.microsoft.com/office/drawing/2014/main" id="{D1A5D266-0CC4-4F8C-8FE9-8D13E3FB8833}"/>
                </a:ext>
              </a:extLst>
            </p:cNvPr>
            <p:cNvSpPr/>
            <p:nvPr/>
          </p:nvSpPr>
          <p:spPr>
            <a:xfrm>
              <a:off x="2589999" y="1324"/>
              <a:ext cx="1919557" cy="822602"/>
            </a:xfrm>
            <a:prstGeom prst="roundRect">
              <a:avLst>
                <a:gd name="adj" fmla="val 10000"/>
              </a:avLst>
            </a:prstGeom>
            <a:noFill/>
            <a:ln w="57150">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0" name="Rectangle: Rounded Corners 4">
              <a:extLst>
                <a:ext uri="{FF2B5EF4-FFF2-40B4-BE49-F238E27FC236}">
                  <a16:creationId xmlns:a16="http://schemas.microsoft.com/office/drawing/2014/main" id="{993457B0-DECC-41D1-A7C3-C361EEAA573A}"/>
                </a:ext>
              </a:extLst>
            </p:cNvPr>
            <p:cNvSpPr txBox="1"/>
            <p:nvPr/>
          </p:nvSpPr>
          <p:spPr>
            <a:xfrm>
              <a:off x="2614092" y="25417"/>
              <a:ext cx="1871371" cy="774416"/>
            </a:xfrm>
            <a:prstGeom prst="rect">
              <a:avLst/>
            </a:prstGeom>
            <a:ln>
              <a:solidFill>
                <a:srgbClr val="00B050"/>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dirty="0">
                  <a:solidFill>
                    <a:schemeClr val="accent1">
                      <a:lumMod val="75000"/>
                    </a:schemeClr>
                  </a:solidFill>
                  <a:latin typeface="Times New Roman" panose="02020603050405020304" pitchFamily="18" charset="0"/>
                  <a:cs typeface="Times New Roman" panose="02020603050405020304" pitchFamily="18" charset="0"/>
                </a:rPr>
                <a:t>Get ready for a new normal</a:t>
              </a:r>
              <a:endParaRPr lang="en-US" sz="2000" b="1" kern="1200" dirty="0">
                <a:solidFill>
                  <a:schemeClr val="accent1">
                    <a:lumMod val="75000"/>
                  </a:schemeClr>
                </a:solidFill>
                <a:latin typeface="Times New Roman" panose="02020603050405020304" pitchFamily="18" charset="0"/>
                <a:cs typeface="Times New Roman" panose="02020603050405020304" pitchFamily="18" charset="0"/>
              </a:endParaRPr>
            </a:p>
          </p:txBody>
        </p:sp>
      </p:grpSp>
      <p:sp>
        <p:nvSpPr>
          <p:cNvPr id="21" name="TextBox 20">
            <a:extLst>
              <a:ext uri="{FF2B5EF4-FFF2-40B4-BE49-F238E27FC236}">
                <a16:creationId xmlns:a16="http://schemas.microsoft.com/office/drawing/2014/main" id="{64A73F9F-54DA-4CEC-86F8-62834EF310B5}"/>
              </a:ext>
            </a:extLst>
          </p:cNvPr>
          <p:cNvSpPr txBox="1"/>
          <p:nvPr/>
        </p:nvSpPr>
        <p:spPr>
          <a:xfrm>
            <a:off x="8346989" y="3669960"/>
            <a:ext cx="648730" cy="707886"/>
          </a:xfrm>
          <a:prstGeom prst="rect">
            <a:avLst/>
          </a:prstGeom>
          <a:noFill/>
        </p:spPr>
        <p:txBody>
          <a:bodyPr wrap="square" rtlCol="0">
            <a:spAutoFit/>
          </a:bodyPr>
          <a:lstStyle/>
          <a:p>
            <a:pPr algn="ctr"/>
            <a:r>
              <a:rPr lang="en-US" sz="4000" b="1" dirty="0">
                <a:solidFill>
                  <a:srgbClr val="00B050"/>
                </a:solidFill>
              </a:rPr>
              <a:t>+</a:t>
            </a:r>
            <a:endParaRPr lang="en-GB" sz="4000" b="1" dirty="0">
              <a:solidFill>
                <a:srgbClr val="00B050"/>
              </a:solidFill>
            </a:endParaRPr>
          </a:p>
        </p:txBody>
      </p:sp>
      <p:sp>
        <p:nvSpPr>
          <p:cNvPr id="22" name="TextBox 21">
            <a:extLst>
              <a:ext uri="{FF2B5EF4-FFF2-40B4-BE49-F238E27FC236}">
                <a16:creationId xmlns:a16="http://schemas.microsoft.com/office/drawing/2014/main" id="{E2882F2C-1F6F-4162-9F71-8BAB2E712E44}"/>
              </a:ext>
            </a:extLst>
          </p:cNvPr>
          <p:cNvSpPr txBox="1"/>
          <p:nvPr/>
        </p:nvSpPr>
        <p:spPr>
          <a:xfrm>
            <a:off x="10089292" y="3286254"/>
            <a:ext cx="1390135" cy="1477328"/>
          </a:xfrm>
          <a:prstGeom prst="rect">
            <a:avLst/>
          </a:prstGeom>
          <a:noFill/>
        </p:spPr>
        <p:txBody>
          <a:bodyPr wrap="square" rtlCol="0">
            <a:spAutoFit/>
          </a:bodyPr>
          <a:lstStyle/>
          <a:p>
            <a:r>
              <a:rPr lang="en-US" b="1" dirty="0">
                <a:solidFill>
                  <a:schemeClr val="accent5">
                    <a:lumMod val="75000"/>
                  </a:schemeClr>
                </a:solidFill>
              </a:rPr>
              <a:t>Which sector?</a:t>
            </a:r>
          </a:p>
          <a:p>
            <a:endParaRPr lang="en-US" b="1" dirty="0">
              <a:solidFill>
                <a:schemeClr val="accent5">
                  <a:lumMod val="75000"/>
                </a:schemeClr>
              </a:solidFill>
            </a:endParaRPr>
          </a:p>
          <a:p>
            <a:r>
              <a:rPr lang="en-US" b="1" dirty="0">
                <a:solidFill>
                  <a:schemeClr val="accent5">
                    <a:lumMod val="75000"/>
                  </a:schemeClr>
                </a:solidFill>
              </a:rPr>
              <a:t>Which segment?</a:t>
            </a:r>
            <a:endParaRPr lang="en-GB" b="1" dirty="0">
              <a:solidFill>
                <a:schemeClr val="accent5">
                  <a:lumMod val="75000"/>
                </a:schemeClr>
              </a:solidFill>
            </a:endParaRPr>
          </a:p>
        </p:txBody>
      </p:sp>
    </p:spTree>
    <p:extLst>
      <p:ext uri="{BB962C8B-B14F-4D97-AF65-F5344CB8AC3E}">
        <p14:creationId xmlns:p14="http://schemas.microsoft.com/office/powerpoint/2010/main" val="1824961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8" grpId="0">
        <p:bldAsOne/>
      </p:bldGraphic>
      <p:bldP spid="14" grpId="0" animBg="1"/>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E10C5-99AC-4552-91AF-8428811895A1}"/>
              </a:ext>
            </a:extLst>
          </p:cNvPr>
          <p:cNvSpPr>
            <a:spLocks noGrp="1"/>
          </p:cNvSpPr>
          <p:nvPr>
            <p:ph type="title"/>
          </p:nvPr>
        </p:nvSpPr>
        <p:spPr/>
        <p:txBody>
          <a:bodyPr/>
          <a:lstStyle/>
          <a:p>
            <a:r>
              <a:rPr lang="en-US" dirty="0"/>
              <a:t>Objective of the Policy Paper</a:t>
            </a:r>
          </a:p>
        </p:txBody>
      </p:sp>
      <p:sp>
        <p:nvSpPr>
          <p:cNvPr id="3" name="Content Placeholder 2">
            <a:extLst>
              <a:ext uri="{FF2B5EF4-FFF2-40B4-BE49-F238E27FC236}">
                <a16:creationId xmlns:a16="http://schemas.microsoft.com/office/drawing/2014/main" id="{2647C5A6-0FDC-43E2-9D7F-C227D0299D8D}"/>
              </a:ext>
            </a:extLst>
          </p:cNvPr>
          <p:cNvSpPr>
            <a:spLocks noGrp="1"/>
          </p:cNvSpPr>
          <p:nvPr>
            <p:ph idx="1"/>
          </p:nvPr>
        </p:nvSpPr>
        <p:spPr>
          <a:xfrm>
            <a:off x="364524" y="1613190"/>
            <a:ext cx="11448535" cy="4351338"/>
          </a:xfrm>
        </p:spPr>
        <p:txBody>
          <a:bodyPr>
            <a:normAutofit/>
          </a:bodyPr>
          <a:lstStyle/>
          <a:p>
            <a:pPr marL="401638" indent="-401638" algn="l">
              <a:lnSpc>
                <a:spcPct val="120000"/>
              </a:lnSpc>
              <a:buFont typeface="Webdings" panose="05030102010509060703" pitchFamily="18" charset="2"/>
              <a:buChar char=""/>
            </a:pPr>
            <a:r>
              <a:rPr lang="en-US" sz="3200" b="0" i="0" u="none" strike="noStrike" baseline="0" dirty="0">
                <a:latin typeface="+mn-lt"/>
              </a:rPr>
              <a:t>To foresee the post-pandemic future of economic empowerment of Egyptian women and the impact of the disruptors imposed on the whole world.</a:t>
            </a:r>
          </a:p>
          <a:p>
            <a:pPr marL="401638" indent="-401638" algn="l">
              <a:lnSpc>
                <a:spcPct val="120000"/>
              </a:lnSpc>
              <a:buFont typeface="Webdings" panose="05030102010509060703" pitchFamily="18" charset="2"/>
              <a:buChar char=""/>
            </a:pPr>
            <a:r>
              <a:rPr lang="en-US" sz="3200" b="0" i="0" u="none" strike="noStrike" baseline="0" dirty="0">
                <a:latin typeface="+mn-lt"/>
              </a:rPr>
              <a:t>The study adopts a moderate scenario and explore the opportunities and threats associated with the empowerment of Egyptian women.</a:t>
            </a:r>
          </a:p>
        </p:txBody>
      </p:sp>
    </p:spTree>
    <p:extLst>
      <p:ext uri="{BB962C8B-B14F-4D97-AF65-F5344CB8AC3E}">
        <p14:creationId xmlns:p14="http://schemas.microsoft.com/office/powerpoint/2010/main" val="639698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09A3C-7CA3-4FE4-A50B-37B6A0925449}"/>
              </a:ext>
            </a:extLst>
          </p:cNvPr>
          <p:cNvSpPr>
            <a:spLocks noGrp="1"/>
          </p:cNvSpPr>
          <p:nvPr>
            <p:ph idx="1"/>
          </p:nvPr>
        </p:nvSpPr>
        <p:spPr>
          <a:xfrm>
            <a:off x="599303" y="2930014"/>
            <a:ext cx="10532828" cy="2926360"/>
          </a:xfrm>
        </p:spPr>
        <p:txBody>
          <a:bodyPr>
            <a:normAutofit/>
          </a:bodyPr>
          <a:lstStyle/>
          <a:p>
            <a:pPr marL="0" indent="0">
              <a:lnSpc>
                <a:spcPct val="100000"/>
              </a:lnSpc>
              <a:buNone/>
            </a:pPr>
            <a:r>
              <a:rPr lang="en-US" sz="4000" dirty="0">
                <a:solidFill>
                  <a:srgbClr val="C00000"/>
                </a:solidFill>
                <a:latin typeface="+mn-lt"/>
              </a:rPr>
              <a:t>State initiatives to reduce the pandemic implications</a:t>
            </a:r>
          </a:p>
        </p:txBody>
      </p:sp>
    </p:spTree>
    <p:extLst>
      <p:ext uri="{BB962C8B-B14F-4D97-AF65-F5344CB8AC3E}">
        <p14:creationId xmlns:p14="http://schemas.microsoft.com/office/powerpoint/2010/main" val="3440064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04ADF-0C07-4285-8977-0D6580B01C3F}"/>
              </a:ext>
            </a:extLst>
          </p:cNvPr>
          <p:cNvSpPr>
            <a:spLocks noGrp="1"/>
          </p:cNvSpPr>
          <p:nvPr>
            <p:ph type="title"/>
          </p:nvPr>
        </p:nvSpPr>
        <p:spPr/>
        <p:txBody>
          <a:bodyPr vert="horz" lIns="91440" tIns="45720" rIns="91440" bIns="45720" rtlCol="0" anchor="ctr">
            <a:normAutofit fontScale="90000"/>
          </a:bodyPr>
          <a:lstStyle/>
          <a:p>
            <a:r>
              <a:rPr lang="en-US" dirty="0"/>
              <a:t>State initiatives to reduce the pandemic implications</a:t>
            </a:r>
          </a:p>
        </p:txBody>
      </p:sp>
      <p:sp>
        <p:nvSpPr>
          <p:cNvPr id="3" name="Content Placeholder 2">
            <a:extLst>
              <a:ext uri="{FF2B5EF4-FFF2-40B4-BE49-F238E27FC236}">
                <a16:creationId xmlns:a16="http://schemas.microsoft.com/office/drawing/2014/main" id="{801574CE-7EEA-430A-9B6B-C145C0B6274F}"/>
              </a:ext>
            </a:extLst>
          </p:cNvPr>
          <p:cNvSpPr>
            <a:spLocks noGrp="1"/>
          </p:cNvSpPr>
          <p:nvPr>
            <p:ph idx="1"/>
          </p:nvPr>
        </p:nvSpPr>
        <p:spPr>
          <a:xfrm>
            <a:off x="624016" y="1631092"/>
            <a:ext cx="11046873" cy="4720546"/>
          </a:xfrm>
        </p:spPr>
        <p:txBody>
          <a:bodyPr>
            <a:normAutofit/>
          </a:bodyPr>
          <a:lstStyle/>
          <a:p>
            <a:pPr algn="l">
              <a:lnSpc>
                <a:spcPct val="100000"/>
              </a:lnSpc>
            </a:pPr>
            <a:r>
              <a:rPr lang="en-US" sz="2400" b="0" i="0" u="none" strike="noStrike" baseline="0" dirty="0">
                <a:latin typeface="+mn-lt"/>
              </a:rPr>
              <a:t>Waivers of tax dues, fees, and service charges, including reduced price of natural gas and electricity for industry or delaying collection of real estate taxes due on factories and tourist establishments.</a:t>
            </a:r>
          </a:p>
          <a:p>
            <a:pPr algn="l">
              <a:lnSpc>
                <a:spcPct val="100000"/>
              </a:lnSpc>
            </a:pPr>
            <a:r>
              <a:rPr lang="en-US" sz="2400" b="0" i="0" u="none" strike="noStrike" baseline="0" dirty="0">
                <a:latin typeface="+mn-lt"/>
              </a:rPr>
              <a:t>Payments that </a:t>
            </a:r>
            <a:r>
              <a:rPr lang="en-US" sz="2400" b="0" i="0" u="none" strike="noStrike" baseline="0" dirty="0" err="1">
                <a:latin typeface="+mn-lt"/>
              </a:rPr>
              <a:t>GoE</a:t>
            </a:r>
            <a:r>
              <a:rPr lang="en-US" sz="2400" b="0" i="0" u="none" strike="noStrike" baseline="0" dirty="0">
                <a:latin typeface="+mn-lt"/>
              </a:rPr>
              <a:t> would have to pay for future public debts were reduced through the decision to reduce interest rates on public debts and redirection this to the EGP100 billion package.</a:t>
            </a:r>
          </a:p>
          <a:p>
            <a:pPr algn="l">
              <a:lnSpc>
                <a:spcPct val="100000"/>
              </a:lnSpc>
            </a:pPr>
            <a:r>
              <a:rPr lang="en-US" sz="2400" b="0" i="0" u="none" strike="noStrike" baseline="0" dirty="0">
                <a:latin typeface="+mn-lt"/>
              </a:rPr>
              <a:t>The provision of EGP1 billion to exporters during March and April, and making funds from the Micro, Small, and Medium Enterprise Development Agency (MSMEDA) available to its clients.</a:t>
            </a:r>
          </a:p>
          <a:p>
            <a:pPr algn="l">
              <a:lnSpc>
                <a:spcPct val="100000"/>
              </a:lnSpc>
            </a:pPr>
            <a:r>
              <a:rPr lang="en-US" sz="2400" b="0" i="0" u="none" strike="noStrike" baseline="0" dirty="0">
                <a:latin typeface="+mn-lt"/>
              </a:rPr>
              <a:t>The Central Bank of Egypt (CBE) announced a package of measures and decisions to limit COVID-19 implications on the Egyptian economy.</a:t>
            </a:r>
            <a:endParaRPr lang="en-US" sz="3600" dirty="0">
              <a:latin typeface="+mn-lt"/>
            </a:endParaRPr>
          </a:p>
        </p:txBody>
      </p:sp>
    </p:spTree>
    <p:extLst>
      <p:ext uri="{BB962C8B-B14F-4D97-AF65-F5344CB8AC3E}">
        <p14:creationId xmlns:p14="http://schemas.microsoft.com/office/powerpoint/2010/main" val="926776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71850-12BE-4C93-A7D9-E9DD9C5205CA}"/>
              </a:ext>
            </a:extLst>
          </p:cNvPr>
          <p:cNvSpPr>
            <a:spLocks noGrp="1"/>
          </p:cNvSpPr>
          <p:nvPr>
            <p:ph type="title"/>
          </p:nvPr>
        </p:nvSpPr>
        <p:spPr>
          <a:xfrm>
            <a:off x="383833" y="59137"/>
            <a:ext cx="10515600" cy="909490"/>
          </a:xfrm>
        </p:spPr>
        <p:txBody>
          <a:bodyPr>
            <a:noAutofit/>
          </a:bodyPr>
          <a:lstStyle/>
          <a:p>
            <a:r>
              <a:rPr lang="en-US" sz="3600" dirty="0">
                <a:latin typeface="Times New Roman" panose="02020603050405020304" pitchFamily="18" charset="0"/>
                <a:cs typeface="Times New Roman" panose="02020603050405020304" pitchFamily="18" charset="0"/>
              </a:rPr>
              <a:t>P</a:t>
            </a:r>
            <a:r>
              <a:rPr lang="en-US" sz="3600" b="0" i="0" u="none" strike="noStrike" baseline="0" dirty="0">
                <a:latin typeface="Times New Roman" panose="02020603050405020304" pitchFamily="18" charset="0"/>
                <a:cs typeface="Times New Roman" panose="02020603050405020304" pitchFamily="18" charset="0"/>
              </a:rPr>
              <a:t>ackage of measures that has been implemented by Egypt government to support Egyptian women</a:t>
            </a:r>
            <a:endParaRPr lang="en-US" sz="36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B43F16EF-752C-4C4A-B7A8-EF86CC00EAAC}"/>
              </a:ext>
            </a:extLst>
          </p:cNvPr>
          <p:cNvSpPr>
            <a:spLocks noGrp="1"/>
          </p:cNvSpPr>
          <p:nvPr>
            <p:ph idx="1"/>
          </p:nvPr>
        </p:nvSpPr>
        <p:spPr>
          <a:xfrm>
            <a:off x="616530" y="1524702"/>
            <a:ext cx="11024863" cy="4708950"/>
          </a:xfrm>
        </p:spPr>
        <p:txBody>
          <a:bodyPr vert="horz" lIns="91440" tIns="45720" rIns="91440" bIns="45720" rtlCol="0">
            <a:noAutofit/>
          </a:bodyPr>
          <a:lstStyle/>
          <a:p>
            <a:pPr>
              <a:lnSpc>
                <a:spcPct val="100000"/>
              </a:lnSpc>
              <a:spcBef>
                <a:spcPts val="1200"/>
              </a:spcBef>
            </a:pPr>
            <a:r>
              <a:rPr lang="en-US" sz="2400" dirty="0"/>
              <a:t>The launch of "</a:t>
            </a:r>
            <a:r>
              <a:rPr lang="en-US" sz="2400" dirty="0" err="1"/>
              <a:t>Ahalena</a:t>
            </a:r>
            <a:r>
              <a:rPr lang="en-US" sz="2400" dirty="0"/>
              <a:t>" initiative, which supports the most affected groups through a community partnership under the slogan "Hand in Hand Helps" to provide financial aid to irregular workers.</a:t>
            </a:r>
          </a:p>
          <a:p>
            <a:pPr>
              <a:lnSpc>
                <a:spcPct val="100000"/>
              </a:lnSpc>
              <a:spcBef>
                <a:spcPts val="1200"/>
              </a:spcBef>
            </a:pPr>
            <a:r>
              <a:rPr lang="en-US" sz="2400" dirty="0"/>
              <a:t>Disbursement of a 3-time EGP500 grant three times to irregular workers, with a total of EGP1500. Number of beneficiaries is 1.6 million male and female workers.</a:t>
            </a:r>
          </a:p>
          <a:p>
            <a:pPr>
              <a:lnSpc>
                <a:spcPct val="100000"/>
              </a:lnSpc>
              <a:spcBef>
                <a:spcPts val="1200"/>
              </a:spcBef>
            </a:pPr>
            <a:r>
              <a:rPr lang="en-US" sz="2400" dirty="0"/>
              <a:t>Expanding the base of beneficiaries of Takaful and Karama programs by the inclusion of 160,000 new households.</a:t>
            </a:r>
          </a:p>
          <a:p>
            <a:pPr>
              <a:lnSpc>
                <a:spcPct val="100000"/>
              </a:lnSpc>
              <a:spcBef>
                <a:spcPts val="1200"/>
              </a:spcBef>
            </a:pPr>
            <a:r>
              <a:rPr lang="en-US" sz="2400" dirty="0"/>
              <a:t>Increasing the number of female beneficiaries of soft and simple interest loans directed to micro-enterprises.</a:t>
            </a:r>
          </a:p>
          <a:p>
            <a:pPr>
              <a:lnSpc>
                <a:spcPct val="100000"/>
              </a:lnSpc>
              <a:spcBef>
                <a:spcPts val="1200"/>
              </a:spcBef>
            </a:pPr>
            <a:r>
              <a:rPr lang="en-US" sz="2400" dirty="0"/>
              <a:t>Expanding the umbrella of protection for elderly females by including dependent females aged ≥65 years.</a:t>
            </a:r>
          </a:p>
        </p:txBody>
      </p:sp>
    </p:spTree>
    <p:extLst>
      <p:ext uri="{BB962C8B-B14F-4D97-AF65-F5344CB8AC3E}">
        <p14:creationId xmlns:p14="http://schemas.microsoft.com/office/powerpoint/2010/main" val="20846473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1659</Words>
  <Application>Microsoft Office PowerPoint</Application>
  <PresentationFormat>Widescreen</PresentationFormat>
  <Paragraphs>173</Paragraphs>
  <Slides>28</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Calibri</vt:lpstr>
      <vt:lpstr>Calibri Light</vt:lpstr>
      <vt:lpstr>Times New Roman</vt:lpstr>
      <vt:lpstr>TimesNewRomanPSMT</vt:lpstr>
      <vt:lpstr>Webdings</vt:lpstr>
      <vt:lpstr>Wingdings</vt:lpstr>
      <vt:lpstr>Office Theme</vt:lpstr>
      <vt:lpstr>Empowering Egyptian Women in  the Post COVID-19 era </vt:lpstr>
      <vt:lpstr>Content </vt:lpstr>
      <vt:lpstr>PowerPoint Presentation</vt:lpstr>
      <vt:lpstr>Introduction</vt:lpstr>
      <vt:lpstr>Introduction: Scenarios </vt:lpstr>
      <vt:lpstr>Objective of the Policy Paper</vt:lpstr>
      <vt:lpstr>PowerPoint Presentation</vt:lpstr>
      <vt:lpstr>State initiatives to reduce the pandemic implications</vt:lpstr>
      <vt:lpstr>Package of measures that has been implemented by Egypt government to support Egyptian women</vt:lpstr>
      <vt:lpstr>PowerPoint Presentation</vt:lpstr>
      <vt:lpstr>Post Covid-19 pandemic economic reality and implications</vt:lpstr>
      <vt:lpstr>Expected new normal of Egypt economy</vt:lpstr>
      <vt:lpstr>Expected new normal of Egypt economy</vt:lpstr>
      <vt:lpstr>Winners and Losers </vt:lpstr>
      <vt:lpstr>Covid’s impact on women empowerment</vt:lpstr>
      <vt:lpstr>Female labor force participation</vt:lpstr>
      <vt:lpstr>Female unemployment</vt:lpstr>
      <vt:lpstr>Working woman</vt:lpstr>
      <vt:lpstr>Care work and unpaid work</vt:lpstr>
      <vt:lpstr>Women's access to economic resources and capacity development</vt:lpstr>
      <vt:lpstr>Values and cultural heritage</vt:lpstr>
      <vt:lpstr>PowerPoint Presentation</vt:lpstr>
      <vt:lpstr>PowerPoint Presentation</vt:lpstr>
      <vt:lpstr>Winners &amp; Losers </vt:lpstr>
      <vt:lpstr>Launching a national program for women’s capacity building</vt:lpstr>
      <vt:lpstr>Reshape the existing value system against women's empowerment</vt:lpstr>
      <vt:lpstr>Information and policy research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Hanan-Girgis</dc:creator>
  <cp:lastModifiedBy>Hanan-Girgis</cp:lastModifiedBy>
  <cp:revision>141</cp:revision>
  <dcterms:created xsi:type="dcterms:W3CDTF">2019-06-08T11:30:09Z</dcterms:created>
  <dcterms:modified xsi:type="dcterms:W3CDTF">2021-03-11T14:07:51Z</dcterms:modified>
</cp:coreProperties>
</file>