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99" r:id="rId3"/>
    <p:sldId id="303" r:id="rId4"/>
    <p:sldId id="282" r:id="rId5"/>
    <p:sldId id="304" r:id="rId6"/>
    <p:sldId id="283" r:id="rId7"/>
    <p:sldId id="305" r:id="rId8"/>
    <p:sldId id="284" r:id="rId9"/>
    <p:sldId id="306" r:id="rId10"/>
    <p:sldId id="286" r:id="rId11"/>
    <p:sldId id="295" r:id="rId12"/>
    <p:sldId id="307" r:id="rId13"/>
    <p:sldId id="296" r:id="rId14"/>
    <p:sldId id="291" r:id="rId15"/>
    <p:sldId id="292" r:id="rId16"/>
    <p:sldId id="302" r:id="rId17"/>
    <p:sldId id="298" r:id="rId18"/>
    <p:sldId id="294" r:id="rId19"/>
    <p:sldId id="300" r:id="rId20"/>
    <p:sldId id="308" r:id="rId21"/>
    <p:sldId id="309" r:id="rId22"/>
    <p:sldId id="317" r:id="rId23"/>
    <p:sldId id="316" r:id="rId24"/>
    <p:sldId id="329" r:id="rId25"/>
    <p:sldId id="326" r:id="rId26"/>
    <p:sldId id="313" r:id="rId27"/>
    <p:sldId id="318" r:id="rId28"/>
    <p:sldId id="319" r:id="rId29"/>
    <p:sldId id="320" r:id="rId30"/>
    <p:sldId id="321" r:id="rId31"/>
    <p:sldId id="327" r:id="rId32"/>
    <p:sldId id="328" r:id="rId33"/>
    <p:sldId id="324" r:id="rId34"/>
    <p:sldId id="330"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75" autoAdjust="0"/>
    <p:restoredTop sz="94662" autoAdjust="0"/>
  </p:normalViewPr>
  <p:slideViewPr>
    <p:cSldViewPr snapToGrid="0">
      <p:cViewPr varScale="1">
        <p:scale>
          <a:sx n="78" d="100"/>
          <a:sy n="78" d="100"/>
        </p:scale>
        <p:origin x="878" y="62"/>
      </p:cViewPr>
      <p:guideLst>
        <p:guide orient="horz" pos="2160"/>
        <p:guide pos="3840"/>
      </p:guideLst>
    </p:cSldViewPr>
  </p:slideViewPr>
  <p:notesTextViewPr>
    <p:cViewPr>
      <p:scale>
        <a:sx n="1" d="1"/>
        <a:sy n="1" d="1"/>
      </p:scale>
      <p:origin x="0" y="0"/>
    </p:cViewPr>
  </p:notesTextViewPr>
  <p:sorterViewPr>
    <p:cViewPr>
      <p:scale>
        <a:sx n="100" d="100"/>
        <a:sy n="100" d="100"/>
      </p:scale>
      <p:origin x="0" y="58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file:///C:\Users\elkarnk\Desktop\Women%20Report%20Graphs%20Gender%20Gap.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2094221373183487E-2"/>
          <c:y val="9.4206809836183E-2"/>
          <c:w val="0.90744009036985784"/>
          <c:h val="0.70118646163993903"/>
        </c:manualLayout>
      </c:layout>
      <c:barChart>
        <c:barDir val="col"/>
        <c:grouping val="clustered"/>
        <c:varyColors val="0"/>
        <c:ser>
          <c:idx val="0"/>
          <c:order val="0"/>
          <c:tx>
            <c:strRef>
              <c:f>Sheet1!$B$1</c:f>
              <c:strCache>
                <c:ptCount val="1"/>
                <c:pt idx="0">
                  <c:v>female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Agriculture</c:v>
                </c:pt>
                <c:pt idx="1">
                  <c:v>industry </c:v>
                </c:pt>
                <c:pt idx="2">
                  <c:v>service</c:v>
                </c:pt>
              </c:strCache>
            </c:strRef>
          </c:cat>
          <c:val>
            <c:numRef>
              <c:f>Sheet1!$B$2:$B$4</c:f>
              <c:numCache>
                <c:formatCode>General</c:formatCode>
                <c:ptCount val="3"/>
                <c:pt idx="0">
                  <c:v>36.700000000000003</c:v>
                </c:pt>
                <c:pt idx="1">
                  <c:v>6.8</c:v>
                </c:pt>
                <c:pt idx="2">
                  <c:v>56.5</c:v>
                </c:pt>
              </c:numCache>
            </c:numRef>
          </c:val>
          <c:extLst>
            <c:ext xmlns:c16="http://schemas.microsoft.com/office/drawing/2014/chart" uri="{C3380CC4-5D6E-409C-BE32-E72D297353CC}">
              <c16:uniqueId val="{00000000-D333-4384-B504-27C0BEE98256}"/>
            </c:ext>
          </c:extLst>
        </c:ser>
        <c:ser>
          <c:idx val="1"/>
          <c:order val="1"/>
          <c:tx>
            <c:strRef>
              <c:f>Sheet1!$C$1</c:f>
              <c:strCache>
                <c:ptCount val="1"/>
                <c:pt idx="0">
                  <c:v>male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Agriculture</c:v>
                </c:pt>
                <c:pt idx="1">
                  <c:v>industry </c:v>
                </c:pt>
                <c:pt idx="2">
                  <c:v>service</c:v>
                </c:pt>
              </c:strCache>
            </c:strRef>
          </c:cat>
          <c:val>
            <c:numRef>
              <c:f>Sheet1!$C$2:$C$4</c:f>
              <c:numCache>
                <c:formatCode>General</c:formatCode>
                <c:ptCount val="3"/>
                <c:pt idx="0">
                  <c:v>21.8</c:v>
                </c:pt>
                <c:pt idx="1">
                  <c:v>31.7</c:v>
                </c:pt>
                <c:pt idx="2">
                  <c:v>46.5</c:v>
                </c:pt>
              </c:numCache>
            </c:numRef>
          </c:val>
          <c:extLst>
            <c:ext xmlns:c16="http://schemas.microsoft.com/office/drawing/2014/chart" uri="{C3380CC4-5D6E-409C-BE32-E72D297353CC}">
              <c16:uniqueId val="{00000001-D333-4384-B504-27C0BEE98256}"/>
            </c:ext>
          </c:extLst>
        </c:ser>
        <c:dLbls>
          <c:dLblPos val="outEnd"/>
          <c:showLegendKey val="0"/>
          <c:showVal val="1"/>
          <c:showCatName val="0"/>
          <c:showSerName val="0"/>
          <c:showPercent val="0"/>
          <c:showBubbleSize val="0"/>
        </c:dLbls>
        <c:gapWidth val="219"/>
        <c:overlap val="-27"/>
        <c:axId val="224742320"/>
        <c:axId val="303475968"/>
      </c:barChart>
      <c:catAx>
        <c:axId val="224742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3475968"/>
        <c:crosses val="autoZero"/>
        <c:auto val="1"/>
        <c:lblAlgn val="ctr"/>
        <c:lblOffset val="100"/>
        <c:noMultiLvlLbl val="0"/>
      </c:catAx>
      <c:valAx>
        <c:axId val="303475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7423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326013482653411"/>
          <c:y val="9.4339622641509441E-2"/>
          <c:w val="0.39315490436085282"/>
          <c:h val="0.72662848962061566"/>
        </c:manualLayout>
      </c:layout>
      <c:pieChart>
        <c:varyColors val="1"/>
        <c:ser>
          <c:idx val="0"/>
          <c:order val="0"/>
          <c:tx>
            <c:strRef>
              <c:f>Sheet1!$B$1</c:f>
              <c:strCache>
                <c:ptCount val="1"/>
                <c:pt idx="0">
                  <c:v>Firms majority ownership</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899-4077-B869-440D9F5E378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899-4077-B869-440D9F5E378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Female</c:v>
                </c:pt>
                <c:pt idx="1">
                  <c:v>Male</c:v>
                </c:pt>
              </c:strCache>
            </c:strRef>
          </c:cat>
          <c:val>
            <c:numRef>
              <c:f>Sheet1!$B$2:$B$3</c:f>
              <c:numCache>
                <c:formatCode>General</c:formatCode>
                <c:ptCount val="2"/>
                <c:pt idx="0">
                  <c:v>2.4</c:v>
                </c:pt>
                <c:pt idx="1">
                  <c:v>97.6</c:v>
                </c:pt>
              </c:numCache>
            </c:numRef>
          </c:val>
          <c:extLst>
            <c:ext xmlns:c16="http://schemas.microsoft.com/office/drawing/2014/chart" uri="{C3380CC4-5D6E-409C-BE32-E72D297353CC}">
              <c16:uniqueId val="{00000000-7A09-485A-8F4E-1C2E63EC03AA}"/>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3190722911376217"/>
          <c:y val="0.87242608824840295"/>
          <c:w val="0.36185541772475655"/>
          <c:h val="7.611593576531920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301747922666564"/>
          <c:y val="0.14426232816583531"/>
          <c:w val="0.41158469857251972"/>
          <c:h val="0.68691218168425228"/>
        </c:manualLayout>
      </c:layout>
      <c:pieChart>
        <c:varyColors val="1"/>
        <c:ser>
          <c:idx val="0"/>
          <c:order val="0"/>
          <c:tx>
            <c:strRef>
              <c:f>Sheet1!$B$1</c:f>
              <c:strCache>
                <c:ptCount val="1"/>
                <c:pt idx="0">
                  <c:v>Firms Top managers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8D0-4DB9-8583-134697CFC9B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8D0-4DB9-8583-134697CFC9B9}"/>
              </c:ext>
            </c:extLst>
          </c:dPt>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Female</c:v>
                </c:pt>
                <c:pt idx="1">
                  <c:v>Male</c:v>
                </c:pt>
              </c:strCache>
            </c:strRef>
          </c:cat>
          <c:val>
            <c:numRef>
              <c:f>Sheet1!$B$2:$B$3</c:f>
              <c:numCache>
                <c:formatCode>General</c:formatCode>
                <c:ptCount val="2"/>
                <c:pt idx="0">
                  <c:v>4.9000000000000004</c:v>
                </c:pt>
                <c:pt idx="1">
                  <c:v>95.1</c:v>
                </c:pt>
              </c:numCache>
            </c:numRef>
          </c:val>
          <c:extLst>
            <c:ext xmlns:c16="http://schemas.microsoft.com/office/drawing/2014/chart" uri="{C3380CC4-5D6E-409C-BE32-E72D297353CC}">
              <c16:uniqueId val="{00000000-0092-4F64-BE2A-B0BEC20AFDAA}"/>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layout>
        <c:manualLayout>
          <c:xMode val="edge"/>
          <c:yMode val="edge"/>
          <c:x val="0.30040972290800483"/>
          <c:y val="0.85582983246274058"/>
          <c:w val="0.39918015111177396"/>
          <c:h val="0.14417016753725947"/>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0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sz="1200" b="1" kern="1200" dirty="0" smtClean="0">
                <a:solidFill>
                  <a:schemeClr val="tx1"/>
                </a:solidFill>
                <a:latin typeface="Times New Roman" panose="02020603050405020304" pitchFamily="18" charset="0"/>
                <a:ea typeface="Calibri" panose="020F0502020204030204" pitchFamily="34" charset="0"/>
                <a:cs typeface="Arial" panose="020B0604020202020204" pitchFamily="34" charset="0"/>
              </a:defRPr>
            </a:pPr>
            <a:r>
              <a:rPr lang="en-US" sz="1200" b="1" i="0" u="none" strike="noStrike" baseline="0" dirty="0">
                <a:effectLst/>
              </a:rPr>
              <a:t>Figure (5) </a:t>
            </a:r>
            <a:r>
              <a:rPr lang="en-US" sz="1200" b="1" kern="1200" dirty="0">
                <a:solidFill>
                  <a:schemeClr val="tx1"/>
                </a:solidFill>
                <a:latin typeface="Times New Roman" panose="02020603050405020304" pitchFamily="18" charset="0"/>
                <a:ea typeface="Calibri" panose="020F0502020204030204" pitchFamily="34" charset="0"/>
                <a:cs typeface="Arial" panose="020B0604020202020204" pitchFamily="34" charset="0"/>
              </a:rPr>
              <a:t>: Education &amp;Skills in Egypt</a:t>
            </a:r>
          </a:p>
        </c:rich>
      </c:tx>
      <c:layout>
        <c:manualLayout>
          <c:xMode val="edge"/>
          <c:yMode val="edge"/>
          <c:x val="0.2527235297532508"/>
          <c:y val="7.1885447061779015E-5"/>
        </c:manualLayout>
      </c:layout>
      <c:overlay val="0"/>
      <c:spPr>
        <a:solidFill>
          <a:schemeClr val="bg1"/>
        </a:solidFill>
        <a:ln>
          <a:solidFill>
            <a:schemeClr val="bg1"/>
          </a:solidFill>
        </a:ln>
      </c:spPr>
    </c:title>
    <c:autoTitleDeleted val="0"/>
    <c:plotArea>
      <c:layout>
        <c:manualLayout>
          <c:layoutTarget val="inner"/>
          <c:xMode val="edge"/>
          <c:yMode val="edge"/>
          <c:x val="0.3989116777779268"/>
          <c:y val="7.1451523105066417E-2"/>
          <c:w val="0.57610251870134632"/>
          <c:h val="0.8968025133221984"/>
        </c:manualLayout>
      </c:layout>
      <c:barChart>
        <c:barDir val="bar"/>
        <c:grouping val="clustered"/>
        <c:varyColors val="0"/>
        <c:ser>
          <c:idx val="0"/>
          <c:order val="0"/>
          <c:tx>
            <c:v>Female</c:v>
          </c:tx>
          <c:spPr>
            <a:solidFill>
              <a:srgbClr val="002060"/>
            </a:solidFill>
          </c:spPr>
          <c:invertIfNegative val="0"/>
          <c:dLbls>
            <c:numFmt formatCode="General" sourceLinked="0"/>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'Edu &amp; Skills'!$B$2:$B$14</c:f>
              <c:strCache>
                <c:ptCount val="13"/>
                <c:pt idx="0">
                  <c:v>Education Sector</c:v>
                </c:pt>
                <c:pt idx="1">
                  <c:v>Arts and Humanities </c:v>
                </c:pt>
                <c:pt idx="2">
                  <c:v>Social Sci., Journalism % Information</c:v>
                </c:pt>
                <c:pt idx="3">
                  <c:v>Health and Welfare</c:v>
                </c:pt>
                <c:pt idx="4">
                  <c:v>Vocational training </c:v>
                </c:pt>
                <c:pt idx="5">
                  <c:v>STEMS</c:v>
                </c:pt>
                <c:pt idx="6">
                  <c:v>Business, Admin. &amp; Law</c:v>
                </c:pt>
                <c:pt idx="7">
                  <c:v>Natural Sci., Mathematics &amp; Statistics</c:v>
                </c:pt>
                <c:pt idx="8">
                  <c:v>Agri., Forestry, Fisheries &amp; Veterinary </c:v>
                </c:pt>
                <c:pt idx="9">
                  <c:v>Engineering, Manuf. &amp; Construction</c:v>
                </c:pt>
                <c:pt idx="10">
                  <c:v>Services</c:v>
                </c:pt>
                <c:pt idx="11">
                  <c:v>Information &amp; Comm. Technologies</c:v>
                </c:pt>
                <c:pt idx="12">
                  <c:v>PhD graduates</c:v>
                </c:pt>
              </c:strCache>
            </c:strRef>
          </c:cat>
          <c:val>
            <c:numRef>
              <c:f>'Edu &amp; Skills'!$C$2:$C$14</c:f>
              <c:numCache>
                <c:formatCode>0.00</c:formatCode>
                <c:ptCount val="13"/>
                <c:pt idx="0">
                  <c:v>33.85</c:v>
                </c:pt>
                <c:pt idx="1">
                  <c:v>20.149999999999999</c:v>
                </c:pt>
                <c:pt idx="2">
                  <c:v>15.31</c:v>
                </c:pt>
                <c:pt idx="3">
                  <c:v>11.59</c:v>
                </c:pt>
                <c:pt idx="4">
                  <c:v>9.7200000000000006</c:v>
                </c:pt>
                <c:pt idx="5">
                  <c:v>7.73</c:v>
                </c:pt>
                <c:pt idx="6">
                  <c:v>7.51</c:v>
                </c:pt>
                <c:pt idx="7">
                  <c:v>4.33</c:v>
                </c:pt>
                <c:pt idx="8">
                  <c:v>2.5299999999999998</c:v>
                </c:pt>
                <c:pt idx="9">
                  <c:v>2.41</c:v>
                </c:pt>
                <c:pt idx="10">
                  <c:v>1.33</c:v>
                </c:pt>
                <c:pt idx="11">
                  <c:v>1</c:v>
                </c:pt>
                <c:pt idx="12">
                  <c:v>0.24</c:v>
                </c:pt>
              </c:numCache>
            </c:numRef>
          </c:val>
          <c:extLst>
            <c:ext xmlns:c16="http://schemas.microsoft.com/office/drawing/2014/chart" uri="{C3380CC4-5D6E-409C-BE32-E72D297353CC}">
              <c16:uniqueId val="{00000000-8FE7-466D-B7DC-7EE15C87EFB5}"/>
            </c:ext>
          </c:extLst>
        </c:ser>
        <c:ser>
          <c:idx val="1"/>
          <c:order val="1"/>
          <c:tx>
            <c:v>Male</c:v>
          </c:tx>
          <c:spPr>
            <a:solidFill>
              <a:schemeClr val="bg2">
                <a:lumMod val="75000"/>
              </a:schemeClr>
            </a:solidFill>
          </c:spPr>
          <c:invertIfNegative val="0"/>
          <c:dLbls>
            <c:numFmt formatCode="General"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'Edu &amp; Skills'!$B$2:$B$14</c:f>
              <c:strCache>
                <c:ptCount val="13"/>
                <c:pt idx="0">
                  <c:v>Education Sector</c:v>
                </c:pt>
                <c:pt idx="1">
                  <c:v>Arts and Humanities </c:v>
                </c:pt>
                <c:pt idx="2">
                  <c:v>Social Sci., Journalism % Information</c:v>
                </c:pt>
                <c:pt idx="3">
                  <c:v>Health and Welfare</c:v>
                </c:pt>
                <c:pt idx="4">
                  <c:v>Vocational training </c:v>
                </c:pt>
                <c:pt idx="5">
                  <c:v>STEMS</c:v>
                </c:pt>
                <c:pt idx="6">
                  <c:v>Business, Admin. &amp; Law</c:v>
                </c:pt>
                <c:pt idx="7">
                  <c:v>Natural Sci., Mathematics &amp; Statistics</c:v>
                </c:pt>
                <c:pt idx="8">
                  <c:v>Agri., Forestry, Fisheries &amp; Veterinary </c:v>
                </c:pt>
                <c:pt idx="9">
                  <c:v>Engineering, Manuf. &amp; Construction</c:v>
                </c:pt>
                <c:pt idx="10">
                  <c:v>Services</c:v>
                </c:pt>
                <c:pt idx="11">
                  <c:v>Information &amp; Comm. Technologies</c:v>
                </c:pt>
                <c:pt idx="12">
                  <c:v>PhD graduates</c:v>
                </c:pt>
              </c:strCache>
            </c:strRef>
          </c:cat>
          <c:val>
            <c:numRef>
              <c:f>'Edu &amp; Skills'!$D$2:$D$14</c:f>
              <c:numCache>
                <c:formatCode>0.00</c:formatCode>
                <c:ptCount val="13"/>
                <c:pt idx="0">
                  <c:v>17.47</c:v>
                </c:pt>
                <c:pt idx="1">
                  <c:v>10.7</c:v>
                </c:pt>
                <c:pt idx="2">
                  <c:v>25.13</c:v>
                </c:pt>
                <c:pt idx="3">
                  <c:v>10.55</c:v>
                </c:pt>
                <c:pt idx="4">
                  <c:v>13.01</c:v>
                </c:pt>
                <c:pt idx="5">
                  <c:v>15.3</c:v>
                </c:pt>
                <c:pt idx="6">
                  <c:v>15.55</c:v>
                </c:pt>
                <c:pt idx="7">
                  <c:v>2.8</c:v>
                </c:pt>
                <c:pt idx="8">
                  <c:v>2.99</c:v>
                </c:pt>
                <c:pt idx="9">
                  <c:v>10.52</c:v>
                </c:pt>
                <c:pt idx="10">
                  <c:v>2.31</c:v>
                </c:pt>
                <c:pt idx="11">
                  <c:v>1.98</c:v>
                </c:pt>
                <c:pt idx="12">
                  <c:v>0.36</c:v>
                </c:pt>
              </c:numCache>
            </c:numRef>
          </c:val>
          <c:extLst>
            <c:ext xmlns:c16="http://schemas.microsoft.com/office/drawing/2014/chart" uri="{C3380CC4-5D6E-409C-BE32-E72D297353CC}">
              <c16:uniqueId val="{00000001-8FE7-466D-B7DC-7EE15C87EFB5}"/>
            </c:ext>
          </c:extLst>
        </c:ser>
        <c:dLbls>
          <c:showLegendKey val="0"/>
          <c:showVal val="1"/>
          <c:showCatName val="0"/>
          <c:showSerName val="0"/>
          <c:showPercent val="0"/>
          <c:showBubbleSize val="0"/>
        </c:dLbls>
        <c:gapWidth val="150"/>
        <c:axId val="228368136"/>
        <c:axId val="228368528"/>
      </c:barChart>
      <c:catAx>
        <c:axId val="228368136"/>
        <c:scaling>
          <c:orientation val="maxMin"/>
        </c:scaling>
        <c:delete val="0"/>
        <c:axPos val="l"/>
        <c:numFmt formatCode="General" sourceLinked="0"/>
        <c:majorTickMark val="none"/>
        <c:minorTickMark val="none"/>
        <c:tickLblPos val="nextTo"/>
        <c:txPr>
          <a:bodyPr/>
          <a:lstStyle/>
          <a:p>
            <a:pPr>
              <a:defRPr sz="800"/>
            </a:pPr>
            <a:endParaRPr lang="en-US"/>
          </a:p>
        </c:txPr>
        <c:crossAx val="228368528"/>
        <c:crosses val="autoZero"/>
        <c:auto val="1"/>
        <c:lblAlgn val="ctr"/>
        <c:lblOffset val="100"/>
        <c:noMultiLvlLbl val="0"/>
      </c:catAx>
      <c:valAx>
        <c:axId val="228368528"/>
        <c:scaling>
          <c:orientation val="minMax"/>
        </c:scaling>
        <c:delete val="1"/>
        <c:axPos val="t"/>
        <c:numFmt formatCode="0.00" sourceLinked="1"/>
        <c:majorTickMark val="out"/>
        <c:minorTickMark val="none"/>
        <c:tickLblPos val="nextTo"/>
        <c:crossAx val="228368136"/>
        <c:crosses val="autoZero"/>
        <c:crossBetween val="between"/>
      </c:valAx>
    </c:plotArea>
    <c:legend>
      <c:legendPos val="t"/>
      <c:layout>
        <c:manualLayout>
          <c:xMode val="edge"/>
          <c:yMode val="edge"/>
          <c:x val="0.30107931975289448"/>
          <c:y val="4.3587570621468924E-2"/>
          <c:w val="0.3888646998119849"/>
          <c:h val="5.1081676231149072E-2"/>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B1388F-ACF5-4E92-8A68-AE6F28301FE9}" type="datetimeFigureOut">
              <a:rPr lang="en-US" smtClean="0"/>
              <a:t>3/12/2021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9CC1D6-D75E-402E-824E-A46604A80174}" type="slidenum">
              <a:rPr lang="en-US" smtClean="0"/>
              <a:t>‹#›</a:t>
            </a:fld>
            <a:endParaRPr lang="en-US"/>
          </a:p>
        </p:txBody>
      </p:sp>
    </p:spTree>
    <p:extLst>
      <p:ext uri="{BB962C8B-B14F-4D97-AF65-F5344CB8AC3E}">
        <p14:creationId xmlns:p14="http://schemas.microsoft.com/office/powerpoint/2010/main" val="697141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9CC1D6-D75E-402E-824E-A46604A80174}" type="slidenum">
              <a:rPr lang="en-US" smtClean="0"/>
              <a:t>4</a:t>
            </a:fld>
            <a:endParaRPr lang="en-US"/>
          </a:p>
        </p:txBody>
      </p:sp>
    </p:spTree>
    <p:extLst>
      <p:ext uri="{BB962C8B-B14F-4D97-AF65-F5344CB8AC3E}">
        <p14:creationId xmlns:p14="http://schemas.microsoft.com/office/powerpoint/2010/main" val="4189170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9CC1D6-D75E-402E-824E-A46604A80174}" type="slidenum">
              <a:rPr lang="en-US" smtClean="0"/>
              <a:t>11</a:t>
            </a:fld>
            <a:endParaRPr lang="en-US"/>
          </a:p>
        </p:txBody>
      </p:sp>
    </p:spTree>
    <p:extLst>
      <p:ext uri="{BB962C8B-B14F-4D97-AF65-F5344CB8AC3E}">
        <p14:creationId xmlns:p14="http://schemas.microsoft.com/office/powerpoint/2010/main" val="1355753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BF9CC1D6-D75E-402E-824E-A46604A80174}" type="slidenum">
              <a:rPr lang="en-US" smtClean="0"/>
              <a:t>18</a:t>
            </a:fld>
            <a:endParaRPr lang="en-US"/>
          </a:p>
        </p:txBody>
      </p:sp>
    </p:spTree>
    <p:extLst>
      <p:ext uri="{BB962C8B-B14F-4D97-AF65-F5344CB8AC3E}">
        <p14:creationId xmlns:p14="http://schemas.microsoft.com/office/powerpoint/2010/main" val="1359603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9CC1D6-D75E-402E-824E-A46604A80174}" type="slidenum">
              <a:rPr lang="en-US" smtClean="0"/>
              <a:t>21</a:t>
            </a:fld>
            <a:endParaRPr lang="en-US"/>
          </a:p>
        </p:txBody>
      </p:sp>
    </p:spTree>
    <p:extLst>
      <p:ext uri="{BB962C8B-B14F-4D97-AF65-F5344CB8AC3E}">
        <p14:creationId xmlns:p14="http://schemas.microsoft.com/office/powerpoint/2010/main" val="3731428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9CC1D6-D75E-402E-824E-A46604A80174}" type="slidenum">
              <a:rPr lang="en-US" smtClean="0"/>
              <a:t>22</a:t>
            </a:fld>
            <a:endParaRPr lang="en-US"/>
          </a:p>
        </p:txBody>
      </p:sp>
    </p:spTree>
    <p:extLst>
      <p:ext uri="{BB962C8B-B14F-4D97-AF65-F5344CB8AC3E}">
        <p14:creationId xmlns:p14="http://schemas.microsoft.com/office/powerpoint/2010/main" val="495383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9CC1D6-D75E-402E-824E-A46604A80174}" type="slidenum">
              <a:rPr lang="en-US" smtClean="0"/>
              <a:t>23</a:t>
            </a:fld>
            <a:endParaRPr lang="en-US"/>
          </a:p>
        </p:txBody>
      </p:sp>
    </p:spTree>
    <p:extLst>
      <p:ext uri="{BB962C8B-B14F-4D97-AF65-F5344CB8AC3E}">
        <p14:creationId xmlns:p14="http://schemas.microsoft.com/office/powerpoint/2010/main" val="1312261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9CC1D6-D75E-402E-824E-A46604A80174}" type="slidenum">
              <a:rPr lang="en-US" smtClean="0"/>
              <a:t>25</a:t>
            </a:fld>
            <a:endParaRPr lang="en-US"/>
          </a:p>
        </p:txBody>
      </p:sp>
    </p:spTree>
    <p:extLst>
      <p:ext uri="{BB962C8B-B14F-4D97-AF65-F5344CB8AC3E}">
        <p14:creationId xmlns:p14="http://schemas.microsoft.com/office/powerpoint/2010/main" val="3195708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9CC1D6-D75E-402E-824E-A46604A80174}" type="slidenum">
              <a:rPr lang="en-US" smtClean="0"/>
              <a:t>26</a:t>
            </a:fld>
            <a:endParaRPr lang="en-US"/>
          </a:p>
        </p:txBody>
      </p:sp>
    </p:spTree>
    <p:extLst>
      <p:ext uri="{BB962C8B-B14F-4D97-AF65-F5344CB8AC3E}">
        <p14:creationId xmlns:p14="http://schemas.microsoft.com/office/powerpoint/2010/main" val="2758944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76064-8684-4ADA-934C-D5B9D9A201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D59E2D-301E-47E2-ABA4-6715F54B9F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073271-906B-4464-A9EC-4F4089541E8E}"/>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5" name="Footer Placeholder 4">
            <a:extLst>
              <a:ext uri="{FF2B5EF4-FFF2-40B4-BE49-F238E27FC236}">
                <a16:creationId xmlns:a16="http://schemas.microsoft.com/office/drawing/2014/main" id="{03C4329A-4BFA-41F3-B5D5-6CEC96C093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96EDE6-9B72-48C4-BC80-C1F0C5E1ACA7}"/>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818162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E0CEB-21CC-4885-8D55-66E68C8AD1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759E43-12D4-4D7C-8448-E784C4270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7040C6-F0F3-4753-A974-CD401846768D}"/>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5" name="Footer Placeholder 4">
            <a:extLst>
              <a:ext uri="{FF2B5EF4-FFF2-40B4-BE49-F238E27FC236}">
                <a16:creationId xmlns:a16="http://schemas.microsoft.com/office/drawing/2014/main" id="{14FF1807-CFA3-498D-A125-8FB31A50EC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453FA2-A0DF-4B0F-A586-A3171EAE58CB}"/>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241247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2803C2-351F-4F47-98F5-0692DEA71C2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42D886-70FD-4591-9C11-CCCA6E0C20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FFC668-CD04-475E-86E0-35BF57D28BB4}"/>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5" name="Footer Placeholder 4">
            <a:extLst>
              <a:ext uri="{FF2B5EF4-FFF2-40B4-BE49-F238E27FC236}">
                <a16:creationId xmlns:a16="http://schemas.microsoft.com/office/drawing/2014/main" id="{1A1155A5-9209-4E2E-A758-E0578671A9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913F79-2E05-46AE-9B2B-30075EA2FD38}"/>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2268599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FC44D8-7993-4321-952A-328B3286EC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1479AA-AD48-4DE5-A7E8-F777905D4D43}"/>
              </a:ext>
            </a:extLst>
          </p:cNvPr>
          <p:cNvSpPr>
            <a:spLocks noGrp="1"/>
          </p:cNvSpPr>
          <p:nvPr>
            <p:ph type="title"/>
          </p:nvPr>
        </p:nvSpPr>
        <p:spPr>
          <a:xfrm>
            <a:off x="413329" y="78801"/>
            <a:ext cx="10515600" cy="909490"/>
          </a:xfrm>
        </p:spPr>
        <p:txBody>
          <a:bodyPr/>
          <a:lstStyle>
            <a:lvl1pPr>
              <a:defRPr>
                <a:solidFill>
                  <a:srgbClr val="FFC000"/>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3F88669-33FC-468F-9BE8-6108715E700A}"/>
              </a:ext>
            </a:extLst>
          </p:cNvPr>
          <p:cNvSpPr>
            <a:spLocks noGrp="1"/>
          </p:cNvSpPr>
          <p:nvPr>
            <p:ph idx="1"/>
          </p:nvPr>
        </p:nvSpPr>
        <p:spPr>
          <a:xfrm>
            <a:off x="616531" y="1613190"/>
            <a:ext cx="10515600" cy="4351338"/>
          </a:xfrm>
        </p:spPr>
        <p:txBody>
          <a:bodyPr/>
          <a:lstStyle>
            <a:lvl1pPr>
              <a:defRPr>
                <a:solidFill>
                  <a:schemeClr val="accent1">
                    <a:lumMod val="75000"/>
                  </a:schemeClr>
                </a:solidFill>
                <a:latin typeface="Times New Roman" panose="02020603050405020304" pitchFamily="18" charset="0"/>
                <a:cs typeface="Times New Roman" panose="02020603050405020304" pitchFamily="18" charset="0"/>
              </a:defRPr>
            </a:lvl1pPr>
            <a:lvl2pPr>
              <a:defRPr>
                <a:solidFill>
                  <a:srgbClr val="C00000"/>
                </a:solidFill>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95D8695-BB21-4CD4-92AB-FA8BD3E8AE2E}"/>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5" name="Footer Placeholder 4">
            <a:extLst>
              <a:ext uri="{FF2B5EF4-FFF2-40B4-BE49-F238E27FC236}">
                <a16:creationId xmlns:a16="http://schemas.microsoft.com/office/drawing/2014/main" id="{3E5C6A82-A437-47FA-814B-BB19B92B82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DBBF12-774A-4EFF-BEB2-3AA5B6265169}"/>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365414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C936B-1E9A-4BC0-9A34-AB278D0DAA0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F1D2FDC-625B-4EAC-BE4B-2961C562A4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2FEFCF-7E6A-4966-BD5C-32A2A176F162}"/>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5" name="Footer Placeholder 4">
            <a:extLst>
              <a:ext uri="{FF2B5EF4-FFF2-40B4-BE49-F238E27FC236}">
                <a16:creationId xmlns:a16="http://schemas.microsoft.com/office/drawing/2014/main" id="{A96C6275-7114-41ED-8CA5-C0DE1ECC10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E7A6F0-4F10-43E6-B129-8094355149E8}"/>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715821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8846C-54F4-486D-899B-03AFEB96EB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FE5416-CB43-48CC-A3E6-D514CE12D8E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71958A-AF8D-4FF8-97B9-715047BB8B5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91E2F8E-20C4-435D-96FC-BB99E9D086DE}"/>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6" name="Footer Placeholder 5">
            <a:extLst>
              <a:ext uri="{FF2B5EF4-FFF2-40B4-BE49-F238E27FC236}">
                <a16:creationId xmlns:a16="http://schemas.microsoft.com/office/drawing/2014/main" id="{68AF37A3-94E8-4277-BBAE-19026B27B1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5F84E3-C208-464D-AF63-3AF2DF5E0E36}"/>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263867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69022-7BFD-4F1B-AD39-62400BD6E80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FAF307B-6693-4869-9612-8862703059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B7C650-E8A9-4775-9677-3E74AC28D1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65903AC-11F0-44DA-8E94-2C35E1B191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C9350B-8C4F-4CE2-B112-6C9B4236A2E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23C31E0-94AC-43EF-8AED-0C0B871C8D20}"/>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8" name="Footer Placeholder 7">
            <a:extLst>
              <a:ext uri="{FF2B5EF4-FFF2-40B4-BE49-F238E27FC236}">
                <a16:creationId xmlns:a16="http://schemas.microsoft.com/office/drawing/2014/main" id="{6B42B8E7-22E2-4929-BFE9-A07A1D50C53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AEDFE20-7440-47FB-BCED-60847D596C7A}"/>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2157481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947EB-EFEC-4D71-A920-B87B5B7E1F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A93007D-20AC-4101-8876-2734A0D619DC}"/>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4" name="Footer Placeholder 3">
            <a:extLst>
              <a:ext uri="{FF2B5EF4-FFF2-40B4-BE49-F238E27FC236}">
                <a16:creationId xmlns:a16="http://schemas.microsoft.com/office/drawing/2014/main" id="{41F43AA0-97BA-4B78-A852-C8752B94B7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4CFB015-664B-46E7-AA22-F7E4FC00C386}"/>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03252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C94B7B-D5FD-43EA-B19F-45387FBE68FD}"/>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3" name="Footer Placeholder 2">
            <a:extLst>
              <a:ext uri="{FF2B5EF4-FFF2-40B4-BE49-F238E27FC236}">
                <a16:creationId xmlns:a16="http://schemas.microsoft.com/office/drawing/2014/main" id="{5A372F67-BC9E-4E30-B87E-2EB7814132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876F2B-9BF2-4E47-901C-6A902F6A3B40}"/>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294402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57587-5A8E-47A9-9DDD-7A4391CD14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AB0B1C2-451E-4744-8BA5-654BE01BA8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5A26C8-A12B-4E82-B6C1-DAF420EEC1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3E7B6B-6F35-436B-9464-0E20EF5D9B62}"/>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6" name="Footer Placeholder 5">
            <a:extLst>
              <a:ext uri="{FF2B5EF4-FFF2-40B4-BE49-F238E27FC236}">
                <a16:creationId xmlns:a16="http://schemas.microsoft.com/office/drawing/2014/main" id="{C923CFA2-D0AA-478A-84ED-4847C3BA6B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EC8E99-D124-4E72-863F-44BFE9A29595}"/>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731393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34B95-258F-4727-B788-1D1A01F8A8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674957-63B7-4549-822E-9716D9A75C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6EA92BC-FC33-4D6A-B7F3-ED9D3AD98F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76401D-8CFB-47BD-A267-3ABFBF1BFAC0}"/>
              </a:ext>
            </a:extLst>
          </p:cNvPr>
          <p:cNvSpPr>
            <a:spLocks noGrp="1"/>
          </p:cNvSpPr>
          <p:nvPr>
            <p:ph type="dt" sz="half" idx="10"/>
          </p:nvPr>
        </p:nvSpPr>
        <p:spPr/>
        <p:txBody>
          <a:bodyPr/>
          <a:lstStyle/>
          <a:p>
            <a:fld id="{C2761967-E95D-44E0-B3EB-675E1D382774}" type="datetimeFigureOut">
              <a:rPr lang="en-US" smtClean="0"/>
              <a:t>3/12/2021</a:t>
            </a:fld>
            <a:endParaRPr lang="en-US"/>
          </a:p>
        </p:txBody>
      </p:sp>
      <p:sp>
        <p:nvSpPr>
          <p:cNvPr id="6" name="Footer Placeholder 5">
            <a:extLst>
              <a:ext uri="{FF2B5EF4-FFF2-40B4-BE49-F238E27FC236}">
                <a16:creationId xmlns:a16="http://schemas.microsoft.com/office/drawing/2014/main" id="{9ECE6171-74A9-4D29-BC66-D1BAAD29A4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B81B51-A7FC-45AB-86B8-2836070AA0F0}"/>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244553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55768B-A5D3-4CFB-AE76-20EAFDFCF7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F33CB2-9F8B-4355-9FDB-5EA94C16C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19A734-FFB8-4B11-B371-CB1D432B0A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761967-E95D-44E0-B3EB-675E1D382774}" type="datetimeFigureOut">
              <a:rPr lang="en-US" smtClean="0"/>
              <a:t>3/12/2021</a:t>
            </a:fld>
            <a:endParaRPr lang="en-US"/>
          </a:p>
        </p:txBody>
      </p:sp>
      <p:sp>
        <p:nvSpPr>
          <p:cNvPr id="5" name="Footer Placeholder 4">
            <a:extLst>
              <a:ext uri="{FF2B5EF4-FFF2-40B4-BE49-F238E27FC236}">
                <a16:creationId xmlns:a16="http://schemas.microsoft.com/office/drawing/2014/main" id="{5D71EDE3-C2F8-48AA-8B5D-FA36589D13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06FF945-ABA9-4BEE-9C25-D73F321779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99D58F-BA24-4CDE-958E-89F06FFA8601}" type="slidenum">
              <a:rPr lang="en-US" smtClean="0"/>
              <a:t>‹#›</a:t>
            </a:fld>
            <a:endParaRPr lang="en-US"/>
          </a:p>
        </p:txBody>
      </p:sp>
    </p:spTree>
    <p:extLst>
      <p:ext uri="{BB962C8B-B14F-4D97-AF65-F5344CB8AC3E}">
        <p14:creationId xmlns:p14="http://schemas.microsoft.com/office/powerpoint/2010/main" val="1453124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website&#10;&#10;Description automatically generated">
            <a:extLst>
              <a:ext uri="{FF2B5EF4-FFF2-40B4-BE49-F238E27FC236}">
                <a16:creationId xmlns:a16="http://schemas.microsoft.com/office/drawing/2014/main" id="{AE43A584-2125-4EFB-92F2-D72BD3DB08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2" name="Title 1">
            <a:extLst>
              <a:ext uri="{FF2B5EF4-FFF2-40B4-BE49-F238E27FC236}">
                <a16:creationId xmlns:a16="http://schemas.microsoft.com/office/drawing/2014/main" id="{8AF8FFA2-F616-4EFA-B5B6-707D8CC2F981}"/>
              </a:ext>
            </a:extLst>
          </p:cNvPr>
          <p:cNvSpPr>
            <a:spLocks noGrp="1"/>
          </p:cNvSpPr>
          <p:nvPr>
            <p:ph type="ctrTitle"/>
          </p:nvPr>
        </p:nvSpPr>
        <p:spPr>
          <a:xfrm>
            <a:off x="5486399" y="2748722"/>
            <a:ext cx="6523206" cy="1115368"/>
          </a:xfrm>
        </p:spPr>
        <p:txBody>
          <a:bodyPr>
            <a:normAutofit fontScale="90000"/>
          </a:bodyPr>
          <a:lstStyle/>
          <a:p>
            <a:r>
              <a:rPr lang="en-US" sz="2400" dirty="0"/>
              <a:t> </a:t>
            </a:r>
            <a:br>
              <a:rPr lang="en-US" sz="2400" dirty="0"/>
            </a:br>
            <a:r>
              <a:rPr lang="en-US" sz="3100" b="1" dirty="0">
                <a:solidFill>
                  <a:srgbClr val="FFC000"/>
                </a:solidFill>
                <a:effectLst>
                  <a:outerShdw blurRad="38100" dist="38100" dir="2700000" algn="tl">
                    <a:srgbClr val="000000">
                      <a:alpha val="43137"/>
                    </a:srgbClr>
                  </a:outerShdw>
                </a:effectLst>
              </a:rPr>
              <a:t>Implications of the Fourth industrial revolution on Women in Information and Communications Technology: In-depth analysis on the Future of work</a:t>
            </a:r>
            <a:endParaRPr lang="en-US" sz="2700" b="1" dirty="0">
              <a:solidFill>
                <a:srgbClr val="FFC000"/>
              </a:solidFill>
              <a:effectLst>
                <a:outerShdw blurRad="38100" dist="38100" dir="2700000" algn="tl">
                  <a:srgbClr val="000000">
                    <a:alpha val="43137"/>
                  </a:srgbClr>
                </a:outerShdw>
              </a:effectLst>
            </a:endParaRPr>
          </a:p>
        </p:txBody>
      </p:sp>
      <p:sp>
        <p:nvSpPr>
          <p:cNvPr id="3" name="Subtitle 2">
            <a:extLst>
              <a:ext uri="{FF2B5EF4-FFF2-40B4-BE49-F238E27FC236}">
                <a16:creationId xmlns:a16="http://schemas.microsoft.com/office/drawing/2014/main" id="{7A361BF0-136A-4837-A71B-690EAE6F5161}"/>
              </a:ext>
            </a:extLst>
          </p:cNvPr>
          <p:cNvSpPr>
            <a:spLocks noGrp="1"/>
          </p:cNvSpPr>
          <p:nvPr>
            <p:ph type="subTitle" idx="1"/>
          </p:nvPr>
        </p:nvSpPr>
        <p:spPr>
          <a:xfrm>
            <a:off x="6408227" y="4122070"/>
            <a:ext cx="4837087" cy="1064835"/>
          </a:xfrm>
        </p:spPr>
        <p:txBody>
          <a:bodyPr>
            <a:normAutofit fontScale="62500" lnSpcReduction="20000"/>
          </a:bodyPr>
          <a:lstStyle/>
          <a:p>
            <a:r>
              <a:rPr lang="en-US" sz="2800" dirty="0" err="1">
                <a:solidFill>
                  <a:schemeClr val="bg1"/>
                </a:solidFill>
              </a:rPr>
              <a:t>Sherine</a:t>
            </a:r>
            <a:r>
              <a:rPr lang="en-US" sz="2800" dirty="0">
                <a:solidFill>
                  <a:schemeClr val="bg1"/>
                </a:solidFill>
              </a:rPr>
              <a:t> </a:t>
            </a:r>
            <a:r>
              <a:rPr lang="en-US" sz="2800" dirty="0" err="1">
                <a:solidFill>
                  <a:schemeClr val="bg1"/>
                </a:solidFill>
              </a:rPr>
              <a:t>Taha</a:t>
            </a:r>
            <a:r>
              <a:rPr lang="en-US" sz="2800" dirty="0">
                <a:solidFill>
                  <a:schemeClr val="bg1"/>
                </a:solidFill>
              </a:rPr>
              <a:t>, Assistant Minister for Cooperation with IFIs &amp; Economic Research</a:t>
            </a:r>
          </a:p>
          <a:p>
            <a:r>
              <a:rPr lang="en-US" sz="2800" dirty="0">
                <a:solidFill>
                  <a:schemeClr val="bg1"/>
                </a:solidFill>
              </a:rPr>
              <a:t>Ministry of Investment and International Cooperation</a:t>
            </a:r>
          </a:p>
        </p:txBody>
      </p:sp>
    </p:spTree>
    <p:extLst>
      <p:ext uri="{BB962C8B-B14F-4D97-AF65-F5344CB8AC3E}">
        <p14:creationId xmlns:p14="http://schemas.microsoft.com/office/powerpoint/2010/main" val="4000814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5082" y="1713673"/>
            <a:ext cx="4891099" cy="4546450"/>
          </a:xfrm>
        </p:spPr>
        <p:txBody>
          <a:bodyPr>
            <a:normAutofit/>
          </a:bodyPr>
          <a:lstStyle/>
          <a:p>
            <a:pPr algn="just"/>
            <a:r>
              <a:rPr lang="en-US" sz="2400" dirty="0">
                <a:solidFill>
                  <a:schemeClr val="tx1"/>
                </a:solidFill>
              </a:rPr>
              <a:t>Women are </a:t>
            </a:r>
            <a:r>
              <a:rPr lang="en-US" sz="2400" b="1" dirty="0">
                <a:solidFill>
                  <a:schemeClr val="tx1"/>
                </a:solidFill>
              </a:rPr>
              <a:t>highly concentrated in jobs</a:t>
            </a:r>
            <a:r>
              <a:rPr lang="en-US" sz="2400" dirty="0">
                <a:solidFill>
                  <a:schemeClr val="tx1"/>
                </a:solidFill>
              </a:rPr>
              <a:t> in service and agriculture sectors, 56.5% and 36.7% respectively in 2018.</a:t>
            </a:r>
          </a:p>
          <a:p>
            <a:pPr algn="just"/>
            <a:r>
              <a:rPr lang="en-US" sz="2400" dirty="0">
                <a:solidFill>
                  <a:schemeClr val="tx1"/>
                </a:solidFill>
              </a:rPr>
              <a:t>Women are </a:t>
            </a:r>
            <a:r>
              <a:rPr lang="en-US" sz="2400" b="1" dirty="0">
                <a:solidFill>
                  <a:schemeClr val="tx1"/>
                </a:solidFill>
              </a:rPr>
              <a:t>poorly participating </a:t>
            </a:r>
            <a:r>
              <a:rPr lang="en-US" sz="2400" dirty="0">
                <a:solidFill>
                  <a:schemeClr val="tx1"/>
                </a:solidFill>
              </a:rPr>
              <a:t>in the industrial sectors with an employment rate equal to 6.8% in 2018.</a:t>
            </a:r>
          </a:p>
          <a:p>
            <a:pPr algn="just"/>
            <a:r>
              <a:rPr lang="en-US" sz="2400" dirty="0">
                <a:solidFill>
                  <a:schemeClr val="tx1"/>
                </a:solidFill>
              </a:rPr>
              <a:t>Women have </a:t>
            </a:r>
            <a:r>
              <a:rPr lang="en-US" sz="2400" b="1" dirty="0">
                <a:solidFill>
                  <a:schemeClr val="tx1"/>
                </a:solidFill>
              </a:rPr>
              <a:t>less existence</a:t>
            </a:r>
            <a:r>
              <a:rPr lang="en-US" sz="2400" dirty="0">
                <a:solidFill>
                  <a:schemeClr val="tx1"/>
                </a:solidFill>
              </a:rPr>
              <a:t> in firms' ownership 2.4%, and top management positions 4.9%.</a:t>
            </a:r>
          </a:p>
        </p:txBody>
      </p:sp>
      <p:sp>
        <p:nvSpPr>
          <p:cNvPr id="4" name="Rectangle 3"/>
          <p:cNvSpPr/>
          <p:nvPr/>
        </p:nvSpPr>
        <p:spPr>
          <a:xfrm>
            <a:off x="6581398" y="1088717"/>
            <a:ext cx="4347531" cy="289951"/>
          </a:xfrm>
          <a:prstGeom prst="rect">
            <a:avLst/>
          </a:prstGeom>
        </p:spPr>
        <p:txBody>
          <a:bodyPr wrap="square">
            <a:spAutoFit/>
          </a:bodyPr>
          <a:lstStyle/>
          <a:p>
            <a:pPr algn="ctr">
              <a:lnSpc>
                <a:spcPct val="107000"/>
              </a:lnSpc>
              <a:spcAft>
                <a:spcPts val="800"/>
              </a:spcAft>
            </a:pPr>
            <a:r>
              <a:rPr lang="en-US" sz="1200" b="1" dirty="0">
                <a:latin typeface="Times New Roman" panose="02020603050405020304" pitchFamily="18" charset="0"/>
                <a:ea typeface="Calibri" panose="020F0502020204030204" pitchFamily="34" charset="0"/>
                <a:cs typeface="Arial" panose="020B0604020202020204" pitchFamily="34" charset="0"/>
              </a:rPr>
              <a:t>Figure (2): Distribution of employees by sex and sector in 2018</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5" name="Chart 4"/>
          <p:cNvGraphicFramePr/>
          <p:nvPr>
            <p:extLst>
              <p:ext uri="{D42A27DB-BD31-4B8C-83A1-F6EECF244321}">
                <p14:modId xmlns:p14="http://schemas.microsoft.com/office/powerpoint/2010/main" val="1261546628"/>
              </p:ext>
            </p:extLst>
          </p:nvPr>
        </p:nvGraphicFramePr>
        <p:xfrm>
          <a:off x="6004693" y="1430595"/>
          <a:ext cx="5990931" cy="2558886"/>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Box 14"/>
          <p:cNvSpPr txBox="1"/>
          <p:nvPr/>
        </p:nvSpPr>
        <p:spPr>
          <a:xfrm>
            <a:off x="5815300" y="3882772"/>
            <a:ext cx="3373259" cy="257749"/>
          </a:xfrm>
          <a:prstGeom prst="rect">
            <a:avLst/>
          </a:prstGeom>
          <a:solidFill>
            <a:schemeClr val="lt1"/>
          </a:solidFill>
          <a:ln w="6350">
            <a:noFill/>
          </a:ln>
        </p:spPr>
        <p:txBody>
          <a:bodyPr rot="0" spcFirstLastPara="0" vert="horz" wrap="square" lIns="91440" tIns="45720" rIns="91440" bIns="45720" numCol="1" spcCol="0" rtlCol="1" fromWordArt="0" anchor="t" anchorCtr="0" forceAA="0" compatLnSpc="1">
            <a:prstTxWarp prst="textNoShape">
              <a:avLst/>
            </a:prstTxWarp>
            <a:noAutofit/>
          </a:bodyPr>
          <a:lstStyle/>
          <a:p>
            <a:pPr>
              <a:lnSpc>
                <a:spcPct val="107000"/>
              </a:lnSpc>
              <a:spcAft>
                <a:spcPts val="800"/>
              </a:spcAft>
            </a:pPr>
            <a:r>
              <a:rPr lang="en-US" sz="1200" b="1" dirty="0">
                <a:latin typeface="Times New Roman" panose="02020603050405020304" pitchFamily="18" charset="0"/>
                <a:ea typeface="Calibri" panose="020F0502020204030204" pitchFamily="34" charset="0"/>
                <a:cs typeface="Arial" panose="020B0604020202020204" pitchFamily="34" charset="0"/>
              </a:rPr>
              <a:t>Figure (3) : </a:t>
            </a:r>
            <a:r>
              <a:rPr lang="en-US" sz="1200" b="1" dirty="0">
                <a:effectLst/>
                <a:latin typeface="Calibri" panose="020F0502020204030204" pitchFamily="34" charset="0"/>
                <a:ea typeface="Calibri" panose="020F0502020204030204" pitchFamily="34" charset="0"/>
                <a:cs typeface="Arial" panose="020B0604020202020204" pitchFamily="34" charset="0"/>
              </a:rPr>
              <a:t>Firms with female majority ownership, % firms</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7" name="Chart 6"/>
          <p:cNvGraphicFramePr/>
          <p:nvPr>
            <p:extLst>
              <p:ext uri="{D42A27DB-BD31-4B8C-83A1-F6EECF244321}">
                <p14:modId xmlns:p14="http://schemas.microsoft.com/office/powerpoint/2010/main" val="3124703024"/>
              </p:ext>
            </p:extLst>
          </p:nvPr>
        </p:nvGraphicFramePr>
        <p:xfrm>
          <a:off x="5341984" y="4396810"/>
          <a:ext cx="4256196" cy="1896597"/>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p:txBody>
          <a:bodyPr>
            <a:normAutofit fontScale="90000"/>
          </a:bodyPr>
          <a:lstStyle/>
          <a:p>
            <a:r>
              <a:rPr lang="fr-FR" b="1" dirty="0" err="1"/>
              <a:t>Women</a:t>
            </a:r>
            <a:r>
              <a:rPr lang="fr-FR" b="1" dirty="0"/>
              <a:t> Participation in the </a:t>
            </a:r>
            <a:r>
              <a:rPr lang="fr-FR" b="1" dirty="0" err="1"/>
              <a:t>Egyptian</a:t>
            </a:r>
            <a:r>
              <a:rPr lang="fr-FR" b="1" dirty="0"/>
              <a:t> Labor </a:t>
            </a:r>
            <a:r>
              <a:rPr lang="fr-FR" b="1" dirty="0" err="1"/>
              <a:t>Market</a:t>
            </a:r>
            <a:endParaRPr lang="en-US" b="1" dirty="0"/>
          </a:p>
        </p:txBody>
      </p:sp>
      <p:sp>
        <p:nvSpPr>
          <p:cNvPr id="9" name="Text Box 15"/>
          <p:cNvSpPr txBox="1"/>
          <p:nvPr/>
        </p:nvSpPr>
        <p:spPr>
          <a:xfrm>
            <a:off x="9324362" y="3918099"/>
            <a:ext cx="2884386" cy="511993"/>
          </a:xfrm>
          <a:prstGeom prst="rect">
            <a:avLst/>
          </a:prstGeom>
          <a:solidFill>
            <a:schemeClr val="lt1"/>
          </a:solidFill>
          <a:ln w="6350">
            <a:noFill/>
          </a:ln>
        </p:spPr>
        <p:txBody>
          <a:bodyPr rot="0" spcFirstLastPara="0" vert="horz" wrap="square" lIns="91440" tIns="45720" rIns="91440" bIns="45720" numCol="1" spcCol="0" rtlCol="1" fromWordArt="0" anchor="t" anchorCtr="0" forceAA="0" compatLnSpc="1">
            <a:prstTxWarp prst="textNoShape">
              <a:avLst/>
            </a:prstTxWarp>
            <a:noAutofit/>
          </a:bodyPr>
          <a:lstStyle/>
          <a:p>
            <a:pPr>
              <a:lnSpc>
                <a:spcPct val="107000"/>
              </a:lnSpc>
              <a:spcAft>
                <a:spcPts val="800"/>
              </a:spcAft>
            </a:pPr>
            <a:r>
              <a:rPr lang="en-US" sz="1200" b="1" dirty="0">
                <a:latin typeface="Times New Roman" panose="02020603050405020304" pitchFamily="18" charset="0"/>
                <a:ea typeface="Calibri" panose="020F0502020204030204" pitchFamily="34" charset="0"/>
                <a:cs typeface="Arial" panose="020B0604020202020204" pitchFamily="34" charset="0"/>
              </a:rPr>
              <a:t>Figure (4) </a:t>
            </a:r>
            <a:r>
              <a:rPr lang="en-US" sz="1200" b="1" dirty="0">
                <a:effectLst/>
                <a:latin typeface="Calibri" panose="020F0502020204030204" pitchFamily="34" charset="0"/>
                <a:ea typeface="Calibri" panose="020F0502020204030204" pitchFamily="34" charset="0"/>
                <a:cs typeface="Arial" panose="020B0604020202020204" pitchFamily="34" charset="0"/>
              </a:rPr>
              <a:t>: Firms with female top managers,  % firms</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10" name="Chart 9"/>
          <p:cNvGraphicFramePr/>
          <p:nvPr>
            <p:extLst>
              <p:ext uri="{D42A27DB-BD31-4B8C-83A1-F6EECF244321}">
                <p14:modId xmlns:p14="http://schemas.microsoft.com/office/powerpoint/2010/main" val="910484561"/>
              </p:ext>
            </p:extLst>
          </p:nvPr>
        </p:nvGraphicFramePr>
        <p:xfrm>
          <a:off x="8715243" y="4212486"/>
          <a:ext cx="3493505" cy="2047638"/>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10"/>
          <p:cNvSpPr/>
          <p:nvPr/>
        </p:nvSpPr>
        <p:spPr>
          <a:xfrm>
            <a:off x="6095944" y="6115147"/>
            <a:ext cx="5044273" cy="289951"/>
          </a:xfrm>
          <a:prstGeom prst="rect">
            <a:avLst/>
          </a:prstGeom>
        </p:spPr>
        <p:txBody>
          <a:bodyPr wrap="square">
            <a:spAutoFit/>
          </a:bodyPr>
          <a:lstStyle/>
          <a:p>
            <a:pPr marL="914400" marR="0">
              <a:lnSpc>
                <a:spcPct val="107000"/>
              </a:lnSpc>
              <a:spcBef>
                <a:spcPts val="0"/>
              </a:spcBef>
              <a:spcAft>
                <a:spcPts val="800"/>
              </a:spcAft>
            </a:pPr>
            <a:r>
              <a:rPr lang="en-US" sz="1200" dirty="0">
                <a:latin typeface="Times New Roman" panose="02020603050405020304" pitchFamily="18" charset="0"/>
                <a:ea typeface="Calibri" panose="020F0502020204030204" pitchFamily="34" charset="0"/>
                <a:cs typeface="Arial" panose="020B0604020202020204" pitchFamily="34" charset="0"/>
              </a:rPr>
              <a:t>Source: World economic forum 2019, Global gender Gap report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69602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329" y="23649"/>
            <a:ext cx="10515600" cy="909490"/>
          </a:xfrm>
        </p:spPr>
        <p:txBody>
          <a:bodyPr>
            <a:normAutofit fontScale="90000"/>
          </a:bodyPr>
          <a:lstStyle/>
          <a:p>
            <a:r>
              <a:rPr lang="fr-FR" b="1" dirty="0" err="1"/>
              <a:t>Women</a:t>
            </a:r>
            <a:r>
              <a:rPr lang="fr-FR" b="1" dirty="0"/>
              <a:t> Participation in the </a:t>
            </a:r>
            <a:r>
              <a:rPr lang="fr-FR" b="1" dirty="0" err="1"/>
              <a:t>Egyptian</a:t>
            </a:r>
            <a:r>
              <a:rPr lang="fr-FR" b="1" dirty="0"/>
              <a:t> Labor </a:t>
            </a:r>
            <a:r>
              <a:rPr lang="fr-FR" b="1" dirty="0" err="1"/>
              <a:t>Market</a:t>
            </a:r>
            <a:endParaRPr lang="en-US" b="1" dirty="0"/>
          </a:p>
        </p:txBody>
      </p:sp>
      <p:sp>
        <p:nvSpPr>
          <p:cNvPr id="3" name="Content Placeholder 2"/>
          <p:cNvSpPr>
            <a:spLocks noGrp="1"/>
          </p:cNvSpPr>
          <p:nvPr>
            <p:ph idx="1"/>
          </p:nvPr>
        </p:nvSpPr>
        <p:spPr>
          <a:xfrm>
            <a:off x="206477" y="1491044"/>
            <a:ext cx="5722375" cy="4748981"/>
          </a:xfrm>
        </p:spPr>
        <p:txBody>
          <a:bodyPr>
            <a:noAutofit/>
          </a:bodyPr>
          <a:lstStyle/>
          <a:p>
            <a:pPr>
              <a:buFont typeface="Wingdings" panose="05000000000000000000" pitchFamily="2" charset="2"/>
              <a:buChar char="§"/>
            </a:pPr>
            <a:r>
              <a:rPr lang="en-US" sz="2400" dirty="0">
                <a:solidFill>
                  <a:schemeClr val="tx1"/>
                </a:solidFill>
              </a:rPr>
              <a:t>According to WEF recent studies, women usually go to </a:t>
            </a:r>
            <a:r>
              <a:rPr lang="en-US" sz="2400" b="1" dirty="0">
                <a:solidFill>
                  <a:schemeClr val="tx1"/>
                </a:solidFill>
              </a:rPr>
              <a:t>less technical fields </a:t>
            </a:r>
            <a:r>
              <a:rPr lang="en-US" sz="2400" dirty="0">
                <a:solidFill>
                  <a:schemeClr val="tx1"/>
                </a:solidFill>
              </a:rPr>
              <a:t>like:</a:t>
            </a:r>
          </a:p>
          <a:p>
            <a:pPr marL="1089025" indent="-457200">
              <a:buFont typeface="Wingdings" panose="05000000000000000000" pitchFamily="2" charset="2"/>
              <a:buChar char="§"/>
            </a:pPr>
            <a:r>
              <a:rPr lang="en-US" sz="2400" i="1" dirty="0">
                <a:solidFill>
                  <a:schemeClr val="tx1"/>
                </a:solidFill>
              </a:rPr>
              <a:t> education;</a:t>
            </a:r>
          </a:p>
          <a:p>
            <a:pPr marL="1089025" indent="-457200">
              <a:buFont typeface="Wingdings" panose="05000000000000000000" pitchFamily="2" charset="2"/>
              <a:buChar char="§"/>
            </a:pPr>
            <a:r>
              <a:rPr lang="en-US" sz="2400" i="1" dirty="0">
                <a:solidFill>
                  <a:schemeClr val="tx1"/>
                </a:solidFill>
              </a:rPr>
              <a:t>arts and humanities;</a:t>
            </a:r>
          </a:p>
          <a:p>
            <a:pPr marL="1089025" indent="-457200">
              <a:buFont typeface="Wingdings" panose="05000000000000000000" pitchFamily="2" charset="2"/>
              <a:buChar char="§"/>
            </a:pPr>
            <a:r>
              <a:rPr lang="en-US" sz="2400" i="1" dirty="0">
                <a:solidFill>
                  <a:schemeClr val="tx1"/>
                </a:solidFill>
              </a:rPr>
              <a:t>and health and welfare.</a:t>
            </a:r>
          </a:p>
          <a:p>
            <a:pPr algn="just">
              <a:buFont typeface="Wingdings" panose="05000000000000000000" pitchFamily="2" charset="2"/>
              <a:buChar char="§"/>
            </a:pPr>
            <a:r>
              <a:rPr lang="en-US" sz="2400" dirty="0">
                <a:solidFill>
                  <a:schemeClr val="tx1"/>
                </a:solidFill>
              </a:rPr>
              <a:t>Furthermore, </a:t>
            </a:r>
            <a:r>
              <a:rPr lang="en-US" sz="2400" b="1" dirty="0">
                <a:solidFill>
                  <a:schemeClr val="tx1"/>
                </a:solidFill>
              </a:rPr>
              <a:t>the percentage of females among professionals and administrators working in the ICT sector decreased</a:t>
            </a:r>
            <a:r>
              <a:rPr lang="en-US" sz="2400" dirty="0">
                <a:solidFill>
                  <a:schemeClr val="tx1"/>
                </a:solidFill>
              </a:rPr>
              <a:t> from 28% in 2011/2012 to half this percentage in 2018/2019.</a:t>
            </a:r>
          </a:p>
          <a:p>
            <a:pPr algn="just">
              <a:buFont typeface="Wingdings" panose="05000000000000000000" pitchFamily="2" charset="2"/>
              <a:buChar char="§"/>
            </a:pPr>
            <a:r>
              <a:rPr lang="en-US" sz="2400" dirty="0">
                <a:solidFill>
                  <a:schemeClr val="tx1"/>
                </a:solidFill>
              </a:rPr>
              <a:t>More efforts are needed to attract more women to jobs in the ICT sectors</a:t>
            </a:r>
            <a:r>
              <a:rPr lang="en-US" sz="2400" dirty="0"/>
              <a:t>. </a:t>
            </a:r>
          </a:p>
        </p:txBody>
      </p:sp>
      <p:graphicFrame>
        <p:nvGraphicFramePr>
          <p:cNvPr id="4" name="Chart 3"/>
          <p:cNvGraphicFramePr/>
          <p:nvPr>
            <p:extLst>
              <p:ext uri="{D42A27DB-BD31-4B8C-83A1-F6EECF244321}">
                <p14:modId xmlns:p14="http://schemas.microsoft.com/office/powerpoint/2010/main" val="153541046"/>
              </p:ext>
            </p:extLst>
          </p:nvPr>
        </p:nvGraphicFramePr>
        <p:xfrm>
          <a:off x="5710348" y="1007775"/>
          <a:ext cx="6087682" cy="5377226"/>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p:cNvSpPr/>
          <p:nvPr/>
        </p:nvSpPr>
        <p:spPr>
          <a:xfrm>
            <a:off x="5466626" y="6240025"/>
            <a:ext cx="5044273" cy="289951"/>
          </a:xfrm>
          <a:prstGeom prst="rect">
            <a:avLst/>
          </a:prstGeom>
        </p:spPr>
        <p:txBody>
          <a:bodyPr wrap="square">
            <a:spAutoFit/>
          </a:bodyPr>
          <a:lstStyle/>
          <a:p>
            <a:pPr marL="914400" marR="0">
              <a:lnSpc>
                <a:spcPct val="107000"/>
              </a:lnSpc>
              <a:spcBef>
                <a:spcPts val="0"/>
              </a:spcBef>
              <a:spcAft>
                <a:spcPts val="800"/>
              </a:spcAft>
            </a:pPr>
            <a:r>
              <a:rPr lang="en-US" sz="1200" dirty="0">
                <a:latin typeface="Times New Roman" panose="02020603050405020304" pitchFamily="18" charset="0"/>
                <a:ea typeface="Calibri" panose="020F0502020204030204" pitchFamily="34" charset="0"/>
                <a:cs typeface="Arial" panose="020B0604020202020204" pitchFamily="34" charset="0"/>
              </a:rPr>
              <a:t>Source: World economic forum 2019, Global gender Gap report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74366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raphical user interface, website&#10;&#10;Description automatically generated">
            <a:extLst>
              <a:ext uri="{FF2B5EF4-FFF2-40B4-BE49-F238E27FC236}">
                <a16:creationId xmlns:a16="http://schemas.microsoft.com/office/drawing/2014/main" id="{AE43A584-2125-4EFB-92F2-D72BD3DB08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86" t="17038" r="20129" b="21234"/>
          <a:stretch/>
        </p:blipFill>
        <p:spPr>
          <a:xfrm>
            <a:off x="-50907" y="0"/>
            <a:ext cx="12264019" cy="7089030"/>
          </a:xfrm>
          <a:prstGeom prst="rect">
            <a:avLst/>
          </a:prstGeom>
        </p:spPr>
      </p:pic>
      <p:pic>
        <p:nvPicPr>
          <p:cNvPr id="28" name="Picture 27"/>
          <p:cNvPicPr>
            <a:picLocks noChangeAspect="1"/>
          </p:cNvPicPr>
          <p:nvPr/>
        </p:nvPicPr>
        <p:blipFill>
          <a:blip r:embed="rId3">
            <a:clrChange>
              <a:clrFrom>
                <a:srgbClr val="EF402B"/>
              </a:clrFrom>
              <a:clrTo>
                <a:srgbClr val="EF402B">
                  <a:alpha val="0"/>
                </a:srgbClr>
              </a:clrTo>
            </a:clrChange>
            <a:duotone>
              <a:prstClr val="black"/>
              <a:schemeClr val="accent4">
                <a:tint val="45000"/>
                <a:satMod val="400000"/>
              </a:schemeClr>
            </a:duotone>
          </a:blip>
          <a:stretch>
            <a:fillRect/>
          </a:stretch>
        </p:blipFill>
        <p:spPr>
          <a:xfrm>
            <a:off x="9751089" y="3686764"/>
            <a:ext cx="2130544" cy="2231898"/>
          </a:xfrm>
          <a:prstGeom prst="rect">
            <a:avLst/>
          </a:prstGeom>
          <a:effectLst>
            <a:outerShdw blurRad="355600" dist="50800" dir="4200000" algn="ctr" rotWithShape="0">
              <a:srgbClr val="000000">
                <a:alpha val="18000"/>
              </a:srgbClr>
            </a:outerShdw>
          </a:effectLst>
        </p:spPr>
      </p:pic>
      <p:sp>
        <p:nvSpPr>
          <p:cNvPr id="2" name="Title 1"/>
          <p:cNvSpPr>
            <a:spLocks noGrp="1"/>
          </p:cNvSpPr>
          <p:nvPr>
            <p:ph type="ctrTitle"/>
          </p:nvPr>
        </p:nvSpPr>
        <p:spPr>
          <a:xfrm>
            <a:off x="5039218" y="2073237"/>
            <a:ext cx="7304932" cy="1982934"/>
          </a:xfrm>
        </p:spPr>
        <p:txBody>
          <a:bodyPr>
            <a:normAutofit/>
          </a:bodyPr>
          <a:lstStyle/>
          <a:p>
            <a:r>
              <a:rPr lang="fr-FR" sz="4000" i="1" dirty="0">
                <a:solidFill>
                  <a:schemeClr val="bg1"/>
                </a:solidFill>
                <a:latin typeface="Times New Roman" panose="02020603050405020304" pitchFamily="18" charset="0"/>
                <a:ea typeface="+mn-ea"/>
                <a:cs typeface="Times New Roman" panose="02020603050405020304" pitchFamily="18" charset="0"/>
              </a:rPr>
              <a:t>The impact of the 4IR on </a:t>
            </a:r>
            <a:r>
              <a:rPr lang="fr-FR" sz="4000" i="1" dirty="0" err="1">
                <a:solidFill>
                  <a:schemeClr val="bg1"/>
                </a:solidFill>
                <a:latin typeface="Times New Roman" panose="02020603050405020304" pitchFamily="18" charset="0"/>
                <a:ea typeface="+mn-ea"/>
                <a:cs typeface="Times New Roman" panose="02020603050405020304" pitchFamily="18" charset="0"/>
              </a:rPr>
              <a:t>Women</a:t>
            </a:r>
            <a:r>
              <a:rPr lang="fr-FR" sz="4000" i="1" dirty="0">
                <a:solidFill>
                  <a:schemeClr val="bg1"/>
                </a:solidFill>
                <a:latin typeface="Times New Roman" panose="02020603050405020304" pitchFamily="18" charset="0"/>
                <a:ea typeface="+mn-ea"/>
                <a:cs typeface="Times New Roman" panose="02020603050405020304" pitchFamily="18" charset="0"/>
              </a:rPr>
              <a:t> in the </a:t>
            </a:r>
            <a:r>
              <a:rPr lang="fr-FR" sz="4000" i="1" dirty="0" err="1">
                <a:solidFill>
                  <a:schemeClr val="bg1"/>
                </a:solidFill>
                <a:latin typeface="Times New Roman" panose="02020603050405020304" pitchFamily="18" charset="0"/>
                <a:ea typeface="+mn-ea"/>
                <a:cs typeface="Times New Roman" panose="02020603050405020304" pitchFamily="18" charset="0"/>
              </a:rPr>
              <a:t>Egyptian</a:t>
            </a:r>
            <a:r>
              <a:rPr lang="fr-FR" sz="4000" i="1" dirty="0">
                <a:solidFill>
                  <a:schemeClr val="bg1"/>
                </a:solidFill>
                <a:latin typeface="Times New Roman" panose="02020603050405020304" pitchFamily="18" charset="0"/>
                <a:ea typeface="+mn-ea"/>
                <a:cs typeface="Times New Roman" panose="02020603050405020304" pitchFamily="18" charset="0"/>
              </a:rPr>
              <a:t> Labor </a:t>
            </a:r>
            <a:r>
              <a:rPr lang="fr-FR" sz="4000" i="1" dirty="0" err="1">
                <a:solidFill>
                  <a:schemeClr val="bg1"/>
                </a:solidFill>
                <a:latin typeface="Times New Roman" panose="02020603050405020304" pitchFamily="18" charset="0"/>
                <a:ea typeface="+mn-ea"/>
                <a:cs typeface="Times New Roman" panose="02020603050405020304" pitchFamily="18" charset="0"/>
              </a:rPr>
              <a:t>Market</a:t>
            </a:r>
            <a:endParaRPr lang="en-US" sz="4000" i="1" dirty="0">
              <a:solidFill>
                <a:schemeClr val="bg1"/>
              </a:solidFill>
              <a:latin typeface="Times New Roman" panose="02020603050405020304" pitchFamily="18" charset="0"/>
              <a:ea typeface="+mn-ea"/>
              <a:cs typeface="Times New Roman" panose="02020603050405020304" pitchFamily="18" charset="0"/>
            </a:endParaRPr>
          </a:p>
        </p:txBody>
      </p:sp>
      <p:grpSp>
        <p:nvGrpSpPr>
          <p:cNvPr id="12" name="Group 11"/>
          <p:cNvGrpSpPr/>
          <p:nvPr/>
        </p:nvGrpSpPr>
        <p:grpSpPr>
          <a:xfrm>
            <a:off x="4218018" y="2363325"/>
            <a:ext cx="983681" cy="1323439"/>
            <a:chOff x="429485" y="1231733"/>
            <a:chExt cx="983681" cy="1323439"/>
          </a:xfrm>
        </p:grpSpPr>
        <p:pic>
          <p:nvPicPr>
            <p:cNvPr id="10" name="Picture 9"/>
            <p:cNvPicPr>
              <a:picLocks noChangeAspect="1"/>
            </p:cNvPicPr>
            <p:nvPr/>
          </p:nvPicPr>
          <p:blipFill>
            <a:blip r:embed="rId3">
              <a:duotone>
                <a:schemeClr val="accent4">
                  <a:shade val="45000"/>
                  <a:satMod val="135000"/>
                </a:schemeClr>
                <a:prstClr val="white"/>
              </a:duotone>
            </a:blip>
            <a:stretch>
              <a:fillRect/>
            </a:stretch>
          </p:blipFill>
          <p:spPr>
            <a:xfrm>
              <a:off x="1088204" y="1893453"/>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Rectangle 10"/>
            <p:cNvSpPr/>
            <p:nvPr/>
          </p:nvSpPr>
          <p:spPr>
            <a:xfrm>
              <a:off x="429485" y="1231733"/>
              <a:ext cx="759243" cy="1323439"/>
            </a:xfrm>
            <a:prstGeom prst="rect">
              <a:avLst/>
            </a:prstGeom>
            <a:noFill/>
          </p:spPr>
          <p:txBody>
            <a:bodyPr wrap="square" lIns="91440" tIns="45720" rIns="91440" bIns="45720">
              <a:spAutoFit/>
            </a:bodyPr>
            <a:lstStyle/>
            <a:p>
              <a:pPr algn="ctr"/>
              <a:r>
                <a:rPr lang="fr-FR"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rPr>
                <a:t>5</a:t>
              </a:r>
              <a:endParaRPr lang="en-US"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1380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232" y="108946"/>
            <a:ext cx="10515600" cy="909490"/>
          </a:xfrm>
        </p:spPr>
        <p:txBody>
          <a:bodyPr>
            <a:normAutofit fontScale="90000"/>
          </a:bodyPr>
          <a:lstStyle/>
          <a:p>
            <a:r>
              <a:rPr lang="fr-FR" b="1" dirty="0"/>
              <a:t>The impact of the 4IR on </a:t>
            </a:r>
            <a:r>
              <a:rPr lang="fr-FR" b="1" dirty="0" err="1"/>
              <a:t>Women</a:t>
            </a:r>
            <a:r>
              <a:rPr lang="fr-FR" b="1" dirty="0"/>
              <a:t> in the </a:t>
            </a:r>
            <a:r>
              <a:rPr lang="fr-FR" b="1" dirty="0" err="1"/>
              <a:t>Egyptian</a:t>
            </a:r>
            <a:r>
              <a:rPr lang="fr-FR" b="1" dirty="0"/>
              <a:t> Labor </a:t>
            </a:r>
            <a:r>
              <a:rPr lang="fr-FR" b="1" dirty="0" err="1"/>
              <a:t>Market</a:t>
            </a:r>
            <a:endParaRPr lang="en-US" b="1" dirty="0"/>
          </a:p>
        </p:txBody>
      </p:sp>
      <p:sp>
        <p:nvSpPr>
          <p:cNvPr id="3" name="Content Placeholder 2"/>
          <p:cNvSpPr>
            <a:spLocks noGrp="1"/>
          </p:cNvSpPr>
          <p:nvPr>
            <p:ph idx="1"/>
          </p:nvPr>
        </p:nvSpPr>
        <p:spPr>
          <a:xfrm>
            <a:off x="393232" y="1681316"/>
            <a:ext cx="5358639" cy="4483510"/>
          </a:xfrm>
        </p:spPr>
        <p:txBody>
          <a:bodyPr>
            <a:normAutofit fontScale="85000" lnSpcReduction="10000"/>
          </a:bodyPr>
          <a:lstStyle/>
          <a:p>
            <a:pPr marL="574675" indent="-342900" algn="just">
              <a:lnSpc>
                <a:spcPct val="120000"/>
              </a:lnSpc>
              <a:buFont typeface="Wingdings" panose="05000000000000000000" pitchFamily="2" charset="2"/>
              <a:buChar char="§"/>
            </a:pPr>
            <a:r>
              <a:rPr lang="en-US" sz="2600" dirty="0">
                <a:solidFill>
                  <a:schemeClr val="tx1"/>
                </a:solidFill>
              </a:rPr>
              <a:t>Given the poor representation of females in technical fields that will be affected by changes in technologies and by the 4IR, there is no enough evidence to what extent female would be negatively affected by the 4IR.</a:t>
            </a:r>
          </a:p>
          <a:p>
            <a:pPr marL="574675" indent="-342900" algn="just">
              <a:lnSpc>
                <a:spcPct val="120000"/>
              </a:lnSpc>
              <a:buFont typeface="Wingdings" panose="05000000000000000000" pitchFamily="2" charset="2"/>
              <a:buChar char="§"/>
            </a:pPr>
            <a:r>
              <a:rPr lang="en-US" sz="2600" dirty="0">
                <a:solidFill>
                  <a:schemeClr val="tx1"/>
                </a:solidFill>
              </a:rPr>
              <a:t>In this respect, a qualitative assessment to capture the insights on future of women labor in ICT sector in Egypt with key female figures in the ICT sector has been conducted and analyzed.</a:t>
            </a:r>
          </a:p>
          <a:p>
            <a:pPr marL="0" indent="0" algn="just">
              <a:buNone/>
            </a:pPr>
            <a:endParaRPr lang="en-US" sz="2400" dirty="0"/>
          </a:p>
        </p:txBody>
      </p:sp>
      <p:pic>
        <p:nvPicPr>
          <p:cNvPr id="7170" name="Picture 2" descr="MCIT, CEF, Microsoft launch woman empowerment campaign - Daily News Egyp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9068" y="1932038"/>
            <a:ext cx="5610699" cy="3141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453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Qualitative Study - Methodology</a:t>
            </a:r>
          </a:p>
        </p:txBody>
      </p:sp>
      <p:sp>
        <p:nvSpPr>
          <p:cNvPr id="3" name="Content Placeholder 2"/>
          <p:cNvSpPr>
            <a:spLocks noGrp="1"/>
          </p:cNvSpPr>
          <p:nvPr>
            <p:ph idx="1"/>
          </p:nvPr>
        </p:nvSpPr>
        <p:spPr>
          <a:xfrm>
            <a:off x="274675" y="1568064"/>
            <a:ext cx="6450590" cy="3807722"/>
          </a:xfrm>
        </p:spPr>
        <p:txBody>
          <a:bodyPr>
            <a:normAutofit/>
          </a:bodyPr>
          <a:lstStyle/>
          <a:p>
            <a:pPr marL="231775" indent="0" algn="just">
              <a:lnSpc>
                <a:spcPct val="120000"/>
              </a:lnSpc>
              <a:buNone/>
            </a:pPr>
            <a:r>
              <a:rPr lang="en-US" sz="2400" dirty="0">
                <a:solidFill>
                  <a:schemeClr val="tx1"/>
                </a:solidFill>
              </a:rPr>
              <a:t>The study encompasses a </a:t>
            </a:r>
            <a:r>
              <a:rPr lang="en-US" sz="2400" b="1" dirty="0">
                <a:solidFill>
                  <a:schemeClr val="tx1"/>
                </a:solidFill>
              </a:rPr>
              <a:t>qualitative approach</a:t>
            </a:r>
            <a:r>
              <a:rPr lang="en-US" sz="2400" dirty="0">
                <a:solidFill>
                  <a:schemeClr val="tx1"/>
                </a:solidFill>
              </a:rPr>
              <a:t>, to investigate the impact of the fourth industrial revolution on women labor future in Egypt within the new era of automation.</a:t>
            </a:r>
          </a:p>
        </p:txBody>
      </p:sp>
      <p:pic>
        <p:nvPicPr>
          <p:cNvPr id="8194" name="Picture 2" descr="Introduction to Qualitative Research | Monash University, Clayton  (Melbourne) | ACSPRI Courses | ACSPR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2122" y="1442750"/>
            <a:ext cx="4897482" cy="306092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74675" y="3675732"/>
            <a:ext cx="7615712" cy="2564805"/>
          </a:xfrm>
          <a:prstGeom prst="rect">
            <a:avLst/>
          </a:prstGeom>
        </p:spPr>
        <p:txBody>
          <a:bodyPr wrap="square">
            <a:spAutoFit/>
          </a:bodyPr>
          <a:lstStyle/>
          <a:p>
            <a:pPr marL="231775" algn="just">
              <a:lnSpc>
                <a:spcPct val="120000"/>
              </a:lnSpc>
              <a:spcBef>
                <a:spcPts val="1000"/>
              </a:spcBef>
            </a:pPr>
            <a:r>
              <a:rPr lang="en-US" sz="2400" dirty="0">
                <a:latin typeface="Times New Roman" panose="02020603050405020304" pitchFamily="18" charset="0"/>
                <a:cs typeface="+mj-cs"/>
              </a:rPr>
              <a:t>The study is based on:</a:t>
            </a:r>
          </a:p>
          <a:p>
            <a:pPr marL="231775" algn="just">
              <a:lnSpc>
                <a:spcPct val="120000"/>
              </a:lnSpc>
              <a:spcBef>
                <a:spcPts val="1000"/>
              </a:spcBef>
              <a:tabLst>
                <a:tab pos="854075" algn="l"/>
              </a:tabLst>
            </a:pPr>
            <a:r>
              <a:rPr lang="en-US" sz="2400" b="1" dirty="0">
                <a:latin typeface="Times New Roman" panose="02020603050405020304" pitchFamily="18" charset="0"/>
                <a:cs typeface="+mj-cs"/>
              </a:rPr>
              <a:t>Primary Data collection</a:t>
            </a:r>
            <a:r>
              <a:rPr lang="en-US" sz="2400" dirty="0">
                <a:latin typeface="Times New Roman" panose="02020603050405020304" pitchFamily="18" charset="0"/>
                <a:cs typeface="+mj-cs"/>
              </a:rPr>
              <a:t>: four in depth interviews with key female figures in ICT sector.</a:t>
            </a:r>
          </a:p>
          <a:p>
            <a:pPr marL="231775" algn="just">
              <a:lnSpc>
                <a:spcPct val="120000"/>
              </a:lnSpc>
              <a:spcBef>
                <a:spcPts val="1000"/>
              </a:spcBef>
              <a:tabLst>
                <a:tab pos="854075" algn="l"/>
              </a:tabLst>
            </a:pPr>
            <a:r>
              <a:rPr lang="en-US" sz="2400" b="1" dirty="0">
                <a:latin typeface="Times New Roman" panose="02020603050405020304" pitchFamily="18" charset="0"/>
                <a:cs typeface="+mj-cs"/>
              </a:rPr>
              <a:t>Secondary Data Collection</a:t>
            </a:r>
            <a:r>
              <a:rPr lang="en-US" sz="2400" dirty="0">
                <a:latin typeface="Times New Roman" panose="02020603050405020304" pitchFamily="18" charset="0"/>
                <a:cs typeface="+mj-cs"/>
              </a:rPr>
              <a:t>: academic literature, articles, and reports</a:t>
            </a:r>
            <a:r>
              <a:rPr lang="en-US" sz="2400" dirty="0">
                <a:cs typeface="+mj-cs"/>
              </a:rPr>
              <a:t>.</a:t>
            </a:r>
          </a:p>
        </p:txBody>
      </p:sp>
    </p:spTree>
    <p:extLst>
      <p:ext uri="{BB962C8B-B14F-4D97-AF65-F5344CB8AC3E}">
        <p14:creationId xmlns:p14="http://schemas.microsoft.com/office/powerpoint/2010/main" val="3658366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Interviewees’ Overview </a:t>
            </a:r>
          </a:p>
        </p:txBody>
      </p:sp>
      <p:sp>
        <p:nvSpPr>
          <p:cNvPr id="3" name="Content Placeholder 2"/>
          <p:cNvSpPr>
            <a:spLocks noGrp="1"/>
          </p:cNvSpPr>
          <p:nvPr>
            <p:ph idx="1"/>
          </p:nvPr>
        </p:nvSpPr>
        <p:spPr>
          <a:xfrm>
            <a:off x="485904" y="1467060"/>
            <a:ext cx="6527572" cy="4402798"/>
          </a:xfrm>
        </p:spPr>
        <p:txBody>
          <a:bodyPr>
            <a:normAutofit fontScale="85000" lnSpcReduction="10000"/>
          </a:bodyPr>
          <a:lstStyle/>
          <a:p>
            <a:pPr marL="228600" lvl="2" algn="just">
              <a:lnSpc>
                <a:spcPct val="120000"/>
              </a:lnSpc>
              <a:spcBef>
                <a:spcPts val="1000"/>
              </a:spcBef>
            </a:pPr>
            <a:r>
              <a:rPr lang="en-US" sz="2800" b="1" dirty="0"/>
              <a:t>The choice of the interviewees </a:t>
            </a:r>
            <a:r>
              <a:rPr lang="en-US" sz="2800" dirty="0"/>
              <a:t>came based on their </a:t>
            </a:r>
            <a:r>
              <a:rPr lang="en-US" sz="2800" i="1" dirty="0"/>
              <a:t>previous experience </a:t>
            </a:r>
            <a:r>
              <a:rPr lang="en-US" sz="2800" dirty="0"/>
              <a:t>in ICT sector, as well as </a:t>
            </a:r>
            <a:r>
              <a:rPr lang="en-US" sz="2800" i="1" dirty="0"/>
              <a:t>being working females</a:t>
            </a:r>
            <a:r>
              <a:rPr lang="en-US" sz="2800" dirty="0"/>
              <a:t> in the field of education, training and employment.</a:t>
            </a:r>
          </a:p>
          <a:p>
            <a:pPr marL="228600" lvl="2" algn="just">
              <a:lnSpc>
                <a:spcPct val="120000"/>
              </a:lnSpc>
              <a:spcBef>
                <a:spcPts val="1000"/>
              </a:spcBef>
            </a:pPr>
            <a:r>
              <a:rPr lang="en-US" sz="2800" dirty="0"/>
              <a:t>Two of the interviewees have a </a:t>
            </a:r>
            <a:r>
              <a:rPr lang="en-US" sz="2800" b="1" dirty="0"/>
              <a:t>wide experience in education and training sector in ICT</a:t>
            </a:r>
            <a:r>
              <a:rPr lang="en-US" sz="2800" dirty="0"/>
              <a:t>. </a:t>
            </a:r>
          </a:p>
          <a:p>
            <a:pPr marL="228600" lvl="2" algn="just">
              <a:lnSpc>
                <a:spcPct val="120000"/>
              </a:lnSpc>
              <a:spcBef>
                <a:spcPts val="1000"/>
              </a:spcBef>
            </a:pPr>
            <a:r>
              <a:rPr lang="en-US" sz="2800" dirty="0"/>
              <a:t>The other two interviewees </a:t>
            </a:r>
            <a:r>
              <a:rPr lang="en-US" sz="2800" b="1" dirty="0"/>
              <a:t>represent the private sector</a:t>
            </a:r>
            <a:r>
              <a:rPr lang="en-US" sz="2800" dirty="0"/>
              <a:t> with more hands-on experience on the labor market and agility of female calibers for future jobs on practical grounds.</a:t>
            </a:r>
          </a:p>
          <a:p>
            <a:pPr marL="228600" lvl="2" algn="just">
              <a:spcBef>
                <a:spcPts val="1000"/>
              </a:spcBef>
            </a:pPr>
            <a:endParaRPr lang="en-US" sz="4000" dirty="0">
              <a:solidFill>
                <a:schemeClr val="accent1">
                  <a:lumMod val="75000"/>
                </a:schemeClr>
              </a:solidFill>
            </a:endParaRPr>
          </a:p>
        </p:txBody>
      </p:sp>
      <p:pic>
        <p:nvPicPr>
          <p:cNvPr id="9218" name="Picture 2" descr="UX Research Method: User Interview | Ferpe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3476" y="1658789"/>
            <a:ext cx="5178524" cy="3768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437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Interviewees’ Overview </a:t>
            </a:r>
          </a:p>
        </p:txBody>
      </p:sp>
      <p:sp>
        <p:nvSpPr>
          <p:cNvPr id="3" name="Content Placeholder 2"/>
          <p:cNvSpPr>
            <a:spLocks noGrp="1"/>
          </p:cNvSpPr>
          <p:nvPr>
            <p:ph idx="1"/>
          </p:nvPr>
        </p:nvSpPr>
        <p:spPr>
          <a:xfrm>
            <a:off x="196569" y="1902542"/>
            <a:ext cx="6985896" cy="3819832"/>
          </a:xfrm>
        </p:spPr>
        <p:txBody>
          <a:bodyPr>
            <a:normAutofit fontScale="25000" lnSpcReduction="20000"/>
          </a:bodyPr>
          <a:lstStyle/>
          <a:p>
            <a:pPr marL="1084263" lvl="2" indent="-571500" algn="just">
              <a:lnSpc>
                <a:spcPct val="120000"/>
              </a:lnSpc>
              <a:spcBef>
                <a:spcPts val="1000"/>
              </a:spcBef>
              <a:buFont typeface="Wingdings" panose="05000000000000000000" pitchFamily="2" charset="2"/>
              <a:buChar char="§"/>
            </a:pPr>
            <a:r>
              <a:rPr lang="en-US" sz="8000" dirty="0"/>
              <a:t>Entrepreneurship Support Department Head, Technology Innovation and  Entrepreneurship Center (TIEC) Egypt.</a:t>
            </a:r>
          </a:p>
          <a:p>
            <a:pPr marL="1084263" lvl="2" indent="-571500" algn="just">
              <a:lnSpc>
                <a:spcPct val="120000"/>
              </a:lnSpc>
              <a:spcBef>
                <a:spcPts val="1000"/>
              </a:spcBef>
              <a:buFont typeface="Wingdings" panose="05000000000000000000" pitchFamily="2" charset="2"/>
              <a:buChar char="§"/>
            </a:pPr>
            <a:r>
              <a:rPr lang="en-US" sz="8000" dirty="0"/>
              <a:t>Chairwoman of Information and Technology Institute (ITI), the training arm of the Ministry of Communications and Information Technology (MCIT) of Egypt.</a:t>
            </a:r>
          </a:p>
          <a:p>
            <a:pPr marL="1084263" lvl="2" indent="-571500" algn="just">
              <a:lnSpc>
                <a:spcPct val="120000"/>
              </a:lnSpc>
              <a:spcBef>
                <a:spcPts val="1000"/>
              </a:spcBef>
              <a:buFont typeface="Wingdings" panose="05000000000000000000" pitchFamily="2" charset="2"/>
              <a:buChar char="§"/>
            </a:pPr>
            <a:r>
              <a:rPr lang="en-US" sz="8000" dirty="0"/>
              <a:t>Managing Director, SAP Egypt. </a:t>
            </a:r>
          </a:p>
          <a:p>
            <a:pPr marL="1084263" lvl="2" indent="-571500" algn="just">
              <a:lnSpc>
                <a:spcPct val="120000"/>
              </a:lnSpc>
              <a:spcBef>
                <a:spcPts val="1000"/>
              </a:spcBef>
              <a:buFont typeface="Wingdings" panose="05000000000000000000" pitchFamily="2" charset="2"/>
              <a:buChar char="§"/>
            </a:pPr>
            <a:r>
              <a:rPr lang="en-US" sz="8000" dirty="0"/>
              <a:t>Co-Founder and CEO at </a:t>
            </a:r>
            <a:r>
              <a:rPr lang="en-US" sz="8000" dirty="0" err="1"/>
              <a:t>Wasla</a:t>
            </a:r>
            <a:r>
              <a:rPr lang="en-US" sz="8000" dirty="0"/>
              <a:t> </a:t>
            </a:r>
            <a:r>
              <a:rPr lang="en-US" sz="8000" dirty="0" err="1"/>
              <a:t>Misr</a:t>
            </a:r>
            <a:r>
              <a:rPr lang="en-US" sz="8000" dirty="0"/>
              <a:t> and former CEO of Information Technology Industrial Development Agency (ITIDA) Egypt</a:t>
            </a:r>
            <a:r>
              <a:rPr lang="en-US" sz="7400" dirty="0"/>
              <a:t>.</a:t>
            </a:r>
            <a:endParaRPr lang="en-US" sz="4000" dirty="0">
              <a:solidFill>
                <a:schemeClr val="accent1">
                  <a:lumMod val="75000"/>
                </a:schemeClr>
              </a:solidFill>
            </a:endParaRPr>
          </a:p>
        </p:txBody>
      </p:sp>
      <p:pic>
        <p:nvPicPr>
          <p:cNvPr id="4" name="Picture 2" descr="UX Research Method: User Interview | Ferpe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3476" y="1658789"/>
            <a:ext cx="5178524" cy="376861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02776" y="1289457"/>
            <a:ext cx="2922210" cy="461665"/>
          </a:xfrm>
          <a:prstGeom prst="rect">
            <a:avLst/>
          </a:prstGeom>
        </p:spPr>
        <p:txBody>
          <a:bodyPr wrap="none">
            <a:spAutoFit/>
          </a:bodyPr>
          <a:lstStyle/>
          <a:p>
            <a:r>
              <a:rPr lang="en-US" sz="2400" b="1" dirty="0">
                <a:latin typeface="Times New Roman" panose="02020603050405020304" pitchFamily="18" charset="0"/>
                <a:cs typeface="Times New Roman" panose="02020603050405020304" pitchFamily="18" charset="0"/>
              </a:rPr>
              <a:t>List of Interviewees’ </a:t>
            </a:r>
          </a:p>
        </p:txBody>
      </p:sp>
    </p:spTree>
    <p:extLst>
      <p:ext uri="{BB962C8B-B14F-4D97-AF65-F5344CB8AC3E}">
        <p14:creationId xmlns:p14="http://schemas.microsoft.com/office/powerpoint/2010/main" val="1520514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140" y="68083"/>
            <a:ext cx="10515600" cy="909490"/>
          </a:xfrm>
        </p:spPr>
        <p:txBody>
          <a:bodyPr>
            <a:noAutofit/>
          </a:bodyPr>
          <a:lstStyle/>
          <a:p>
            <a:r>
              <a:rPr lang="fr-FR" sz="4000" b="1" dirty="0"/>
              <a:t>Impact of 4IR on </a:t>
            </a:r>
            <a:r>
              <a:rPr lang="fr-FR" sz="4000" b="1" dirty="0" err="1"/>
              <a:t>Women</a:t>
            </a:r>
            <a:r>
              <a:rPr lang="fr-FR" sz="4000" b="1" dirty="0"/>
              <a:t> in the </a:t>
            </a:r>
            <a:r>
              <a:rPr lang="fr-FR" sz="4000" b="1" dirty="0" err="1"/>
              <a:t>Egy</a:t>
            </a:r>
            <a:r>
              <a:rPr lang="fr-FR" sz="4000" b="1" dirty="0"/>
              <a:t>. Labor </a:t>
            </a:r>
            <a:r>
              <a:rPr lang="fr-FR" sz="4000" b="1" dirty="0" err="1"/>
              <a:t>Market</a:t>
            </a:r>
            <a:r>
              <a:rPr lang="fr-FR" sz="4000" b="1" dirty="0"/>
              <a:t> </a:t>
            </a:r>
            <a:br>
              <a:rPr lang="en-US" sz="4000" b="1" dirty="0"/>
            </a:br>
            <a:r>
              <a:rPr lang="en-US" sz="4000" b="1" dirty="0"/>
              <a:t>Results</a:t>
            </a:r>
          </a:p>
        </p:txBody>
      </p:sp>
      <p:sp>
        <p:nvSpPr>
          <p:cNvPr id="3" name="Content Placeholder 2"/>
          <p:cNvSpPr>
            <a:spLocks noGrp="1"/>
          </p:cNvSpPr>
          <p:nvPr>
            <p:ph idx="1"/>
          </p:nvPr>
        </p:nvSpPr>
        <p:spPr>
          <a:xfrm>
            <a:off x="324465" y="1548581"/>
            <a:ext cx="6592529" cy="4527753"/>
          </a:xfrm>
        </p:spPr>
        <p:txBody>
          <a:bodyPr>
            <a:normAutofit/>
          </a:bodyPr>
          <a:lstStyle/>
          <a:p>
            <a:pPr algn="just">
              <a:buFont typeface="Wingdings" panose="05000000000000000000" pitchFamily="2" charset="2"/>
              <a:buChar char="§"/>
            </a:pPr>
            <a:r>
              <a:rPr lang="en-US" sz="2400" dirty="0">
                <a:solidFill>
                  <a:schemeClr val="tx1"/>
                </a:solidFill>
                <a:cs typeface="+mj-cs"/>
              </a:rPr>
              <a:t>There is an </a:t>
            </a:r>
            <a:r>
              <a:rPr lang="en-US" sz="2400" b="1" dirty="0">
                <a:solidFill>
                  <a:schemeClr val="tx1"/>
                </a:solidFill>
                <a:cs typeface="+mj-cs"/>
              </a:rPr>
              <a:t>optimistic perspective </a:t>
            </a:r>
            <a:r>
              <a:rPr lang="en-US" sz="2400" dirty="0">
                <a:solidFill>
                  <a:schemeClr val="tx1"/>
                </a:solidFill>
                <a:cs typeface="+mj-cs"/>
              </a:rPr>
              <a:t>in general on the potential impact of the coming technological revolution on labor market in Egypt.</a:t>
            </a:r>
          </a:p>
          <a:p>
            <a:pPr algn="just">
              <a:buFont typeface="Wingdings" panose="05000000000000000000" pitchFamily="2" charset="2"/>
              <a:buChar char="§"/>
            </a:pPr>
            <a:r>
              <a:rPr lang="en-US" sz="2400" dirty="0">
                <a:solidFill>
                  <a:schemeClr val="tx1"/>
                </a:solidFill>
                <a:cs typeface="+mj-cs"/>
              </a:rPr>
              <a:t>Digital technology provides a </a:t>
            </a:r>
            <a:r>
              <a:rPr lang="en-US" sz="2400" b="1" dirty="0">
                <a:solidFill>
                  <a:schemeClr val="tx1"/>
                </a:solidFill>
                <a:cs typeface="+mj-cs"/>
              </a:rPr>
              <a:t>wider set of opportunities for women </a:t>
            </a:r>
            <a:r>
              <a:rPr lang="en-US" sz="2400" dirty="0">
                <a:solidFill>
                  <a:schemeClr val="tx1"/>
                </a:solidFill>
                <a:cs typeface="+mj-cs"/>
              </a:rPr>
              <a:t>if they have the right skills, as it creates </a:t>
            </a:r>
            <a:r>
              <a:rPr lang="en-US" sz="2400" b="1" dirty="0">
                <a:solidFill>
                  <a:schemeClr val="tx1"/>
                </a:solidFill>
                <a:cs typeface="+mj-cs"/>
              </a:rPr>
              <a:t>new working models </a:t>
            </a:r>
            <a:r>
              <a:rPr lang="en-US" sz="2400" dirty="0">
                <a:solidFill>
                  <a:schemeClr val="tx1"/>
                </a:solidFill>
                <a:cs typeface="+mj-cs"/>
              </a:rPr>
              <a:t>(</a:t>
            </a:r>
            <a:r>
              <a:rPr lang="en-US" sz="2400" b="1" dirty="0">
                <a:solidFill>
                  <a:schemeClr val="tx1"/>
                </a:solidFill>
                <a:cs typeface="+mj-cs"/>
              </a:rPr>
              <a:t>i.e.</a:t>
            </a:r>
            <a:r>
              <a:rPr lang="en-US" sz="2400" dirty="0">
                <a:solidFill>
                  <a:schemeClr val="tx1"/>
                </a:solidFill>
                <a:cs typeface="+mj-cs"/>
              </a:rPr>
              <a:t> remote working).</a:t>
            </a:r>
          </a:p>
          <a:p>
            <a:pPr algn="just">
              <a:buFont typeface="Wingdings" panose="05000000000000000000" pitchFamily="2" charset="2"/>
              <a:buChar char="§"/>
            </a:pPr>
            <a:r>
              <a:rPr lang="en-US" sz="2400" dirty="0">
                <a:solidFill>
                  <a:schemeClr val="tx1"/>
                </a:solidFill>
                <a:cs typeface="+mj-cs"/>
              </a:rPr>
              <a:t> However </a:t>
            </a:r>
            <a:r>
              <a:rPr lang="en-US" sz="2400" b="1" dirty="0">
                <a:solidFill>
                  <a:schemeClr val="tx1"/>
                </a:solidFill>
                <a:cs typeface="+mj-cs"/>
              </a:rPr>
              <a:t>new set of skills will be required by men and women </a:t>
            </a:r>
            <a:r>
              <a:rPr lang="en-US" sz="2400" dirty="0">
                <a:solidFill>
                  <a:schemeClr val="tx1"/>
                </a:solidFill>
                <a:cs typeface="+mj-cs"/>
              </a:rPr>
              <a:t>working in occupations threatened by technological revolution in order to be prepared for the changing nature of their future job.</a:t>
            </a:r>
          </a:p>
        </p:txBody>
      </p:sp>
      <p:pic>
        <p:nvPicPr>
          <p:cNvPr id="10242" name="Picture 2" descr="Results-oriented workplace culture - DiSC Profi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4697" y="1752462"/>
            <a:ext cx="4631710" cy="3595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5098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Results - Policy Recommendations</a:t>
            </a:r>
          </a:p>
        </p:txBody>
      </p:sp>
      <p:sp>
        <p:nvSpPr>
          <p:cNvPr id="3" name="Content Placeholder 2"/>
          <p:cNvSpPr>
            <a:spLocks noGrp="1"/>
          </p:cNvSpPr>
          <p:nvPr>
            <p:ph idx="1"/>
          </p:nvPr>
        </p:nvSpPr>
        <p:spPr>
          <a:xfrm>
            <a:off x="413330" y="1124199"/>
            <a:ext cx="11240190" cy="1635667"/>
          </a:xfrm>
        </p:spPr>
        <p:txBody>
          <a:bodyPr>
            <a:normAutofit/>
          </a:bodyPr>
          <a:lstStyle/>
          <a:p>
            <a:pPr marL="0" lvl="0" indent="0" algn="just">
              <a:lnSpc>
                <a:spcPct val="120000"/>
              </a:lnSpc>
              <a:buNone/>
            </a:pPr>
            <a:r>
              <a:rPr lang="en-US" sz="2400" dirty="0"/>
              <a:t>The following measures can boost women employability given the challenges of the 4IR (based on the interviewees’ recommendations) :</a:t>
            </a:r>
          </a:p>
          <a:p>
            <a:pPr marL="0" indent="0">
              <a:buNone/>
            </a:pPr>
            <a:endParaRPr lang="en-US" sz="2400" dirty="0"/>
          </a:p>
        </p:txBody>
      </p:sp>
      <p:sp>
        <p:nvSpPr>
          <p:cNvPr id="4" name="Rounded Rectangle 3"/>
          <p:cNvSpPr/>
          <p:nvPr/>
        </p:nvSpPr>
        <p:spPr>
          <a:xfrm>
            <a:off x="1041166" y="2089600"/>
            <a:ext cx="10228356" cy="1663718"/>
          </a:xfrm>
          <a:prstGeom prst="round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20000"/>
              </a:lnSpc>
            </a:pPr>
            <a:r>
              <a:rPr lang="en-US" sz="2000" b="1" dirty="0">
                <a:latin typeface="Times New Roman" panose="02020603050405020304" pitchFamily="18" charset="0"/>
                <a:cs typeface="Times New Roman" panose="02020603050405020304" pitchFamily="18" charset="0"/>
              </a:rPr>
              <a:t>Educational and Training and reskilling programs: </a:t>
            </a:r>
            <a:r>
              <a:rPr lang="en-US" sz="2000" dirty="0">
                <a:latin typeface="Times New Roman" panose="02020603050405020304" pitchFamily="18" charset="0"/>
                <a:cs typeface="Times New Roman" panose="02020603050405020304" pitchFamily="18" charset="0"/>
              </a:rPr>
              <a:t>Training women especially at early ages from school on cognitive skills, coding, analytical thinking and leadership. And reskilling programs for those who will be laid off due to technological change. </a:t>
            </a:r>
            <a:endParaRPr lang="en-US" sz="2000" b="1" dirty="0">
              <a:latin typeface="Times New Roman" panose="02020603050405020304" pitchFamily="18" charset="0"/>
              <a:cs typeface="Times New Roman" panose="02020603050405020304" pitchFamily="18" charset="0"/>
            </a:endParaRPr>
          </a:p>
          <a:p>
            <a:pPr lvl="0">
              <a:lnSpc>
                <a:spcPct val="120000"/>
              </a:lnSpc>
            </a:pPr>
            <a:endParaRPr lang="en-US" b="1" dirty="0">
              <a:latin typeface="Times New Roman" panose="02020603050405020304" pitchFamily="18" charset="0"/>
              <a:cs typeface="Times New Roman" panose="02020603050405020304" pitchFamily="18" charset="0"/>
            </a:endParaRPr>
          </a:p>
        </p:txBody>
      </p:sp>
      <p:sp>
        <p:nvSpPr>
          <p:cNvPr id="5" name="Rounded Rectangle 4"/>
          <p:cNvSpPr/>
          <p:nvPr/>
        </p:nvSpPr>
        <p:spPr>
          <a:xfrm>
            <a:off x="1157045" y="3356965"/>
            <a:ext cx="10729612" cy="510778"/>
          </a:xfrm>
          <a:prstGeom prst="round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lvl="0">
              <a:lnSpc>
                <a:spcPct val="120000"/>
              </a:lnSpc>
            </a:pPr>
            <a:r>
              <a:rPr lang="en-US" sz="2000" b="1" dirty="0">
                <a:latin typeface="Times New Roman" panose="02020603050405020304" pitchFamily="18" charset="0"/>
                <a:cs typeface="Times New Roman" panose="02020603050405020304" pitchFamily="18" charset="0"/>
              </a:rPr>
              <a:t>Empower women in business: </a:t>
            </a:r>
            <a:r>
              <a:rPr lang="en-US" sz="2000" dirty="0">
                <a:latin typeface="Times New Roman" panose="02020603050405020304" pitchFamily="18" charset="0"/>
                <a:cs typeface="Times New Roman" panose="02020603050405020304" pitchFamily="18" charset="0"/>
              </a:rPr>
              <a:t>by encouraging co-working spaces for women to practice freelancing.</a:t>
            </a:r>
            <a:endParaRPr lang="en-US" sz="2000" b="1" dirty="0">
              <a:latin typeface="Times New Roman" panose="02020603050405020304" pitchFamily="18" charset="0"/>
              <a:cs typeface="Times New Roman" panose="02020603050405020304" pitchFamily="18" charset="0"/>
            </a:endParaRPr>
          </a:p>
        </p:txBody>
      </p:sp>
      <p:sp>
        <p:nvSpPr>
          <p:cNvPr id="7" name="Rounded Rectangle 6"/>
          <p:cNvSpPr/>
          <p:nvPr/>
        </p:nvSpPr>
        <p:spPr>
          <a:xfrm>
            <a:off x="59981" y="5894631"/>
            <a:ext cx="5869858" cy="475095"/>
          </a:xfrm>
          <a:prstGeom prst="round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lvl="0" algn="ctr">
              <a:lnSpc>
                <a:spcPct val="120000"/>
              </a:lnSpc>
            </a:pPr>
            <a:r>
              <a:rPr lang="en-US" sz="2000" b="1" dirty="0">
                <a:latin typeface="Times New Roman" panose="02020603050405020304" pitchFamily="18" charset="0"/>
                <a:cs typeface="Times New Roman" panose="02020603050405020304" pitchFamily="18" charset="0"/>
              </a:rPr>
              <a:t>Solidarity Social insurance systems</a:t>
            </a:r>
          </a:p>
        </p:txBody>
      </p:sp>
      <p:sp>
        <p:nvSpPr>
          <p:cNvPr id="9" name="Rounded Rectangle 8"/>
          <p:cNvSpPr/>
          <p:nvPr/>
        </p:nvSpPr>
        <p:spPr>
          <a:xfrm>
            <a:off x="1157045" y="3981839"/>
            <a:ext cx="11034955" cy="919401"/>
          </a:xfrm>
          <a:prstGeom prst="round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20000"/>
              </a:lnSpc>
            </a:pPr>
            <a:r>
              <a:rPr lang="en-US" sz="2000" b="1" dirty="0">
                <a:latin typeface="Times New Roman" panose="02020603050405020304" pitchFamily="18" charset="0"/>
                <a:cs typeface="Times New Roman" panose="02020603050405020304" pitchFamily="18" charset="0"/>
              </a:rPr>
              <a:t>Media Campaigns: </a:t>
            </a:r>
            <a:r>
              <a:rPr lang="en-US" sz="2000" dirty="0">
                <a:latin typeface="Times New Roman" panose="02020603050405020304" pitchFamily="18" charset="0"/>
                <a:cs typeface="Times New Roman" panose="02020603050405020304" pitchFamily="18" charset="0"/>
              </a:rPr>
              <a:t>to change perceptions and encourage women participation in labor force, disseminating new working models and skills required for the future.</a:t>
            </a:r>
            <a:endParaRPr lang="en-US" sz="2000" b="1" dirty="0">
              <a:latin typeface="Times New Roman" panose="02020603050405020304" pitchFamily="18" charset="0"/>
              <a:cs typeface="Times New Roman" panose="02020603050405020304" pitchFamily="18" charset="0"/>
            </a:endParaRPr>
          </a:p>
        </p:txBody>
      </p:sp>
      <p:pic>
        <p:nvPicPr>
          <p:cNvPr id="1026" name="Picture 2" descr="Salesforce Training– Renaissance without Boundarie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80" y="2459726"/>
            <a:ext cx="836432" cy="46406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157045" y="4939625"/>
            <a:ext cx="10729612" cy="798745"/>
          </a:xfrm>
          <a:prstGeom prst="rect">
            <a:avLst/>
          </a:prstGeom>
        </p:spPr>
        <p:txBody>
          <a:bodyPr wrap="square">
            <a:spAutoFit/>
          </a:bodyPr>
          <a:lstStyle/>
          <a:p>
            <a:pPr lvl="0">
              <a:lnSpc>
                <a:spcPct val="120000"/>
              </a:lnSpc>
            </a:pPr>
            <a:r>
              <a:rPr lang="en-US" sz="2000" b="1" dirty="0">
                <a:latin typeface="Times New Roman" panose="02020603050405020304" pitchFamily="18" charset="0"/>
                <a:cs typeface="Times New Roman" panose="02020603050405020304" pitchFamily="18" charset="0"/>
              </a:rPr>
              <a:t>Accompanying measures for inducing women participation in economic activity </a:t>
            </a:r>
            <a:r>
              <a:rPr lang="en-US" sz="2000" dirty="0">
                <a:latin typeface="Times New Roman" panose="02020603050405020304" pitchFamily="18" charset="0"/>
                <a:cs typeface="Times New Roman" panose="02020603050405020304" pitchFamily="18" charset="0"/>
              </a:rPr>
              <a:t>i.e. women quota in private sectors companies.</a:t>
            </a:r>
            <a:endParaRPr lang="en-US" sz="2000" b="1" dirty="0">
              <a:latin typeface="Times New Roman" panose="02020603050405020304" pitchFamily="18" charset="0"/>
              <a:cs typeface="Times New Roman" panose="02020603050405020304" pitchFamily="18" charset="0"/>
            </a:endParaRPr>
          </a:p>
        </p:txBody>
      </p:sp>
      <p:pic>
        <p:nvPicPr>
          <p:cNvPr id="1032" name="Picture 8" descr="Women's Rights in Western Balka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81" y="3091229"/>
            <a:ext cx="1129502" cy="112448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Digital Marketing Advertising Clip Art, PNG, 600x600px, Digital Marketing,  Advertising, Advertising Campaign, Blue, Brand Download Free"/>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30058" y="4215712"/>
            <a:ext cx="989348" cy="72391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Man Woman Icon #45217 - Free Icons Library"/>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39667" y="5003328"/>
            <a:ext cx="673734" cy="67373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Teamwork Social People Logo Vector Royalty Free Cliparts, Vectors, And  Stock Illustration. Image 13458713."/>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339667" y="5738370"/>
            <a:ext cx="710108" cy="747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384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072" y="350107"/>
            <a:ext cx="10649906" cy="504003"/>
          </a:xfrm>
        </p:spPr>
        <p:txBody>
          <a:bodyPr>
            <a:noAutofit/>
          </a:bodyPr>
          <a:lstStyle/>
          <a:p>
            <a:r>
              <a:rPr lang="fr-FR" sz="4000" b="1" dirty="0"/>
              <a:t>Conclusion of the </a:t>
            </a:r>
            <a:r>
              <a:rPr lang="fr-FR" sz="4000" b="1" dirty="0" err="1"/>
              <a:t>study</a:t>
            </a:r>
            <a:endParaRPr lang="en-US" sz="3800" b="1" dirty="0"/>
          </a:p>
        </p:txBody>
      </p:sp>
      <p:sp>
        <p:nvSpPr>
          <p:cNvPr id="3" name="Content Placeholder 2"/>
          <p:cNvSpPr>
            <a:spLocks noGrp="1"/>
          </p:cNvSpPr>
          <p:nvPr>
            <p:ph idx="1"/>
          </p:nvPr>
        </p:nvSpPr>
        <p:spPr>
          <a:xfrm>
            <a:off x="152073" y="1312606"/>
            <a:ext cx="5983256" cy="4917372"/>
          </a:xfrm>
        </p:spPr>
        <p:txBody>
          <a:bodyPr>
            <a:noAutofit/>
          </a:bodyPr>
          <a:lstStyle/>
          <a:p>
            <a:pPr algn="just">
              <a:buFont typeface="Wingdings" panose="05000000000000000000" pitchFamily="2" charset="2"/>
              <a:buChar char="§"/>
            </a:pPr>
            <a:r>
              <a:rPr lang="fr-FR" sz="2400" dirty="0">
                <a:solidFill>
                  <a:schemeClr val="tx1"/>
                </a:solidFill>
              </a:rPr>
              <a:t>The 4IR come </a:t>
            </a:r>
            <a:r>
              <a:rPr lang="fr-FR" sz="2400" dirty="0" err="1">
                <a:solidFill>
                  <a:schemeClr val="tx1"/>
                </a:solidFill>
              </a:rPr>
              <a:t>with</a:t>
            </a:r>
            <a:r>
              <a:rPr lang="fr-FR" sz="2400" dirty="0">
                <a:solidFill>
                  <a:schemeClr val="tx1"/>
                </a:solidFill>
              </a:rPr>
              <a:t> challenges as </a:t>
            </a:r>
            <a:r>
              <a:rPr lang="fr-FR" sz="2400" dirty="0" err="1">
                <a:solidFill>
                  <a:schemeClr val="tx1"/>
                </a:solidFill>
              </a:rPr>
              <a:t>well</a:t>
            </a:r>
            <a:r>
              <a:rPr lang="fr-FR" sz="2400" dirty="0">
                <a:solidFill>
                  <a:schemeClr val="tx1"/>
                </a:solidFill>
              </a:rPr>
              <a:t> as </a:t>
            </a:r>
            <a:r>
              <a:rPr lang="en-US" sz="2400" b="1" dirty="0">
                <a:solidFill>
                  <a:schemeClr val="tx1"/>
                </a:solidFill>
              </a:rPr>
              <a:t>numerous opportunities </a:t>
            </a:r>
            <a:r>
              <a:rPr lang="en-US" sz="2400" dirty="0">
                <a:solidFill>
                  <a:schemeClr val="tx1"/>
                </a:solidFill>
              </a:rPr>
              <a:t>especially for women, and it can be seen as a privilege for women on two fronts:</a:t>
            </a:r>
          </a:p>
          <a:p>
            <a:pPr marL="722313" indent="-368300" algn="just">
              <a:buFont typeface="Wingdings" panose="05000000000000000000" pitchFamily="2" charset="2"/>
              <a:buChar char="§"/>
            </a:pPr>
            <a:r>
              <a:rPr lang="en-US" sz="2400" dirty="0">
                <a:solidFill>
                  <a:schemeClr val="tx1"/>
                </a:solidFill>
              </a:rPr>
              <a:t> The automation is unlikely to affect artistic occupations, where  women excel.</a:t>
            </a:r>
          </a:p>
          <a:p>
            <a:pPr marL="722313" indent="-368300" algn="just">
              <a:buFont typeface="Wingdings" panose="05000000000000000000" pitchFamily="2" charset="2"/>
              <a:buChar char="§"/>
            </a:pPr>
            <a:r>
              <a:rPr lang="en-US" sz="2400" dirty="0">
                <a:solidFill>
                  <a:schemeClr val="tx1"/>
                </a:solidFill>
              </a:rPr>
              <a:t> The creation of new working models as remote working.</a:t>
            </a:r>
          </a:p>
          <a:p>
            <a:pPr algn="just">
              <a:buFont typeface="Wingdings" panose="05000000000000000000" pitchFamily="2" charset="2"/>
              <a:buChar char="§"/>
            </a:pPr>
            <a:r>
              <a:rPr lang="en-US" sz="2400" dirty="0">
                <a:solidFill>
                  <a:schemeClr val="tx1"/>
                </a:solidFill>
              </a:rPr>
              <a:t>Meanwhile, to make the best use of ICT sector advancements, Egypt needs to</a:t>
            </a:r>
            <a:r>
              <a:rPr lang="ar-EG" sz="2400" dirty="0">
                <a:solidFill>
                  <a:schemeClr val="tx1"/>
                </a:solidFill>
              </a:rPr>
              <a:t> </a:t>
            </a:r>
            <a:r>
              <a:rPr lang="fr-FR" sz="2400" dirty="0" err="1">
                <a:solidFill>
                  <a:schemeClr val="tx1"/>
                </a:solidFill>
              </a:rPr>
              <a:t>build</a:t>
            </a:r>
            <a:r>
              <a:rPr lang="fr-FR" sz="2400" dirty="0">
                <a:solidFill>
                  <a:schemeClr val="tx1"/>
                </a:solidFill>
              </a:rPr>
              <a:t> an </a:t>
            </a:r>
            <a:r>
              <a:rPr lang="en-US" sz="2400" dirty="0">
                <a:solidFill>
                  <a:schemeClr val="tx1"/>
                </a:solidFill>
              </a:rPr>
              <a:t>ecosystem</a:t>
            </a:r>
            <a:r>
              <a:rPr lang="fr-FR" sz="2400" dirty="0">
                <a:solidFill>
                  <a:schemeClr val="tx1"/>
                </a:solidFill>
              </a:rPr>
              <a:t> </a:t>
            </a:r>
            <a:r>
              <a:rPr lang="en-US" sz="2400" dirty="0">
                <a:solidFill>
                  <a:schemeClr val="tx1"/>
                </a:solidFill>
              </a:rPr>
              <a:t>that “</a:t>
            </a:r>
            <a:r>
              <a:rPr lang="en-US" sz="2400" b="1" dirty="0">
                <a:solidFill>
                  <a:schemeClr val="tx1"/>
                </a:solidFill>
              </a:rPr>
              <a:t>supports workers for change and not from change”</a:t>
            </a:r>
            <a:r>
              <a:rPr lang="en-US" sz="2400" dirty="0">
                <a:solidFill>
                  <a:schemeClr val="tx1"/>
                </a:solidFill>
              </a:rPr>
              <a:t>. </a:t>
            </a:r>
          </a:p>
        </p:txBody>
      </p:sp>
      <p:pic>
        <p:nvPicPr>
          <p:cNvPr id="12290" name="Picture 2" descr="WEF embraces the fourth industrial revolution: 'Food systems are ripe for  technology disrup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9006" y="1938185"/>
            <a:ext cx="5057569" cy="2758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2365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2">
            <a:clrChange>
              <a:clrFrom>
                <a:srgbClr val="EF402B"/>
              </a:clrFrom>
              <a:clrTo>
                <a:srgbClr val="EF402B">
                  <a:alpha val="0"/>
                </a:srgbClr>
              </a:clrTo>
            </a:clrChange>
            <a:duotone>
              <a:prstClr val="black"/>
              <a:schemeClr val="accent4">
                <a:tint val="45000"/>
                <a:satMod val="400000"/>
              </a:schemeClr>
            </a:duotone>
          </a:blip>
          <a:stretch>
            <a:fillRect/>
          </a:stretch>
        </p:blipFill>
        <p:spPr>
          <a:xfrm>
            <a:off x="10308042" y="4733660"/>
            <a:ext cx="2130544" cy="2231898"/>
          </a:xfrm>
          <a:prstGeom prst="rect">
            <a:avLst/>
          </a:prstGeom>
          <a:effectLst>
            <a:outerShdw blurRad="355600" dist="50800" dir="4200000" algn="ctr" rotWithShape="0">
              <a:srgbClr val="000000">
                <a:alpha val="18000"/>
              </a:srgbClr>
            </a:outerShdw>
          </a:effectLst>
        </p:spPr>
      </p:pic>
      <p:sp>
        <p:nvSpPr>
          <p:cNvPr id="2" name="Title 1"/>
          <p:cNvSpPr>
            <a:spLocks noGrp="1"/>
          </p:cNvSpPr>
          <p:nvPr>
            <p:ph type="title"/>
          </p:nvPr>
        </p:nvSpPr>
        <p:spPr/>
        <p:txBody>
          <a:bodyPr/>
          <a:lstStyle/>
          <a:p>
            <a:r>
              <a:rPr lang="en-US" b="1" dirty="0"/>
              <a:t>Outline</a:t>
            </a:r>
          </a:p>
        </p:txBody>
      </p:sp>
      <p:sp>
        <p:nvSpPr>
          <p:cNvPr id="3" name="Content Placeholder 2"/>
          <p:cNvSpPr>
            <a:spLocks noGrp="1"/>
          </p:cNvSpPr>
          <p:nvPr>
            <p:ph idx="1"/>
          </p:nvPr>
        </p:nvSpPr>
        <p:spPr>
          <a:xfrm>
            <a:off x="1487139" y="1353670"/>
            <a:ext cx="2096189" cy="622010"/>
          </a:xfrm>
        </p:spPr>
        <p:txBody>
          <a:bodyPr/>
          <a:lstStyle/>
          <a:p>
            <a:pPr marL="0" indent="0" algn="just">
              <a:buNone/>
            </a:pPr>
            <a:r>
              <a:rPr lang="en-US" sz="2200" b="1" dirty="0"/>
              <a:t>Context</a:t>
            </a:r>
          </a:p>
          <a:p>
            <a:endParaRPr lang="en-US" sz="2200" b="1" dirty="0"/>
          </a:p>
        </p:txBody>
      </p:sp>
      <p:sp>
        <p:nvSpPr>
          <p:cNvPr id="4" name="Rectangle 3"/>
          <p:cNvSpPr/>
          <p:nvPr/>
        </p:nvSpPr>
        <p:spPr>
          <a:xfrm>
            <a:off x="1478326" y="2036058"/>
            <a:ext cx="8087360" cy="430887"/>
          </a:xfrm>
          <a:prstGeom prst="rect">
            <a:avLst/>
          </a:prstGeom>
        </p:spPr>
        <p:txBody>
          <a:bodyPr wrap="square">
            <a:spAutoFit/>
          </a:bodyPr>
          <a:lstStyle/>
          <a:p>
            <a:pPr algn="just"/>
            <a:r>
              <a:rPr lang="en-US" sz="2200" b="1" dirty="0">
                <a:solidFill>
                  <a:schemeClr val="accent1">
                    <a:lumMod val="75000"/>
                  </a:schemeClr>
                </a:solidFill>
                <a:latin typeface="Times New Roman" panose="02020603050405020304" pitchFamily="18" charset="0"/>
                <a:cs typeface="Times New Roman" panose="02020603050405020304" pitchFamily="18" charset="0"/>
              </a:rPr>
              <a:t>Defining the Fourth Industrial Revolution</a:t>
            </a:r>
          </a:p>
        </p:txBody>
      </p:sp>
      <p:sp>
        <p:nvSpPr>
          <p:cNvPr id="5" name="Rectangle 4"/>
          <p:cNvSpPr/>
          <p:nvPr/>
        </p:nvSpPr>
        <p:spPr>
          <a:xfrm>
            <a:off x="1499322" y="2648861"/>
            <a:ext cx="9915930" cy="430887"/>
          </a:xfrm>
          <a:prstGeom prst="rect">
            <a:avLst/>
          </a:prstGeom>
        </p:spPr>
        <p:txBody>
          <a:bodyPr wrap="square">
            <a:spAutoFit/>
          </a:bodyPr>
          <a:lstStyle/>
          <a:p>
            <a:pPr algn="just"/>
            <a:r>
              <a:rPr lang="fr-FR" sz="2200" b="1" dirty="0">
                <a:solidFill>
                  <a:schemeClr val="accent1">
                    <a:lumMod val="75000"/>
                  </a:schemeClr>
                </a:solidFill>
                <a:latin typeface="Times New Roman" panose="02020603050405020304" pitchFamily="18" charset="0"/>
                <a:cs typeface="Times New Roman" panose="02020603050405020304" pitchFamily="18" charset="0"/>
              </a:rPr>
              <a:t>The impact of the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Fourth</a:t>
            </a:r>
            <a:r>
              <a:rPr lang="fr-FR" sz="2200" b="1" dirty="0">
                <a:solidFill>
                  <a:schemeClr val="accent1">
                    <a:lumMod val="75000"/>
                  </a:schemeClr>
                </a:solidFill>
                <a:latin typeface="Times New Roman" panose="02020603050405020304" pitchFamily="18" charset="0"/>
                <a:cs typeface="Times New Roman" panose="02020603050405020304" pitchFamily="18" charset="0"/>
              </a:rPr>
              <a:t> </a:t>
            </a:r>
            <a:r>
              <a:rPr lang="en-US" sz="2200" b="1" dirty="0">
                <a:solidFill>
                  <a:schemeClr val="accent1">
                    <a:lumMod val="75000"/>
                  </a:schemeClr>
                </a:solidFill>
                <a:latin typeface="Times New Roman" panose="02020603050405020304" pitchFamily="18" charset="0"/>
                <a:cs typeface="Times New Roman" panose="02020603050405020304" pitchFamily="18" charset="0"/>
              </a:rPr>
              <a:t>Industrial</a:t>
            </a:r>
            <a:r>
              <a:rPr lang="fr-FR" sz="2200" b="1" dirty="0">
                <a:solidFill>
                  <a:schemeClr val="accent1">
                    <a:lumMod val="75000"/>
                  </a:schemeClr>
                </a:solidFill>
                <a:latin typeface="Times New Roman" panose="02020603050405020304" pitchFamily="18" charset="0"/>
                <a:cs typeface="Times New Roman" panose="02020603050405020304" pitchFamily="18" charset="0"/>
              </a:rPr>
              <a:t>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Revolution</a:t>
            </a:r>
            <a:r>
              <a:rPr lang="fr-FR" sz="2200" b="1" dirty="0">
                <a:solidFill>
                  <a:schemeClr val="accent1">
                    <a:lumMod val="75000"/>
                  </a:schemeClr>
                </a:solidFill>
                <a:latin typeface="Times New Roman" panose="02020603050405020304" pitchFamily="18" charset="0"/>
                <a:cs typeface="Times New Roman" panose="02020603050405020304" pitchFamily="18" charset="0"/>
              </a:rPr>
              <a:t> on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women</a:t>
            </a:r>
            <a:r>
              <a:rPr lang="fr-FR" sz="2200" b="1" dirty="0">
                <a:solidFill>
                  <a:schemeClr val="accent1">
                    <a:lumMod val="75000"/>
                  </a:schemeClr>
                </a:solidFill>
                <a:latin typeface="Times New Roman" panose="02020603050405020304" pitchFamily="18" charset="0"/>
                <a:cs typeface="Times New Roman" panose="02020603050405020304" pitchFamily="18" charset="0"/>
              </a:rPr>
              <a:t> in global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labor</a:t>
            </a:r>
            <a:r>
              <a:rPr lang="fr-FR" sz="2200" b="1" dirty="0">
                <a:solidFill>
                  <a:schemeClr val="accent1">
                    <a:lumMod val="75000"/>
                  </a:schemeClr>
                </a:solidFill>
                <a:latin typeface="Times New Roman" panose="02020603050405020304" pitchFamily="18" charset="0"/>
                <a:cs typeface="Times New Roman" panose="02020603050405020304" pitchFamily="18" charset="0"/>
              </a:rPr>
              <a:t>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market</a:t>
            </a:r>
            <a:endParaRPr lang="fr-FR" sz="2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Rectangle 5"/>
          <p:cNvSpPr/>
          <p:nvPr/>
        </p:nvSpPr>
        <p:spPr>
          <a:xfrm>
            <a:off x="1520769" y="3316916"/>
            <a:ext cx="8300720" cy="430887"/>
          </a:xfrm>
          <a:prstGeom prst="rect">
            <a:avLst/>
          </a:prstGeom>
        </p:spPr>
        <p:txBody>
          <a:bodyPr wrap="square">
            <a:spAutoFit/>
          </a:bodyPr>
          <a:lstStyle/>
          <a:p>
            <a:pPr algn="just"/>
            <a:r>
              <a:rPr lang="fr-FR" sz="2200" b="1" dirty="0" err="1">
                <a:solidFill>
                  <a:schemeClr val="accent1">
                    <a:lumMod val="75000"/>
                  </a:schemeClr>
                </a:solidFill>
                <a:latin typeface="Times New Roman" panose="02020603050405020304" pitchFamily="18" charset="0"/>
                <a:cs typeface="Times New Roman" panose="02020603050405020304" pitchFamily="18" charset="0"/>
              </a:rPr>
              <a:t>Women</a:t>
            </a:r>
            <a:r>
              <a:rPr lang="fr-FR" sz="2200" b="1" dirty="0">
                <a:solidFill>
                  <a:schemeClr val="accent1">
                    <a:lumMod val="75000"/>
                  </a:schemeClr>
                </a:solidFill>
                <a:latin typeface="Times New Roman" panose="02020603050405020304" pitchFamily="18" charset="0"/>
                <a:cs typeface="Times New Roman" panose="02020603050405020304" pitchFamily="18" charset="0"/>
              </a:rPr>
              <a:t> participation in the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Egyptian</a:t>
            </a:r>
            <a:r>
              <a:rPr lang="fr-FR" sz="2200" b="1" dirty="0">
                <a:solidFill>
                  <a:schemeClr val="accent1">
                    <a:lumMod val="75000"/>
                  </a:schemeClr>
                </a:solidFill>
                <a:latin typeface="Times New Roman" panose="02020603050405020304" pitchFamily="18" charset="0"/>
                <a:cs typeface="Times New Roman" panose="02020603050405020304" pitchFamily="18" charset="0"/>
              </a:rPr>
              <a:t> Labor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Market</a:t>
            </a:r>
            <a:endParaRPr lang="fr-FR" sz="2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Rectangle 6"/>
          <p:cNvSpPr/>
          <p:nvPr/>
        </p:nvSpPr>
        <p:spPr>
          <a:xfrm>
            <a:off x="1532778" y="3964219"/>
            <a:ext cx="9396151" cy="769441"/>
          </a:xfrm>
          <a:prstGeom prst="rect">
            <a:avLst/>
          </a:prstGeom>
        </p:spPr>
        <p:txBody>
          <a:bodyPr wrap="square">
            <a:spAutoFit/>
          </a:bodyPr>
          <a:lstStyle/>
          <a:p>
            <a:pPr algn="just"/>
            <a:r>
              <a:rPr lang="fr-FR" sz="2200" b="1" dirty="0">
                <a:solidFill>
                  <a:schemeClr val="accent1">
                    <a:lumMod val="75000"/>
                  </a:schemeClr>
                </a:solidFill>
                <a:latin typeface="Times New Roman" panose="02020603050405020304" pitchFamily="18" charset="0"/>
                <a:cs typeface="Times New Roman" panose="02020603050405020304" pitchFamily="18" charset="0"/>
              </a:rPr>
              <a:t>The impact of the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the</a:t>
            </a:r>
            <a:r>
              <a:rPr lang="fr-FR" sz="2200" b="1" dirty="0">
                <a:solidFill>
                  <a:schemeClr val="accent1">
                    <a:lumMod val="75000"/>
                  </a:schemeClr>
                </a:solidFill>
                <a:latin typeface="Times New Roman" panose="02020603050405020304" pitchFamily="18" charset="0"/>
                <a:cs typeface="Times New Roman" panose="02020603050405020304" pitchFamily="18" charset="0"/>
              </a:rPr>
              <a:t>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Fourth</a:t>
            </a:r>
            <a:r>
              <a:rPr lang="fr-FR" sz="2200" b="1" dirty="0">
                <a:solidFill>
                  <a:schemeClr val="accent1">
                    <a:lumMod val="75000"/>
                  </a:schemeClr>
                </a:solidFill>
                <a:latin typeface="Times New Roman" panose="02020603050405020304" pitchFamily="18" charset="0"/>
                <a:cs typeface="Times New Roman" panose="02020603050405020304" pitchFamily="18" charset="0"/>
              </a:rPr>
              <a:t> </a:t>
            </a:r>
            <a:r>
              <a:rPr lang="en-US" sz="2200" b="1" dirty="0">
                <a:solidFill>
                  <a:schemeClr val="accent1">
                    <a:lumMod val="75000"/>
                  </a:schemeClr>
                </a:solidFill>
                <a:latin typeface="Times New Roman" panose="02020603050405020304" pitchFamily="18" charset="0"/>
                <a:cs typeface="Times New Roman" panose="02020603050405020304" pitchFamily="18" charset="0"/>
              </a:rPr>
              <a:t>Industrial</a:t>
            </a:r>
            <a:r>
              <a:rPr lang="fr-FR" sz="2200" b="1" dirty="0">
                <a:solidFill>
                  <a:schemeClr val="accent1">
                    <a:lumMod val="75000"/>
                  </a:schemeClr>
                </a:solidFill>
                <a:latin typeface="Times New Roman" panose="02020603050405020304" pitchFamily="18" charset="0"/>
                <a:cs typeface="Times New Roman" panose="02020603050405020304" pitchFamily="18" charset="0"/>
              </a:rPr>
              <a:t>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Revolution</a:t>
            </a:r>
            <a:r>
              <a:rPr lang="fr-FR" sz="2200" b="1" dirty="0">
                <a:solidFill>
                  <a:schemeClr val="accent1">
                    <a:lumMod val="75000"/>
                  </a:schemeClr>
                </a:solidFill>
                <a:latin typeface="Times New Roman" panose="02020603050405020304" pitchFamily="18" charset="0"/>
                <a:cs typeface="Times New Roman" panose="02020603050405020304" pitchFamily="18" charset="0"/>
              </a:rPr>
              <a:t> on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Women</a:t>
            </a:r>
            <a:r>
              <a:rPr lang="fr-FR" sz="2200" b="1" dirty="0">
                <a:solidFill>
                  <a:schemeClr val="accent1">
                    <a:lumMod val="75000"/>
                  </a:schemeClr>
                </a:solidFill>
                <a:latin typeface="Times New Roman" panose="02020603050405020304" pitchFamily="18" charset="0"/>
                <a:cs typeface="Times New Roman" panose="02020603050405020304" pitchFamily="18" charset="0"/>
              </a:rPr>
              <a:t> in the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Egyptian</a:t>
            </a:r>
            <a:r>
              <a:rPr lang="fr-FR" sz="2200" b="1" dirty="0">
                <a:solidFill>
                  <a:schemeClr val="accent1">
                    <a:lumMod val="75000"/>
                  </a:schemeClr>
                </a:solidFill>
                <a:latin typeface="Times New Roman" panose="02020603050405020304" pitchFamily="18" charset="0"/>
                <a:cs typeface="Times New Roman" panose="02020603050405020304" pitchFamily="18" charset="0"/>
              </a:rPr>
              <a:t> Labor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Market</a:t>
            </a:r>
            <a:endParaRPr lang="fr-FR" sz="2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8" name="Rectangle 7"/>
          <p:cNvSpPr/>
          <p:nvPr/>
        </p:nvSpPr>
        <p:spPr>
          <a:xfrm>
            <a:off x="1478326" y="4830610"/>
            <a:ext cx="2687146" cy="430887"/>
          </a:xfrm>
          <a:prstGeom prst="rect">
            <a:avLst/>
          </a:prstGeom>
        </p:spPr>
        <p:txBody>
          <a:bodyPr wrap="none">
            <a:spAutoFit/>
          </a:bodyPr>
          <a:lstStyle/>
          <a:p>
            <a:pPr algn="just"/>
            <a:r>
              <a:rPr lang="fr-FR" sz="2200" b="1" dirty="0">
                <a:solidFill>
                  <a:schemeClr val="accent1">
                    <a:lumMod val="75000"/>
                  </a:schemeClr>
                </a:solidFill>
                <a:latin typeface="Times New Roman" panose="02020603050405020304" pitchFamily="18" charset="0"/>
                <a:cs typeface="Times New Roman" panose="02020603050405020304" pitchFamily="18" charset="0"/>
              </a:rPr>
              <a:t>The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Way</a:t>
            </a:r>
            <a:r>
              <a:rPr lang="fr-FR" sz="2200" b="1" dirty="0">
                <a:solidFill>
                  <a:schemeClr val="accent1">
                    <a:lumMod val="75000"/>
                  </a:schemeClr>
                </a:solidFill>
                <a:latin typeface="Times New Roman" panose="02020603050405020304" pitchFamily="18" charset="0"/>
                <a:cs typeface="Times New Roman" panose="02020603050405020304" pitchFamily="18" charset="0"/>
              </a:rPr>
              <a:t>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Forward</a:t>
            </a:r>
            <a:r>
              <a:rPr lang="fr-FR" sz="2200" b="1" dirty="0">
                <a:solidFill>
                  <a:schemeClr val="accent1">
                    <a:lumMod val="75000"/>
                  </a:schemeClr>
                </a:solidFill>
                <a:latin typeface="Times New Roman" panose="02020603050405020304" pitchFamily="18" charset="0"/>
                <a:cs typeface="Times New Roman" panose="02020603050405020304" pitchFamily="18" charset="0"/>
              </a:rPr>
              <a:t>…</a:t>
            </a:r>
            <a:endParaRPr lang="en-US" sz="2200" b="1" dirty="0">
              <a:solidFill>
                <a:schemeClr val="accent1">
                  <a:lumMod val="75000"/>
                </a:schemeClr>
              </a:solidFill>
              <a:latin typeface="Times New Roman" panose="02020603050405020304" pitchFamily="18" charset="0"/>
              <a:cs typeface="Times New Roman" panose="02020603050405020304" pitchFamily="18" charset="0"/>
            </a:endParaRPr>
          </a:p>
        </p:txBody>
      </p:sp>
      <p:grpSp>
        <p:nvGrpSpPr>
          <p:cNvPr id="12" name="Group 11"/>
          <p:cNvGrpSpPr/>
          <p:nvPr/>
        </p:nvGrpSpPr>
        <p:grpSpPr>
          <a:xfrm>
            <a:off x="486685" y="1225828"/>
            <a:ext cx="852472" cy="553841"/>
            <a:chOff x="421657" y="1633248"/>
            <a:chExt cx="852472" cy="553841"/>
          </a:xfrm>
        </p:grpSpPr>
        <p:pic>
          <p:nvPicPr>
            <p:cNvPr id="10" name="Picture 9"/>
            <p:cNvPicPr>
              <a:picLocks noChangeAspect="1"/>
            </p:cNvPicPr>
            <p:nvPr/>
          </p:nvPicPr>
          <p:blipFill>
            <a:blip r:embed="rId2">
              <a:duotone>
                <a:schemeClr val="accent4">
                  <a:shade val="45000"/>
                  <a:satMod val="135000"/>
                </a:schemeClr>
                <a:prstClr val="white"/>
              </a:duotone>
            </a:blip>
            <a:stretch>
              <a:fillRect/>
            </a:stretch>
          </p:blipFill>
          <p:spPr>
            <a:xfrm>
              <a:off x="1017242" y="1917982"/>
              <a:ext cx="256887" cy="2691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Rectangle 10"/>
            <p:cNvSpPr/>
            <p:nvPr/>
          </p:nvSpPr>
          <p:spPr>
            <a:xfrm>
              <a:off x="421657" y="1633248"/>
              <a:ext cx="759243" cy="430887"/>
            </a:xfrm>
            <a:prstGeom prst="rect">
              <a:avLst/>
            </a:prstGeom>
            <a:noFill/>
          </p:spPr>
          <p:txBody>
            <a:bodyPr wrap="square" lIns="91440" tIns="45720" rIns="91440" bIns="45720">
              <a:spAutoFit/>
            </a:bodyPr>
            <a:lstStyle/>
            <a:p>
              <a:pPr algn="ctr"/>
              <a:r>
                <a:rPr lang="en-US" sz="22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1</a:t>
              </a:r>
            </a:p>
          </p:txBody>
        </p:sp>
      </p:grpSp>
      <p:grpSp>
        <p:nvGrpSpPr>
          <p:cNvPr id="13" name="Group 12"/>
          <p:cNvGrpSpPr/>
          <p:nvPr/>
        </p:nvGrpSpPr>
        <p:grpSpPr>
          <a:xfrm>
            <a:off x="504780" y="1900277"/>
            <a:ext cx="810872" cy="490978"/>
            <a:chOff x="413329" y="1334953"/>
            <a:chExt cx="810872" cy="490978"/>
          </a:xfrm>
        </p:grpSpPr>
        <p:pic>
          <p:nvPicPr>
            <p:cNvPr id="14" name="Picture 13"/>
            <p:cNvPicPr>
              <a:picLocks noChangeAspect="1"/>
            </p:cNvPicPr>
            <p:nvPr/>
          </p:nvPicPr>
          <p:blipFill>
            <a:blip r:embed="rId2">
              <a:duotone>
                <a:schemeClr val="accent4">
                  <a:shade val="45000"/>
                  <a:satMod val="135000"/>
                </a:schemeClr>
                <a:prstClr val="white"/>
              </a:duotone>
            </a:blip>
            <a:stretch>
              <a:fillRect/>
            </a:stretch>
          </p:blipFill>
          <p:spPr>
            <a:xfrm>
              <a:off x="982269" y="1572490"/>
              <a:ext cx="241932" cy="25344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5" name="Rectangle 14"/>
            <p:cNvSpPr/>
            <p:nvPr/>
          </p:nvSpPr>
          <p:spPr>
            <a:xfrm>
              <a:off x="413329" y="1334953"/>
              <a:ext cx="759243" cy="430887"/>
            </a:xfrm>
            <a:prstGeom prst="rect">
              <a:avLst/>
            </a:prstGeom>
            <a:noFill/>
          </p:spPr>
          <p:txBody>
            <a:bodyPr wrap="square" lIns="91440" tIns="45720" rIns="91440" bIns="45720">
              <a:spAutoFit/>
            </a:bodyPr>
            <a:lstStyle/>
            <a:p>
              <a:pPr algn="ctr"/>
              <a:r>
                <a:rPr lang="en-US" sz="22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2</a:t>
              </a:r>
            </a:p>
          </p:txBody>
        </p:sp>
      </p:grpSp>
      <p:grpSp>
        <p:nvGrpSpPr>
          <p:cNvPr id="16" name="Group 15"/>
          <p:cNvGrpSpPr/>
          <p:nvPr/>
        </p:nvGrpSpPr>
        <p:grpSpPr>
          <a:xfrm>
            <a:off x="528285" y="2456179"/>
            <a:ext cx="810872" cy="541406"/>
            <a:chOff x="413329" y="1334953"/>
            <a:chExt cx="810872" cy="541406"/>
          </a:xfrm>
        </p:grpSpPr>
        <p:pic>
          <p:nvPicPr>
            <p:cNvPr id="17" name="Picture 16"/>
            <p:cNvPicPr>
              <a:picLocks noChangeAspect="1"/>
            </p:cNvPicPr>
            <p:nvPr/>
          </p:nvPicPr>
          <p:blipFill>
            <a:blip r:embed="rId2">
              <a:duotone>
                <a:schemeClr val="accent4">
                  <a:shade val="45000"/>
                  <a:satMod val="135000"/>
                </a:schemeClr>
                <a:prstClr val="white"/>
              </a:duotone>
            </a:blip>
            <a:stretch>
              <a:fillRect/>
            </a:stretch>
          </p:blipFill>
          <p:spPr>
            <a:xfrm>
              <a:off x="968175" y="1608153"/>
              <a:ext cx="256026" cy="2682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8" name="Rectangle 17"/>
            <p:cNvSpPr/>
            <p:nvPr/>
          </p:nvSpPr>
          <p:spPr>
            <a:xfrm>
              <a:off x="413329" y="1334953"/>
              <a:ext cx="759243" cy="430887"/>
            </a:xfrm>
            <a:prstGeom prst="rect">
              <a:avLst/>
            </a:prstGeom>
            <a:noFill/>
          </p:spPr>
          <p:txBody>
            <a:bodyPr wrap="square" lIns="91440" tIns="45720" rIns="91440" bIns="45720">
              <a:spAutoFit/>
            </a:bodyPr>
            <a:lstStyle/>
            <a:p>
              <a:pPr algn="ctr"/>
              <a:r>
                <a:rPr lang="en-US" sz="22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3</a:t>
              </a:r>
            </a:p>
          </p:txBody>
        </p:sp>
      </p:grpSp>
      <p:grpSp>
        <p:nvGrpSpPr>
          <p:cNvPr id="19" name="Group 18"/>
          <p:cNvGrpSpPr/>
          <p:nvPr/>
        </p:nvGrpSpPr>
        <p:grpSpPr>
          <a:xfrm>
            <a:off x="504780" y="3105040"/>
            <a:ext cx="834377" cy="538342"/>
            <a:chOff x="413329" y="1334953"/>
            <a:chExt cx="834377" cy="538342"/>
          </a:xfrm>
        </p:grpSpPr>
        <p:pic>
          <p:nvPicPr>
            <p:cNvPr id="20" name="Picture 19"/>
            <p:cNvPicPr>
              <a:picLocks noChangeAspect="1"/>
            </p:cNvPicPr>
            <p:nvPr/>
          </p:nvPicPr>
          <p:blipFill>
            <a:blip r:embed="rId2">
              <a:duotone>
                <a:schemeClr val="accent4">
                  <a:shade val="45000"/>
                  <a:satMod val="135000"/>
                </a:schemeClr>
                <a:prstClr val="white"/>
              </a:duotone>
            </a:blip>
            <a:stretch>
              <a:fillRect/>
            </a:stretch>
          </p:blipFill>
          <p:spPr>
            <a:xfrm>
              <a:off x="990819" y="1604187"/>
              <a:ext cx="256887" cy="2691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Rectangle 20"/>
            <p:cNvSpPr/>
            <p:nvPr/>
          </p:nvSpPr>
          <p:spPr>
            <a:xfrm>
              <a:off x="413329" y="1334953"/>
              <a:ext cx="759243" cy="430887"/>
            </a:xfrm>
            <a:prstGeom prst="rect">
              <a:avLst/>
            </a:prstGeom>
            <a:noFill/>
          </p:spPr>
          <p:txBody>
            <a:bodyPr wrap="square" lIns="91440" tIns="45720" rIns="91440" bIns="45720">
              <a:spAutoFit/>
            </a:bodyPr>
            <a:lstStyle/>
            <a:p>
              <a:pPr algn="ctr"/>
              <a:r>
                <a:rPr lang="en-US" sz="22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4</a:t>
              </a:r>
            </a:p>
          </p:txBody>
        </p:sp>
      </p:grpSp>
      <p:grpSp>
        <p:nvGrpSpPr>
          <p:cNvPr id="22" name="Group 21"/>
          <p:cNvGrpSpPr/>
          <p:nvPr/>
        </p:nvGrpSpPr>
        <p:grpSpPr>
          <a:xfrm>
            <a:off x="486685" y="3817643"/>
            <a:ext cx="859274" cy="454692"/>
            <a:chOff x="413329" y="1334953"/>
            <a:chExt cx="859274" cy="454692"/>
          </a:xfrm>
        </p:grpSpPr>
        <p:pic>
          <p:nvPicPr>
            <p:cNvPr id="23" name="Picture 22"/>
            <p:cNvPicPr>
              <a:picLocks noChangeAspect="1"/>
            </p:cNvPicPr>
            <p:nvPr/>
          </p:nvPicPr>
          <p:blipFill>
            <a:blip r:embed="rId2">
              <a:duotone>
                <a:schemeClr val="accent4">
                  <a:shade val="45000"/>
                  <a:satMod val="135000"/>
                </a:schemeClr>
                <a:prstClr val="white"/>
              </a:duotone>
            </a:blip>
            <a:stretch>
              <a:fillRect/>
            </a:stretch>
          </p:blipFill>
          <p:spPr>
            <a:xfrm>
              <a:off x="1015167" y="1519962"/>
              <a:ext cx="257436" cy="2696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4" name="Rectangle 23"/>
            <p:cNvSpPr/>
            <p:nvPr/>
          </p:nvSpPr>
          <p:spPr>
            <a:xfrm>
              <a:off x="413329" y="1334953"/>
              <a:ext cx="759243" cy="430887"/>
            </a:xfrm>
            <a:prstGeom prst="rect">
              <a:avLst/>
            </a:prstGeom>
            <a:noFill/>
          </p:spPr>
          <p:txBody>
            <a:bodyPr wrap="square" lIns="91440" tIns="45720" rIns="91440" bIns="45720">
              <a:spAutoFit/>
            </a:bodyPr>
            <a:lstStyle/>
            <a:p>
              <a:pPr algn="ctr"/>
              <a:r>
                <a:rPr lang="en-US" sz="22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5</a:t>
              </a:r>
            </a:p>
          </p:txBody>
        </p:sp>
      </p:grpSp>
      <p:grpSp>
        <p:nvGrpSpPr>
          <p:cNvPr id="25" name="Group 24"/>
          <p:cNvGrpSpPr/>
          <p:nvPr/>
        </p:nvGrpSpPr>
        <p:grpSpPr>
          <a:xfrm>
            <a:off x="442485" y="4457344"/>
            <a:ext cx="852836" cy="519406"/>
            <a:chOff x="413329" y="1334953"/>
            <a:chExt cx="852836" cy="519406"/>
          </a:xfrm>
        </p:grpSpPr>
        <p:pic>
          <p:nvPicPr>
            <p:cNvPr id="26" name="Picture 25"/>
            <p:cNvPicPr>
              <a:picLocks noChangeAspect="1"/>
            </p:cNvPicPr>
            <p:nvPr/>
          </p:nvPicPr>
          <p:blipFill>
            <a:blip r:embed="rId2">
              <a:duotone>
                <a:schemeClr val="accent4">
                  <a:shade val="45000"/>
                  <a:satMod val="135000"/>
                </a:schemeClr>
                <a:prstClr val="white"/>
              </a:duotone>
            </a:blip>
            <a:stretch>
              <a:fillRect/>
            </a:stretch>
          </p:blipFill>
          <p:spPr>
            <a:xfrm>
              <a:off x="1007764" y="1583666"/>
              <a:ext cx="258401" cy="2706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7" name="Rectangle 26"/>
            <p:cNvSpPr/>
            <p:nvPr/>
          </p:nvSpPr>
          <p:spPr>
            <a:xfrm>
              <a:off x="413329" y="1334953"/>
              <a:ext cx="759243" cy="430887"/>
            </a:xfrm>
            <a:prstGeom prst="rect">
              <a:avLst/>
            </a:prstGeom>
            <a:noFill/>
          </p:spPr>
          <p:txBody>
            <a:bodyPr wrap="square" lIns="91440" tIns="45720" rIns="91440" bIns="45720">
              <a:spAutoFit/>
            </a:bodyPr>
            <a:lstStyle/>
            <a:p>
              <a:pPr algn="ctr"/>
              <a:r>
                <a:rPr lang="en-US" sz="22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6</a:t>
              </a:r>
            </a:p>
          </p:txBody>
        </p:sp>
      </p:grpSp>
      <p:grpSp>
        <p:nvGrpSpPr>
          <p:cNvPr id="29" name="Group 28"/>
          <p:cNvGrpSpPr/>
          <p:nvPr/>
        </p:nvGrpSpPr>
        <p:grpSpPr>
          <a:xfrm>
            <a:off x="456378" y="5293932"/>
            <a:ext cx="838943" cy="447351"/>
            <a:chOff x="413329" y="1334953"/>
            <a:chExt cx="838943" cy="447351"/>
          </a:xfrm>
        </p:grpSpPr>
        <p:pic>
          <p:nvPicPr>
            <p:cNvPr id="30" name="Picture 29"/>
            <p:cNvPicPr>
              <a:picLocks noChangeAspect="1"/>
            </p:cNvPicPr>
            <p:nvPr/>
          </p:nvPicPr>
          <p:blipFill>
            <a:blip r:embed="rId2">
              <a:duotone>
                <a:schemeClr val="accent4">
                  <a:shade val="45000"/>
                  <a:satMod val="135000"/>
                </a:schemeClr>
                <a:prstClr val="white"/>
              </a:duotone>
            </a:blip>
            <a:stretch>
              <a:fillRect/>
            </a:stretch>
          </p:blipFill>
          <p:spPr>
            <a:xfrm>
              <a:off x="978367" y="1495369"/>
              <a:ext cx="273905" cy="2869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1" name="Rectangle 30"/>
            <p:cNvSpPr/>
            <p:nvPr/>
          </p:nvSpPr>
          <p:spPr>
            <a:xfrm>
              <a:off x="413329" y="1334953"/>
              <a:ext cx="759243" cy="430887"/>
            </a:xfrm>
            <a:prstGeom prst="rect">
              <a:avLst/>
            </a:prstGeom>
            <a:noFill/>
          </p:spPr>
          <p:txBody>
            <a:bodyPr wrap="square" lIns="91440" tIns="45720" rIns="91440" bIns="45720">
              <a:spAutoFit/>
            </a:bodyPr>
            <a:lstStyle/>
            <a:p>
              <a:pPr algn="ctr"/>
              <a:r>
                <a:rPr lang="en-US" sz="22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7</a:t>
              </a:r>
            </a:p>
          </p:txBody>
        </p:sp>
      </p:grpSp>
      <p:sp>
        <p:nvSpPr>
          <p:cNvPr id="32" name="Rectangle 31"/>
          <p:cNvSpPr/>
          <p:nvPr/>
        </p:nvSpPr>
        <p:spPr>
          <a:xfrm>
            <a:off x="1438215" y="5454348"/>
            <a:ext cx="3729098" cy="430887"/>
          </a:xfrm>
          <a:prstGeom prst="rect">
            <a:avLst/>
          </a:prstGeom>
        </p:spPr>
        <p:txBody>
          <a:bodyPr wrap="none">
            <a:spAutoFit/>
          </a:bodyPr>
          <a:lstStyle/>
          <a:p>
            <a:pPr algn="just"/>
            <a:r>
              <a:rPr lang="fr-FR" sz="2200" b="1" dirty="0" err="1">
                <a:solidFill>
                  <a:schemeClr val="accent1">
                    <a:lumMod val="75000"/>
                  </a:schemeClr>
                </a:solidFill>
                <a:latin typeface="Times New Roman" panose="02020603050405020304" pitchFamily="18" charset="0"/>
                <a:cs typeface="Times New Roman" panose="02020603050405020304" pitchFamily="18" charset="0"/>
              </a:rPr>
              <a:t>Egypt</a:t>
            </a:r>
            <a:r>
              <a:rPr lang="fr-FR" sz="2200" b="1" dirty="0">
                <a:solidFill>
                  <a:schemeClr val="accent1">
                    <a:lumMod val="75000"/>
                  </a:schemeClr>
                </a:solidFill>
                <a:latin typeface="Times New Roman" panose="02020603050405020304" pitchFamily="18" charset="0"/>
                <a:cs typeface="Times New Roman" panose="02020603050405020304" pitchFamily="18" charset="0"/>
              </a:rPr>
              <a:t> : Actions on </a:t>
            </a:r>
            <a:r>
              <a:rPr lang="fr-FR" sz="2200" b="1" dirty="0" err="1">
                <a:solidFill>
                  <a:schemeClr val="accent1">
                    <a:lumMod val="75000"/>
                  </a:schemeClr>
                </a:solidFill>
                <a:latin typeface="Times New Roman" panose="02020603050405020304" pitchFamily="18" charset="0"/>
                <a:cs typeface="Times New Roman" panose="02020603050405020304" pitchFamily="18" charset="0"/>
              </a:rPr>
              <a:t>Process</a:t>
            </a:r>
            <a:r>
              <a:rPr lang="fr-FR" sz="2200" b="1" dirty="0">
                <a:solidFill>
                  <a:schemeClr val="accent1">
                    <a:lumMod val="75000"/>
                  </a:schemeClr>
                </a:solidFill>
                <a:latin typeface="Times New Roman" panose="02020603050405020304" pitchFamily="18" charset="0"/>
                <a:cs typeface="Times New Roman" panose="02020603050405020304" pitchFamily="18" charset="0"/>
              </a:rPr>
              <a:t> …</a:t>
            </a:r>
            <a:endParaRPr lang="en-US" sz="22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947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raphical user interface, website&#10;&#10;Description automatically generated">
            <a:extLst>
              <a:ext uri="{FF2B5EF4-FFF2-40B4-BE49-F238E27FC236}">
                <a16:creationId xmlns:a16="http://schemas.microsoft.com/office/drawing/2014/main" id="{AE43A584-2125-4EFB-92F2-D72BD3DB08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86" t="17038" r="20129" b="21234"/>
          <a:stretch/>
        </p:blipFill>
        <p:spPr>
          <a:xfrm>
            <a:off x="0" y="0"/>
            <a:ext cx="12264019" cy="7089030"/>
          </a:xfrm>
          <a:prstGeom prst="rect">
            <a:avLst/>
          </a:prstGeom>
        </p:spPr>
      </p:pic>
      <p:pic>
        <p:nvPicPr>
          <p:cNvPr id="28" name="Picture 27"/>
          <p:cNvPicPr>
            <a:picLocks noChangeAspect="1"/>
          </p:cNvPicPr>
          <p:nvPr/>
        </p:nvPicPr>
        <p:blipFill>
          <a:blip r:embed="rId3">
            <a:clrChange>
              <a:clrFrom>
                <a:srgbClr val="EF402B"/>
              </a:clrFrom>
              <a:clrTo>
                <a:srgbClr val="EF402B">
                  <a:alpha val="0"/>
                </a:srgbClr>
              </a:clrTo>
            </a:clrChange>
            <a:duotone>
              <a:prstClr val="black"/>
              <a:schemeClr val="accent4">
                <a:tint val="45000"/>
                <a:satMod val="400000"/>
              </a:schemeClr>
            </a:duotone>
          </a:blip>
          <a:stretch>
            <a:fillRect/>
          </a:stretch>
        </p:blipFill>
        <p:spPr>
          <a:xfrm>
            <a:off x="9751089" y="3686764"/>
            <a:ext cx="2130544" cy="2231898"/>
          </a:xfrm>
          <a:prstGeom prst="rect">
            <a:avLst/>
          </a:prstGeom>
          <a:effectLst>
            <a:outerShdw blurRad="355600" dist="50800" dir="4200000" algn="ctr" rotWithShape="0">
              <a:srgbClr val="000000">
                <a:alpha val="18000"/>
              </a:srgbClr>
            </a:outerShdw>
          </a:effectLst>
        </p:spPr>
      </p:pic>
      <p:sp>
        <p:nvSpPr>
          <p:cNvPr id="2" name="Title 1"/>
          <p:cNvSpPr>
            <a:spLocks noGrp="1"/>
          </p:cNvSpPr>
          <p:nvPr>
            <p:ph type="ctrTitle"/>
          </p:nvPr>
        </p:nvSpPr>
        <p:spPr>
          <a:xfrm>
            <a:off x="3452037" y="1397513"/>
            <a:ext cx="9144000" cy="2387600"/>
          </a:xfrm>
        </p:spPr>
        <p:txBody>
          <a:bodyPr>
            <a:normAutofit/>
          </a:bodyPr>
          <a:lstStyle/>
          <a:p>
            <a:r>
              <a:rPr lang="en-US" sz="6600" i="1" dirty="0">
                <a:solidFill>
                  <a:schemeClr val="bg1"/>
                </a:solidFill>
                <a:latin typeface="Times New Roman" panose="02020603050405020304" pitchFamily="18" charset="0"/>
                <a:ea typeface="+mn-ea"/>
                <a:cs typeface="Times New Roman" panose="02020603050405020304" pitchFamily="18" charset="0"/>
              </a:rPr>
              <a:t>The Way Forward…</a:t>
            </a:r>
          </a:p>
        </p:txBody>
      </p:sp>
      <p:grpSp>
        <p:nvGrpSpPr>
          <p:cNvPr id="12" name="Group 11"/>
          <p:cNvGrpSpPr/>
          <p:nvPr/>
        </p:nvGrpSpPr>
        <p:grpSpPr>
          <a:xfrm>
            <a:off x="3452037" y="2461674"/>
            <a:ext cx="983681" cy="1323439"/>
            <a:chOff x="429485" y="1231733"/>
            <a:chExt cx="983681" cy="1323439"/>
          </a:xfrm>
        </p:grpSpPr>
        <p:pic>
          <p:nvPicPr>
            <p:cNvPr id="10" name="Picture 9"/>
            <p:cNvPicPr>
              <a:picLocks noChangeAspect="1"/>
            </p:cNvPicPr>
            <p:nvPr/>
          </p:nvPicPr>
          <p:blipFill>
            <a:blip r:embed="rId3">
              <a:duotone>
                <a:schemeClr val="accent4">
                  <a:shade val="45000"/>
                  <a:satMod val="135000"/>
                </a:schemeClr>
                <a:prstClr val="white"/>
              </a:duotone>
            </a:blip>
            <a:stretch>
              <a:fillRect/>
            </a:stretch>
          </p:blipFill>
          <p:spPr>
            <a:xfrm>
              <a:off x="1088204" y="1893453"/>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Rectangle 10"/>
            <p:cNvSpPr/>
            <p:nvPr/>
          </p:nvSpPr>
          <p:spPr>
            <a:xfrm>
              <a:off x="429485" y="1231733"/>
              <a:ext cx="759243" cy="1323439"/>
            </a:xfrm>
            <a:prstGeom prst="rect">
              <a:avLst/>
            </a:prstGeom>
            <a:noFill/>
          </p:spPr>
          <p:txBody>
            <a:bodyPr wrap="square" lIns="91440" tIns="45720" rIns="91440" bIns="45720">
              <a:spAutoFit/>
            </a:bodyPr>
            <a:lstStyle/>
            <a:p>
              <a:pPr algn="ctr"/>
              <a:r>
                <a:rPr lang="fr-FR"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rPr>
                <a:t>6</a:t>
              </a:r>
              <a:endParaRPr lang="en-US"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114922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dirty="0"/>
              <a:t>The </a:t>
            </a:r>
            <a:r>
              <a:rPr lang="fr-FR" b="1" dirty="0" err="1"/>
              <a:t>Way</a:t>
            </a:r>
            <a:r>
              <a:rPr lang="fr-FR" b="1" dirty="0"/>
              <a:t> </a:t>
            </a:r>
            <a:r>
              <a:rPr lang="fr-FR" b="1" dirty="0" err="1"/>
              <a:t>Forward</a:t>
            </a:r>
            <a:r>
              <a:rPr lang="fr-FR" b="1" dirty="0"/>
              <a:t> for </a:t>
            </a:r>
            <a:r>
              <a:rPr lang="fr-FR" b="1" dirty="0" err="1"/>
              <a:t>empowering</a:t>
            </a:r>
            <a:r>
              <a:rPr lang="fr-FR" b="1" dirty="0"/>
              <a:t> </a:t>
            </a:r>
            <a:r>
              <a:rPr lang="fr-FR" b="1" dirty="0" err="1"/>
              <a:t>women</a:t>
            </a:r>
            <a:r>
              <a:rPr lang="fr-FR" b="1" dirty="0"/>
              <a:t> </a:t>
            </a:r>
            <a:r>
              <a:rPr lang="fr-FR" b="1" dirty="0" err="1"/>
              <a:t>through</a:t>
            </a:r>
            <a:r>
              <a:rPr lang="fr-FR" b="1" dirty="0"/>
              <a:t> ICT: WB </a:t>
            </a:r>
            <a:r>
              <a:rPr lang="fr-FR" b="1" dirty="0" err="1"/>
              <a:t>suggested</a:t>
            </a:r>
            <a:r>
              <a:rPr lang="fr-FR" b="1" dirty="0"/>
              <a:t> </a:t>
            </a:r>
            <a:r>
              <a:rPr lang="fr-FR" b="1" dirty="0" err="1"/>
              <a:t>ecosystem</a:t>
            </a:r>
            <a:endParaRPr lang="en-US" dirty="0"/>
          </a:p>
        </p:txBody>
      </p:sp>
      <p:sp>
        <p:nvSpPr>
          <p:cNvPr id="3" name="Content Placeholder 2"/>
          <p:cNvSpPr>
            <a:spLocks noGrp="1"/>
          </p:cNvSpPr>
          <p:nvPr>
            <p:ph idx="1"/>
          </p:nvPr>
        </p:nvSpPr>
        <p:spPr>
          <a:xfrm>
            <a:off x="576986" y="1471801"/>
            <a:ext cx="11039556" cy="4502925"/>
          </a:xfrm>
        </p:spPr>
        <p:txBody>
          <a:bodyPr/>
          <a:lstStyle/>
          <a:p>
            <a:pPr algn="just"/>
            <a:r>
              <a:rPr lang="fr-FR" sz="2500" dirty="0" err="1"/>
              <a:t>According</a:t>
            </a:r>
            <a:r>
              <a:rPr lang="fr-FR" sz="2500" dirty="0"/>
              <a:t> to </a:t>
            </a:r>
            <a:r>
              <a:rPr lang="en-US" sz="2500" dirty="0"/>
              <a:t>the World Bank, an ecosystem that protects and prepares women for technological change can be conducted through considering the following </a:t>
            </a:r>
            <a:r>
              <a:rPr lang="en-US" sz="2500" b="1" dirty="0"/>
              <a:t>layout</a:t>
            </a:r>
            <a:r>
              <a:rPr lang="en-US" sz="2500" dirty="0"/>
              <a:t>:</a:t>
            </a:r>
          </a:p>
          <a:p>
            <a:pPr marL="0" indent="0" algn="just">
              <a:buNone/>
            </a:pPr>
            <a:endParaRPr lang="en-US" dirty="0"/>
          </a:p>
          <a:p>
            <a:pPr marL="0" indent="0">
              <a:buNone/>
            </a:pPr>
            <a:endParaRPr lang="en-US" dirty="0"/>
          </a:p>
        </p:txBody>
      </p:sp>
      <p:sp>
        <p:nvSpPr>
          <p:cNvPr id="7" name="Rounded Rectangle 6"/>
          <p:cNvSpPr/>
          <p:nvPr/>
        </p:nvSpPr>
        <p:spPr>
          <a:xfrm>
            <a:off x="576987" y="3274936"/>
            <a:ext cx="3421176" cy="1488794"/>
          </a:xfrm>
          <a:prstGeom prst="roundRect">
            <a:avLst/>
          </a:prstGeom>
          <a:solidFill>
            <a:schemeClr val="bg1"/>
          </a:solidFill>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rtlCol="0" anchor="ctr"/>
          <a:lstStyle/>
          <a:p>
            <a:pPr lvl="0" algn="ctr">
              <a:lnSpc>
                <a:spcPct val="120000"/>
              </a:lnSpc>
            </a:pPr>
            <a:r>
              <a:rPr lang="en-US" sz="2400" b="1" dirty="0">
                <a:latin typeface="Times New Roman" panose="02020603050405020304" pitchFamily="18" charset="0"/>
                <a:cs typeface="Times New Roman" panose="02020603050405020304" pitchFamily="18" charset="0"/>
              </a:rPr>
              <a:t>Women Capacity Building</a:t>
            </a:r>
          </a:p>
        </p:txBody>
      </p:sp>
      <p:sp>
        <p:nvSpPr>
          <p:cNvPr id="12" name="Rounded Rectangle 11"/>
          <p:cNvSpPr/>
          <p:nvPr/>
        </p:nvSpPr>
        <p:spPr>
          <a:xfrm>
            <a:off x="4696237" y="3723262"/>
            <a:ext cx="2723103" cy="1671985"/>
          </a:xfrm>
          <a:prstGeom prst="roundRect">
            <a:avLst/>
          </a:prstGeom>
          <a:solidFill>
            <a:schemeClr val="bg1"/>
          </a:solidFill>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lnSpc>
                <a:spcPct val="120000"/>
              </a:lnSpc>
            </a:pPr>
            <a:r>
              <a:rPr lang="en-US" sz="2400" b="1" dirty="0">
                <a:latin typeface="Times New Roman" panose="02020603050405020304" pitchFamily="18" charset="0"/>
                <a:cs typeface="Times New Roman" panose="02020603050405020304" pitchFamily="18" charset="0"/>
              </a:rPr>
              <a:t>Awareness and lifelong learning</a:t>
            </a:r>
          </a:p>
        </p:txBody>
      </p:sp>
      <p:sp>
        <p:nvSpPr>
          <p:cNvPr id="13" name="Rounded Rectangle 12"/>
          <p:cNvSpPr/>
          <p:nvPr/>
        </p:nvSpPr>
        <p:spPr>
          <a:xfrm>
            <a:off x="8368059" y="4106370"/>
            <a:ext cx="2723103" cy="1671985"/>
          </a:xfrm>
          <a:prstGeom prst="roundRect">
            <a:avLst/>
          </a:prstGeom>
          <a:solidFill>
            <a:schemeClr val="bg1"/>
          </a:solidFill>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lnSpc>
                <a:spcPct val="120000"/>
              </a:lnSpc>
            </a:pPr>
            <a:r>
              <a:rPr lang="en-US" sz="2400" b="1" dirty="0">
                <a:latin typeface="Times New Roman" panose="02020603050405020304" pitchFamily="18" charset="0"/>
                <a:cs typeface="Times New Roman" panose="02020603050405020304" pitchFamily="18" charset="0"/>
              </a:rPr>
              <a:t>Social protection</a:t>
            </a:r>
          </a:p>
        </p:txBody>
      </p:sp>
      <p:pic>
        <p:nvPicPr>
          <p:cNvPr id="11" name="Picture 10" descr="Digital Marketing Advertising Clip Art, PNG, 600x600px, Digital Marketing,  Advertising, Advertising Campaign, Blue, Brand Download Free"/>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4608420" y="3174202"/>
            <a:ext cx="1260462" cy="92228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0" descr="Teamwork Social People Logo Vector Royalty Free Cliparts, Vectors, And  Stock Illustration. Image 13458713."/>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8299317" y="3552602"/>
            <a:ext cx="886789" cy="9334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alesforce Training– Renaissance without Boundaries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024" y="2852231"/>
            <a:ext cx="1160636" cy="643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3861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World Bank </a:t>
            </a:r>
            <a:r>
              <a:rPr lang="fr-FR" b="1" dirty="0" err="1"/>
              <a:t>suggested</a:t>
            </a:r>
            <a:r>
              <a:rPr lang="fr-FR" b="1" dirty="0"/>
              <a:t> </a:t>
            </a:r>
            <a:r>
              <a:rPr lang="fr-FR" b="1" dirty="0" err="1"/>
              <a:t>ecosystem</a:t>
            </a:r>
            <a:endParaRPr lang="en-US" dirty="0"/>
          </a:p>
        </p:txBody>
      </p:sp>
      <p:sp>
        <p:nvSpPr>
          <p:cNvPr id="4" name="Rounded Rectangle 3"/>
          <p:cNvSpPr/>
          <p:nvPr/>
        </p:nvSpPr>
        <p:spPr>
          <a:xfrm>
            <a:off x="1307735" y="1353752"/>
            <a:ext cx="10318684" cy="1983483"/>
          </a:xfrm>
          <a:prstGeom prst="roundRect">
            <a:avLst/>
          </a:prstGeom>
          <a:noFill/>
          <a:ln>
            <a:noFill/>
          </a:ln>
        </p:spPr>
        <p:style>
          <a:lnRef idx="1">
            <a:schemeClr val="accent3"/>
          </a:lnRef>
          <a:fillRef idx="2">
            <a:schemeClr val="accent3"/>
          </a:fillRef>
          <a:effectRef idx="1">
            <a:schemeClr val="accent3"/>
          </a:effectRef>
          <a:fontRef idx="minor">
            <a:schemeClr val="dk1"/>
          </a:fontRef>
        </p:style>
        <p:txBody>
          <a:bodyPr rtlCol="0" anchor="ctr"/>
          <a:lstStyle/>
          <a:p>
            <a:pPr lvl="0"/>
            <a:r>
              <a:rPr lang="en-US" sz="2000" dirty="0">
                <a:solidFill>
                  <a:schemeClr val="tx1"/>
                </a:solidFill>
                <a:latin typeface="Times New Roman" panose="02020603050405020304" pitchFamily="18" charset="0"/>
                <a:cs typeface="Times New Roman" panose="02020603050405020304" pitchFamily="18" charset="0"/>
              </a:rPr>
              <a:t>Enabling girls to be </a:t>
            </a:r>
            <a:r>
              <a:rPr lang="en-US" sz="2000" b="1" dirty="0">
                <a:solidFill>
                  <a:schemeClr val="tx1"/>
                </a:solidFill>
                <a:latin typeface="Times New Roman" panose="02020603050405020304" pitchFamily="18" charset="0"/>
                <a:cs typeface="Times New Roman" panose="02020603050405020304" pitchFamily="18" charset="0"/>
              </a:rPr>
              <a:t>digitally fluent </a:t>
            </a:r>
            <a:r>
              <a:rPr lang="en-US" sz="2000" dirty="0">
                <a:solidFill>
                  <a:schemeClr val="tx1"/>
                </a:solidFill>
                <a:latin typeface="Times New Roman" panose="02020603050405020304" pitchFamily="18" charset="0"/>
                <a:cs typeface="Times New Roman" panose="02020603050405020304" pitchFamily="18" charset="0"/>
              </a:rPr>
              <a:t>at early ages whether through schools, summer camps or online training courses. </a:t>
            </a:r>
            <a:r>
              <a:rPr lang="en-US" sz="2000" b="1" dirty="0">
                <a:solidFill>
                  <a:schemeClr val="tx1"/>
                </a:solidFill>
                <a:latin typeface="Times New Roman" panose="02020603050405020304" pitchFamily="18" charset="0"/>
                <a:cs typeface="Times New Roman" panose="02020603050405020304" pitchFamily="18" charset="0"/>
              </a:rPr>
              <a:t>Establishment of programs for reskilling women</a:t>
            </a:r>
            <a:r>
              <a:rPr lang="en-US" sz="2000" dirty="0">
                <a:solidFill>
                  <a:schemeClr val="tx1"/>
                </a:solidFill>
                <a:latin typeface="Times New Roman" panose="02020603050405020304" pitchFamily="18" charset="0"/>
                <a:cs typeface="Times New Roman" panose="02020603050405020304" pitchFamily="18" charset="0"/>
              </a:rPr>
              <a:t>.</a:t>
            </a:r>
          </a:p>
        </p:txBody>
      </p:sp>
      <p:sp>
        <p:nvSpPr>
          <p:cNvPr id="6" name="Rounded Rectangle 5"/>
          <p:cNvSpPr/>
          <p:nvPr/>
        </p:nvSpPr>
        <p:spPr>
          <a:xfrm>
            <a:off x="1273980" y="2342925"/>
            <a:ext cx="10033916" cy="1969477"/>
          </a:xfrm>
          <a:prstGeom prst="roundRect">
            <a:avLst/>
          </a:prstGeom>
          <a:noFill/>
          <a:ln>
            <a:noFill/>
          </a:ln>
        </p:spPr>
        <p:style>
          <a:lnRef idx="1">
            <a:schemeClr val="accent3"/>
          </a:lnRef>
          <a:fillRef idx="2">
            <a:schemeClr val="accent3"/>
          </a:fillRef>
          <a:effectRef idx="1">
            <a:schemeClr val="accent3"/>
          </a:effectRef>
          <a:fontRef idx="minor">
            <a:schemeClr val="dk1"/>
          </a:fontRef>
        </p:style>
        <p:txBody>
          <a:bodyPr rtlCol="0" anchor="ctr"/>
          <a:lstStyle/>
          <a:p>
            <a:pPr lvl="0"/>
            <a:r>
              <a:rPr lang="en-US" sz="2000" dirty="0">
                <a:solidFill>
                  <a:schemeClr val="tx1"/>
                </a:solidFill>
                <a:latin typeface="Times New Roman" panose="02020603050405020304" pitchFamily="18" charset="0"/>
                <a:cs typeface="Times New Roman" panose="02020603050405020304" pitchFamily="18" charset="0"/>
              </a:rPr>
              <a:t>Encouraging new </a:t>
            </a:r>
            <a:r>
              <a:rPr lang="en-US" sz="2000" b="1" dirty="0">
                <a:solidFill>
                  <a:schemeClr val="tx1"/>
                </a:solidFill>
                <a:latin typeface="Times New Roman" panose="02020603050405020304" pitchFamily="18" charset="0"/>
                <a:cs typeface="Times New Roman" panose="02020603050405020304" pitchFamily="18" charset="0"/>
              </a:rPr>
              <a:t>forms of employment </a:t>
            </a:r>
            <a:r>
              <a:rPr lang="en-US" sz="2000" dirty="0">
                <a:solidFill>
                  <a:schemeClr val="tx1"/>
                </a:solidFill>
                <a:latin typeface="Times New Roman" panose="02020603050405020304" pitchFamily="18" charset="0"/>
                <a:cs typeface="Times New Roman" panose="02020603050405020304" pitchFamily="18" charset="0"/>
              </a:rPr>
              <a:t>like freelancing and remote working, </a:t>
            </a:r>
            <a:r>
              <a:rPr lang="en-US" sz="2000" b="1" dirty="0">
                <a:solidFill>
                  <a:schemeClr val="tx1"/>
                </a:solidFill>
                <a:latin typeface="Times New Roman" panose="02020603050405020304" pitchFamily="18" charset="0"/>
                <a:cs typeface="Times New Roman" panose="02020603050405020304" pitchFamily="18" charset="0"/>
              </a:rPr>
              <a:t>putting</a:t>
            </a:r>
            <a:r>
              <a:rPr lang="en-US" sz="2000" dirty="0">
                <a:solidFill>
                  <a:schemeClr val="tx1"/>
                </a:solidFill>
                <a:latin typeface="Times New Roman" panose="02020603050405020304" pitchFamily="18" charset="0"/>
                <a:cs typeface="Times New Roman" panose="02020603050405020304" pitchFamily="18" charset="0"/>
              </a:rPr>
              <a:t> </a:t>
            </a:r>
            <a:r>
              <a:rPr lang="en-US" sz="2000" b="1" dirty="0">
                <a:solidFill>
                  <a:schemeClr val="tx1"/>
                </a:solidFill>
                <a:latin typeface="Times New Roman" panose="02020603050405020304" pitchFamily="18" charset="0"/>
                <a:cs typeface="Times New Roman" panose="02020603050405020304" pitchFamily="18" charset="0"/>
              </a:rPr>
              <a:t>quota system </a:t>
            </a:r>
            <a:r>
              <a:rPr lang="en-US" sz="2000" dirty="0">
                <a:solidFill>
                  <a:schemeClr val="tx1"/>
                </a:solidFill>
                <a:latin typeface="Times New Roman" panose="02020603050405020304" pitchFamily="18" charset="0"/>
                <a:cs typeface="Times New Roman" panose="02020603050405020304" pitchFamily="18" charset="0"/>
              </a:rPr>
              <a:t>for the private sector, and </a:t>
            </a:r>
            <a:r>
              <a:rPr lang="en-US" sz="2000" b="1" dirty="0">
                <a:solidFill>
                  <a:schemeClr val="tx1"/>
                </a:solidFill>
                <a:latin typeface="Times New Roman" panose="02020603050405020304" pitchFamily="18" charset="0"/>
                <a:cs typeface="Times New Roman" panose="02020603050405020304" pitchFamily="18" charset="0"/>
              </a:rPr>
              <a:t>supporting women in business</a:t>
            </a:r>
            <a:r>
              <a:rPr lang="en-US" sz="2000" dirty="0">
                <a:solidFill>
                  <a:schemeClr val="tx1"/>
                </a:solidFill>
                <a:latin typeface="Times New Roman" panose="02020603050405020304" pitchFamily="18" charset="0"/>
                <a:cs typeface="Times New Roman" panose="02020603050405020304" pitchFamily="18" charset="0"/>
              </a:rPr>
              <a:t> by providing co-working spaces with technical guidance</a:t>
            </a:r>
            <a:r>
              <a:rPr lang="en-US" sz="2400" dirty="0">
                <a:solidFill>
                  <a:schemeClr val="tx1"/>
                </a:solidFill>
                <a:latin typeface="Times New Roman" panose="02020603050405020304" pitchFamily="18" charset="0"/>
                <a:cs typeface="Times New Roman" panose="02020603050405020304" pitchFamily="18" charset="0"/>
              </a:rPr>
              <a:t>. </a:t>
            </a:r>
          </a:p>
        </p:txBody>
      </p:sp>
      <p:sp>
        <p:nvSpPr>
          <p:cNvPr id="7" name="Rounded Rectangle 6"/>
          <p:cNvSpPr/>
          <p:nvPr/>
        </p:nvSpPr>
        <p:spPr>
          <a:xfrm>
            <a:off x="255272" y="1246812"/>
            <a:ext cx="5050060" cy="596736"/>
          </a:xfrm>
          <a:prstGeom prst="round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lvl="0" algn="ctr">
              <a:lnSpc>
                <a:spcPct val="120000"/>
              </a:lnSpc>
            </a:pPr>
            <a:r>
              <a:rPr lang="en-US" sz="2400" b="1" dirty="0">
                <a:solidFill>
                  <a:schemeClr val="accent5">
                    <a:lumMod val="75000"/>
                  </a:schemeClr>
                </a:solidFill>
                <a:latin typeface="Times New Roman" panose="02020603050405020304" pitchFamily="18" charset="0"/>
                <a:cs typeface="Times New Roman" panose="02020603050405020304" pitchFamily="18" charset="0"/>
              </a:rPr>
              <a:t>Women Capacity Building</a:t>
            </a:r>
          </a:p>
        </p:txBody>
      </p:sp>
      <p:pic>
        <p:nvPicPr>
          <p:cNvPr id="4098" name="Picture 2" descr="Digital fluency » CORE Educ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877" y="2001622"/>
            <a:ext cx="707489" cy="7074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6" descr="Man Woman Icon #45217 - Free Icons Library"/>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89877" y="3107307"/>
            <a:ext cx="673734" cy="673734"/>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413329" y="4144703"/>
            <a:ext cx="4892003" cy="565895"/>
          </a:xfrm>
          <a:prstGeom prst="round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lvl="0" algn="ctr">
              <a:lnSpc>
                <a:spcPct val="120000"/>
              </a:lnSpc>
            </a:pPr>
            <a:r>
              <a:rPr lang="en-US" sz="2400" b="1" dirty="0">
                <a:solidFill>
                  <a:schemeClr val="accent5">
                    <a:lumMod val="75000"/>
                  </a:schemeClr>
                </a:solidFill>
                <a:latin typeface="Times New Roman" panose="02020603050405020304" pitchFamily="18" charset="0"/>
                <a:cs typeface="Times New Roman" panose="02020603050405020304" pitchFamily="18" charset="0"/>
              </a:rPr>
              <a:t>Awareness and lifelong learning</a:t>
            </a:r>
          </a:p>
        </p:txBody>
      </p:sp>
      <p:sp>
        <p:nvSpPr>
          <p:cNvPr id="3" name="Rectangle 2"/>
          <p:cNvSpPr/>
          <p:nvPr/>
        </p:nvSpPr>
        <p:spPr>
          <a:xfrm>
            <a:off x="1421605" y="5018417"/>
            <a:ext cx="9886291" cy="798745"/>
          </a:xfrm>
          <a:prstGeom prst="rect">
            <a:avLst/>
          </a:prstGeom>
        </p:spPr>
        <p:txBody>
          <a:bodyPr wrap="square">
            <a:spAutoFit/>
          </a:bodyPr>
          <a:lstStyle/>
          <a:p>
            <a:pPr lvl="0" algn="just">
              <a:lnSpc>
                <a:spcPct val="120000"/>
              </a:lnSpc>
            </a:pPr>
            <a:r>
              <a:rPr lang="en-US" sz="2000" b="1" dirty="0">
                <a:latin typeface="Times New Roman" panose="02020603050405020304" pitchFamily="18" charset="0"/>
                <a:cs typeface="Times New Roman" panose="02020603050405020304" pitchFamily="18" charset="0"/>
              </a:rPr>
              <a:t>Leveraging the level of awareness </a:t>
            </a:r>
            <a:r>
              <a:rPr lang="en-US" sz="2000" dirty="0">
                <a:latin typeface="Times New Roman" panose="02020603050405020304" pitchFamily="18" charset="0"/>
                <a:cs typeface="Times New Roman" panose="02020603050405020304" pitchFamily="18" charset="0"/>
              </a:rPr>
              <a:t>of women on the upcoming changes, opportunities, challenges and skills requirements </a:t>
            </a:r>
            <a:r>
              <a:rPr lang="en-US" sz="2000" b="1" dirty="0">
                <a:latin typeface="Times New Roman" panose="02020603050405020304" pitchFamily="18" charset="0"/>
                <a:cs typeface="Times New Roman" panose="02020603050405020304" pitchFamily="18" charset="0"/>
              </a:rPr>
              <a:t>through media messages</a:t>
            </a:r>
          </a:p>
        </p:txBody>
      </p:sp>
      <p:pic>
        <p:nvPicPr>
          <p:cNvPr id="12" name="Picture 11" descr="Digital Marketing Advertising Clip Art, PNG, 600x600px, Digital Marketing,  Advertising, Advertising Campaign, Blue, Brand Download Free"/>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240248" y="4939914"/>
            <a:ext cx="1260462" cy="922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68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World Bank </a:t>
            </a:r>
            <a:r>
              <a:rPr lang="fr-FR" b="1" dirty="0" err="1"/>
              <a:t>suggested</a:t>
            </a:r>
            <a:r>
              <a:rPr lang="fr-FR" b="1" dirty="0"/>
              <a:t> </a:t>
            </a:r>
            <a:r>
              <a:rPr lang="fr-FR" b="1" dirty="0" err="1"/>
              <a:t>ecosystem</a:t>
            </a:r>
            <a:endParaRPr lang="en-US" dirty="0"/>
          </a:p>
        </p:txBody>
      </p:sp>
      <p:pic>
        <p:nvPicPr>
          <p:cNvPr id="12" name="Picture 11"/>
          <p:cNvPicPr/>
          <p:nvPr/>
        </p:nvPicPr>
        <p:blipFill>
          <a:blip r:embed="rId3"/>
          <a:stretch>
            <a:fillRect/>
          </a:stretch>
        </p:blipFill>
        <p:spPr>
          <a:xfrm>
            <a:off x="2566594" y="1587714"/>
            <a:ext cx="9031490" cy="4737582"/>
          </a:xfrm>
          <a:prstGeom prst="rect">
            <a:avLst/>
          </a:prstGeom>
        </p:spPr>
      </p:pic>
      <p:sp>
        <p:nvSpPr>
          <p:cNvPr id="16" name="Rounded Rectangle 15"/>
          <p:cNvSpPr/>
          <p:nvPr/>
        </p:nvSpPr>
        <p:spPr>
          <a:xfrm>
            <a:off x="759024" y="1256594"/>
            <a:ext cx="2551471" cy="662239"/>
          </a:xfrm>
          <a:prstGeom prst="roundRect">
            <a:avLst/>
          </a:prstGeom>
          <a:noFill/>
          <a:ln>
            <a:noFill/>
          </a:ln>
        </p:spPr>
        <p:style>
          <a:lnRef idx="1">
            <a:schemeClr val="accent3"/>
          </a:lnRef>
          <a:fillRef idx="2">
            <a:schemeClr val="accent3"/>
          </a:fillRef>
          <a:effectRef idx="1">
            <a:schemeClr val="accent3"/>
          </a:effectRef>
          <a:fontRef idx="minor">
            <a:schemeClr val="dk1"/>
          </a:fontRef>
        </p:style>
        <p:txBody>
          <a:bodyPr rtlCol="0" anchor="ctr"/>
          <a:lstStyle/>
          <a:p>
            <a:pPr lvl="0" algn="ctr">
              <a:lnSpc>
                <a:spcPct val="120000"/>
              </a:lnSpc>
            </a:pPr>
            <a:r>
              <a:rPr lang="en-US" sz="2400" b="1" dirty="0">
                <a:latin typeface="Times New Roman" panose="02020603050405020304" pitchFamily="18" charset="0"/>
                <a:cs typeface="Times New Roman" panose="02020603050405020304" pitchFamily="18" charset="0"/>
              </a:rPr>
              <a:t>Social Protection</a:t>
            </a:r>
          </a:p>
        </p:txBody>
      </p:sp>
      <p:pic>
        <p:nvPicPr>
          <p:cNvPr id="7" name="Picture 20" descr="Teamwork Social People Logo Vector Royalty Free Cliparts, Vectors, And  Stock Illustration. Image 13458713."/>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33817" y="1188226"/>
            <a:ext cx="759024" cy="798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702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raphical user interface, website&#10;&#10;Description automatically generated">
            <a:extLst>
              <a:ext uri="{FF2B5EF4-FFF2-40B4-BE49-F238E27FC236}">
                <a16:creationId xmlns:a16="http://schemas.microsoft.com/office/drawing/2014/main" id="{AE43A584-2125-4EFB-92F2-D72BD3DB08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86" t="17038" r="20129" b="21234"/>
          <a:stretch/>
        </p:blipFill>
        <p:spPr>
          <a:xfrm>
            <a:off x="0" y="0"/>
            <a:ext cx="12264019" cy="7089030"/>
          </a:xfrm>
          <a:prstGeom prst="rect">
            <a:avLst/>
          </a:prstGeom>
        </p:spPr>
      </p:pic>
      <p:pic>
        <p:nvPicPr>
          <p:cNvPr id="28" name="Picture 27"/>
          <p:cNvPicPr>
            <a:picLocks noChangeAspect="1"/>
          </p:cNvPicPr>
          <p:nvPr/>
        </p:nvPicPr>
        <p:blipFill>
          <a:blip r:embed="rId3">
            <a:clrChange>
              <a:clrFrom>
                <a:srgbClr val="EF402B"/>
              </a:clrFrom>
              <a:clrTo>
                <a:srgbClr val="EF402B">
                  <a:alpha val="0"/>
                </a:srgbClr>
              </a:clrTo>
            </a:clrChange>
            <a:duotone>
              <a:prstClr val="black"/>
              <a:schemeClr val="accent4">
                <a:tint val="45000"/>
                <a:satMod val="400000"/>
              </a:schemeClr>
            </a:duotone>
          </a:blip>
          <a:stretch>
            <a:fillRect/>
          </a:stretch>
        </p:blipFill>
        <p:spPr>
          <a:xfrm>
            <a:off x="9751089" y="3686764"/>
            <a:ext cx="2130544" cy="2231898"/>
          </a:xfrm>
          <a:prstGeom prst="rect">
            <a:avLst/>
          </a:prstGeom>
          <a:effectLst>
            <a:outerShdw blurRad="355600" dist="50800" dir="4200000" algn="ctr" rotWithShape="0">
              <a:srgbClr val="000000">
                <a:alpha val="18000"/>
              </a:srgbClr>
            </a:outerShdw>
          </a:effectLst>
        </p:spPr>
      </p:pic>
      <p:sp>
        <p:nvSpPr>
          <p:cNvPr id="2" name="Title 1"/>
          <p:cNvSpPr>
            <a:spLocks noGrp="1"/>
          </p:cNvSpPr>
          <p:nvPr>
            <p:ph type="ctrTitle"/>
          </p:nvPr>
        </p:nvSpPr>
        <p:spPr>
          <a:xfrm>
            <a:off x="3452037" y="1397513"/>
            <a:ext cx="9144000" cy="2387600"/>
          </a:xfrm>
        </p:spPr>
        <p:txBody>
          <a:bodyPr>
            <a:normAutofit/>
          </a:bodyPr>
          <a:lstStyle/>
          <a:p>
            <a:r>
              <a:rPr lang="en-US" sz="6600" i="1" dirty="0">
                <a:solidFill>
                  <a:schemeClr val="bg1"/>
                </a:solidFill>
                <a:latin typeface="Times New Roman" panose="02020603050405020304" pitchFamily="18" charset="0"/>
                <a:ea typeface="+mn-ea"/>
                <a:cs typeface="Times New Roman" panose="02020603050405020304" pitchFamily="18" charset="0"/>
              </a:rPr>
              <a:t>Actions in Process</a:t>
            </a:r>
          </a:p>
        </p:txBody>
      </p:sp>
      <p:grpSp>
        <p:nvGrpSpPr>
          <p:cNvPr id="12" name="Group 11"/>
          <p:cNvGrpSpPr/>
          <p:nvPr/>
        </p:nvGrpSpPr>
        <p:grpSpPr>
          <a:xfrm>
            <a:off x="3452037" y="2461674"/>
            <a:ext cx="983681" cy="1323439"/>
            <a:chOff x="429485" y="1231733"/>
            <a:chExt cx="983681" cy="1323439"/>
          </a:xfrm>
        </p:grpSpPr>
        <p:pic>
          <p:nvPicPr>
            <p:cNvPr id="10" name="Picture 9"/>
            <p:cNvPicPr>
              <a:picLocks noChangeAspect="1"/>
            </p:cNvPicPr>
            <p:nvPr/>
          </p:nvPicPr>
          <p:blipFill>
            <a:blip r:embed="rId3">
              <a:duotone>
                <a:schemeClr val="accent4">
                  <a:shade val="45000"/>
                  <a:satMod val="135000"/>
                </a:schemeClr>
                <a:prstClr val="white"/>
              </a:duotone>
            </a:blip>
            <a:stretch>
              <a:fillRect/>
            </a:stretch>
          </p:blipFill>
          <p:spPr>
            <a:xfrm>
              <a:off x="1088204" y="1893453"/>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Rectangle 10"/>
            <p:cNvSpPr/>
            <p:nvPr/>
          </p:nvSpPr>
          <p:spPr>
            <a:xfrm>
              <a:off x="429485" y="1231733"/>
              <a:ext cx="759243" cy="1323439"/>
            </a:xfrm>
            <a:prstGeom prst="rect">
              <a:avLst/>
            </a:prstGeom>
            <a:noFill/>
          </p:spPr>
          <p:txBody>
            <a:bodyPr wrap="square" lIns="91440" tIns="45720" rIns="91440" bIns="45720">
              <a:spAutoFit/>
            </a:bodyPr>
            <a:lstStyle/>
            <a:p>
              <a:pPr algn="ctr"/>
              <a:r>
                <a:rPr lang="fr-FR"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rPr>
                <a:t>7</a:t>
              </a:r>
              <a:endParaRPr lang="en-US"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23652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gypt unites international community in 'Closing the Gender Gap Accelerator'  platform - Daily News Egy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941" y="777373"/>
            <a:ext cx="10536066" cy="526803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413329" y="46294"/>
            <a:ext cx="10515600" cy="90949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rgbClr val="FFC000"/>
                </a:solidFill>
                <a:latin typeface="+mj-lt"/>
                <a:ea typeface="+mj-ea"/>
                <a:cs typeface="+mj-cs"/>
              </a:defRPr>
            </a:lvl1pPr>
          </a:lstStyle>
          <a:p>
            <a:r>
              <a:rPr lang="fr-FR" b="1" dirty="0"/>
              <a:t>Actions in </a:t>
            </a:r>
            <a:r>
              <a:rPr lang="fr-FR" b="1" dirty="0" err="1"/>
              <a:t>process</a:t>
            </a:r>
            <a:r>
              <a:rPr lang="fr-FR" b="1" dirty="0"/>
              <a:t>: </a:t>
            </a:r>
            <a:r>
              <a:rPr lang="fr-FR" b="1" dirty="0" err="1"/>
              <a:t>Closing</a:t>
            </a:r>
            <a:r>
              <a:rPr lang="fr-FR" b="1" dirty="0"/>
              <a:t> </a:t>
            </a:r>
            <a:r>
              <a:rPr lang="fr-FR" b="1" dirty="0" err="1"/>
              <a:t>Gender</a:t>
            </a:r>
            <a:r>
              <a:rPr lang="fr-FR" b="1" dirty="0"/>
              <a:t> Gap Accelerator</a:t>
            </a:r>
            <a:endParaRPr lang="en-US" dirty="0"/>
          </a:p>
        </p:txBody>
      </p:sp>
      <p:sp>
        <p:nvSpPr>
          <p:cNvPr id="4" name="Rectangle 3"/>
          <p:cNvSpPr/>
          <p:nvPr/>
        </p:nvSpPr>
        <p:spPr>
          <a:xfrm>
            <a:off x="834941" y="5866997"/>
            <a:ext cx="10874478" cy="701731"/>
          </a:xfrm>
          <a:prstGeom prst="rect">
            <a:avLst/>
          </a:prstGeom>
        </p:spPr>
        <p:txBody>
          <a:bodyPr wrap="square">
            <a:spAutoFit/>
          </a:bodyPr>
          <a:lstStyle/>
          <a:p>
            <a:pPr algn="just">
              <a:lnSpc>
                <a:spcPct val="90000"/>
              </a:lnSpc>
              <a:spcBef>
                <a:spcPts val="1000"/>
              </a:spcBef>
              <a:buFont typeface="Arial" panose="020B0604020202020204" pitchFamily="34" charset="0"/>
            </a:pPr>
            <a:r>
              <a:rPr lang="en-US" sz="2200" dirty="0">
                <a:latin typeface="Times New Roman" panose="02020603050405020304" pitchFamily="18" charset="0"/>
                <a:cs typeface="+mj-cs"/>
              </a:rPr>
              <a:t>Launching the </a:t>
            </a:r>
            <a:r>
              <a:rPr lang="en-US" sz="2200" b="1" dirty="0">
                <a:latin typeface="Times New Roman" panose="02020603050405020304" pitchFamily="18" charset="0"/>
                <a:cs typeface="+mj-cs"/>
              </a:rPr>
              <a:t>“Closing the Gender Gap Accelerator”</a:t>
            </a:r>
            <a:r>
              <a:rPr lang="en-US" sz="2200" dirty="0">
                <a:latin typeface="Times New Roman" panose="02020603050405020304" pitchFamily="18" charset="0"/>
                <a:cs typeface="+mj-cs"/>
              </a:rPr>
              <a:t> action plan with the National Council For Women, the World Economic Forum and more than 100 Companies in Egypt.</a:t>
            </a:r>
          </a:p>
        </p:txBody>
      </p:sp>
    </p:spTree>
    <p:extLst>
      <p:ext uri="{BB962C8B-B14F-4D97-AF65-F5344CB8AC3E}">
        <p14:creationId xmlns:p14="http://schemas.microsoft.com/office/powerpoint/2010/main" val="4097046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449" y="78801"/>
            <a:ext cx="10515600" cy="909490"/>
          </a:xfrm>
        </p:spPr>
        <p:txBody>
          <a:bodyPr>
            <a:normAutofit fontScale="90000"/>
          </a:bodyPr>
          <a:lstStyle/>
          <a:p>
            <a:r>
              <a:rPr lang="fr-FR" b="1" dirty="0"/>
              <a:t>Actions in </a:t>
            </a:r>
            <a:r>
              <a:rPr lang="fr-FR" b="1" dirty="0" err="1"/>
              <a:t>process</a:t>
            </a:r>
            <a:r>
              <a:rPr lang="fr-FR" b="1" dirty="0"/>
              <a:t>: </a:t>
            </a:r>
            <a:r>
              <a:rPr lang="fr-FR" b="1" dirty="0" err="1"/>
              <a:t>Closing</a:t>
            </a:r>
            <a:r>
              <a:rPr lang="fr-FR" b="1" dirty="0"/>
              <a:t> </a:t>
            </a:r>
            <a:r>
              <a:rPr lang="fr-FR" b="1" dirty="0" err="1"/>
              <a:t>Gender</a:t>
            </a:r>
            <a:r>
              <a:rPr lang="fr-FR" b="1" dirty="0"/>
              <a:t> Gap Accelerator</a:t>
            </a:r>
            <a:endParaRPr lang="en-US" dirty="0"/>
          </a:p>
        </p:txBody>
      </p:sp>
      <p:sp>
        <p:nvSpPr>
          <p:cNvPr id="3" name="Content Placeholder 2"/>
          <p:cNvSpPr>
            <a:spLocks noGrp="1"/>
          </p:cNvSpPr>
          <p:nvPr>
            <p:ph idx="1"/>
          </p:nvPr>
        </p:nvSpPr>
        <p:spPr>
          <a:xfrm>
            <a:off x="586385" y="1317195"/>
            <a:ext cx="6242117" cy="5319579"/>
          </a:xfrm>
        </p:spPr>
        <p:txBody>
          <a:bodyPr>
            <a:normAutofit/>
          </a:bodyPr>
          <a:lstStyle/>
          <a:p>
            <a:pPr algn="just"/>
            <a:endParaRPr lang="en-US" sz="2900" dirty="0">
              <a:solidFill>
                <a:schemeClr val="tx1"/>
              </a:solidFill>
              <a:cs typeface="+mj-cs"/>
            </a:endParaRPr>
          </a:p>
          <a:p>
            <a:pPr algn="just"/>
            <a:r>
              <a:rPr lang="en-US" sz="2200" dirty="0">
                <a:solidFill>
                  <a:schemeClr val="tx1"/>
                </a:solidFill>
                <a:cs typeface="+mj-cs"/>
              </a:rPr>
              <a:t>The “Closing the Gender Gap Accelerator” action plan</a:t>
            </a:r>
            <a:r>
              <a:rPr lang="en-US" sz="2200" b="1" dirty="0">
                <a:solidFill>
                  <a:schemeClr val="tx1"/>
                </a:solidFill>
                <a:cs typeface="+mj-cs"/>
              </a:rPr>
              <a:t> </a:t>
            </a:r>
            <a:r>
              <a:rPr lang="en-US" sz="2200" dirty="0">
                <a:solidFill>
                  <a:schemeClr val="tx1"/>
                </a:solidFill>
                <a:cs typeface="+mj-cs"/>
              </a:rPr>
              <a:t>is a </a:t>
            </a:r>
            <a:r>
              <a:rPr lang="en-US" sz="2200" b="1" dirty="0">
                <a:solidFill>
                  <a:schemeClr val="tx1"/>
                </a:solidFill>
                <a:cs typeface="+mj-cs"/>
              </a:rPr>
              <a:t>national public‑private collaboration model</a:t>
            </a:r>
            <a:r>
              <a:rPr lang="en-US" sz="2200" dirty="0">
                <a:solidFill>
                  <a:schemeClr val="tx1"/>
                </a:solidFill>
                <a:cs typeface="+mj-cs"/>
              </a:rPr>
              <a:t> which enables governments and businesses to take decisive action on closing economic gender gaps. This plan aims to address current gender gap and </a:t>
            </a:r>
            <a:r>
              <a:rPr lang="en-US" sz="2200" b="1" dirty="0">
                <a:solidFill>
                  <a:schemeClr val="tx1"/>
                </a:solidFill>
                <a:cs typeface="+mj-cs"/>
              </a:rPr>
              <a:t>reshape gender parity for the future</a:t>
            </a:r>
            <a:r>
              <a:rPr lang="en-US" sz="2200" dirty="0">
                <a:solidFill>
                  <a:schemeClr val="tx1"/>
                </a:solidFill>
                <a:cs typeface="+mj-cs"/>
              </a:rPr>
              <a:t>.</a:t>
            </a:r>
          </a:p>
          <a:p>
            <a:pPr marL="0" indent="0" algn="just">
              <a:buNone/>
            </a:pPr>
            <a:endParaRPr lang="en-US" sz="2200" dirty="0">
              <a:solidFill>
                <a:schemeClr val="tx1"/>
              </a:solidFill>
              <a:cs typeface="+mj-cs"/>
            </a:endParaRPr>
          </a:p>
          <a:p>
            <a:pPr algn="just"/>
            <a:r>
              <a:rPr lang="en-US" sz="2200" dirty="0">
                <a:solidFill>
                  <a:schemeClr val="tx1"/>
                </a:solidFill>
                <a:cs typeface="+mj-cs"/>
              </a:rPr>
              <a:t>The “Closing the Gender Gap Accelerator” action plan consists of </a:t>
            </a:r>
            <a:r>
              <a:rPr lang="en-US" sz="2200" b="1" dirty="0">
                <a:solidFill>
                  <a:schemeClr val="tx1"/>
                </a:solidFill>
                <a:cs typeface="+mj-cs"/>
              </a:rPr>
              <a:t>10 commandments</a:t>
            </a:r>
            <a:r>
              <a:rPr lang="en-US" sz="2200" dirty="0">
                <a:solidFill>
                  <a:schemeClr val="tx1"/>
                </a:solidFill>
                <a:cs typeface="+mj-cs"/>
              </a:rPr>
              <a:t>, each includes several tasks and sub-actions for all stakeholders to implement. The commandments cover a </a:t>
            </a:r>
            <a:r>
              <a:rPr lang="en-US" sz="2200" b="1" dirty="0">
                <a:solidFill>
                  <a:schemeClr val="tx1"/>
                </a:solidFill>
                <a:cs typeface="+mj-cs"/>
              </a:rPr>
              <a:t>wide array of fields where development is necessary to ensure women’s inclusion.</a:t>
            </a:r>
          </a:p>
          <a:p>
            <a:pPr algn="just"/>
            <a:endParaRPr lang="en-US" sz="2400" dirty="0"/>
          </a:p>
          <a:p>
            <a:pPr algn="just"/>
            <a:endParaRPr lang="en-US" sz="2400" dirty="0"/>
          </a:p>
          <a:p>
            <a:pPr marL="0" indent="0" algn="just">
              <a:buNone/>
            </a:pPr>
            <a:endParaRPr lang="en-US" sz="2400" dirty="0"/>
          </a:p>
          <a:p>
            <a:pPr marL="0" indent="0">
              <a:buNone/>
            </a:pPr>
            <a:endParaRPr lang="en-US" dirty="0"/>
          </a:p>
        </p:txBody>
      </p:sp>
      <p:pic>
        <p:nvPicPr>
          <p:cNvPr id="13314" name="Picture 2" descr="Ahram Online - Egypt launches Closing Gender Gap Accelerator, the first in  Africa and MENA reg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4298" y="2179074"/>
            <a:ext cx="4381500" cy="261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416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31763" y="131763"/>
            <a:ext cx="10515600" cy="909637"/>
          </a:xfrm>
        </p:spPr>
        <p:txBody>
          <a:bodyPr>
            <a:normAutofit fontScale="90000"/>
          </a:bodyPr>
          <a:lstStyle/>
          <a:p>
            <a:r>
              <a:rPr lang="fr-FR" b="1" dirty="0"/>
              <a:t>Actions in </a:t>
            </a:r>
            <a:r>
              <a:rPr lang="fr-FR" b="1" dirty="0" err="1"/>
              <a:t>process</a:t>
            </a:r>
            <a:r>
              <a:rPr lang="fr-FR" b="1" dirty="0"/>
              <a:t>: </a:t>
            </a:r>
            <a:r>
              <a:rPr lang="fr-FR" b="1" dirty="0" err="1"/>
              <a:t>Closing</a:t>
            </a:r>
            <a:r>
              <a:rPr lang="fr-FR" b="1" dirty="0"/>
              <a:t> </a:t>
            </a:r>
            <a:r>
              <a:rPr lang="fr-FR" b="1" dirty="0" err="1"/>
              <a:t>Gender</a:t>
            </a:r>
            <a:r>
              <a:rPr lang="fr-FR" b="1" dirty="0"/>
              <a:t> Gap Accelerator</a:t>
            </a:r>
            <a:endParaRPr lang="en-US" dirty="0"/>
          </a:p>
        </p:txBody>
      </p:sp>
      <p:sp>
        <p:nvSpPr>
          <p:cNvPr id="10" name="Content Placeholder 2"/>
          <p:cNvSpPr>
            <a:spLocks noGrp="1"/>
          </p:cNvSpPr>
          <p:nvPr>
            <p:ph idx="1"/>
          </p:nvPr>
        </p:nvSpPr>
        <p:spPr>
          <a:xfrm>
            <a:off x="1627448" y="1403984"/>
            <a:ext cx="4964271" cy="396786"/>
          </a:xfrm>
        </p:spPr>
        <p:txBody>
          <a:bodyPr>
            <a:normAutofit fontScale="70000" lnSpcReduction="20000"/>
          </a:bodyPr>
          <a:lstStyle/>
          <a:p>
            <a:pPr marL="0" indent="0" algn="just">
              <a:buNone/>
            </a:pPr>
            <a:r>
              <a:rPr lang="en-US" b="1" dirty="0"/>
              <a:t>On Awareness and lifelong learning Pillar</a:t>
            </a:r>
          </a:p>
          <a:p>
            <a:endParaRPr lang="en-US" b="1" dirty="0"/>
          </a:p>
        </p:txBody>
      </p:sp>
      <p:grpSp>
        <p:nvGrpSpPr>
          <p:cNvPr id="12" name="Group 11"/>
          <p:cNvGrpSpPr/>
          <p:nvPr/>
        </p:nvGrpSpPr>
        <p:grpSpPr>
          <a:xfrm>
            <a:off x="526012" y="928607"/>
            <a:ext cx="958272" cy="923330"/>
            <a:chOff x="413329" y="1334953"/>
            <a:chExt cx="958272" cy="923330"/>
          </a:xfrm>
        </p:grpSpPr>
        <p:pic>
          <p:nvPicPr>
            <p:cNvPr id="13" name="Picture 12"/>
            <p:cNvPicPr>
              <a:picLocks noChangeAspect="1"/>
            </p:cNvPicPr>
            <p:nvPr/>
          </p:nvPicPr>
          <p:blipFill>
            <a:blip r:embed="rId2">
              <a:duotone>
                <a:schemeClr val="accent4">
                  <a:shade val="45000"/>
                  <a:satMod val="135000"/>
                </a:schemeClr>
                <a:prstClr val="white"/>
              </a:duotone>
            </a:blip>
            <a:stretch>
              <a:fillRect/>
            </a:stretch>
          </p:blipFill>
          <p:spPr>
            <a:xfrm>
              <a:off x="1046639" y="1727200"/>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6" name="Rectangle 15"/>
            <p:cNvSpPr/>
            <p:nvPr/>
          </p:nvSpPr>
          <p:spPr>
            <a:xfrm>
              <a:off x="413329" y="1334953"/>
              <a:ext cx="759243" cy="923330"/>
            </a:xfrm>
            <a:prstGeom prst="rect">
              <a:avLst/>
            </a:prstGeom>
            <a:noFill/>
          </p:spPr>
          <p:txBody>
            <a:bodyPr wrap="square" lIns="91440" tIns="45720" rIns="91440" bIns="45720">
              <a:spAutoFit/>
            </a:bodyPr>
            <a:lstStyle/>
            <a:p>
              <a:pPr algn="ctr"/>
              <a:r>
                <a:rPr lang="en-US" sz="54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1</a:t>
              </a:r>
            </a:p>
          </p:txBody>
        </p:sp>
      </p:grpSp>
      <p:graphicFrame>
        <p:nvGraphicFramePr>
          <p:cNvPr id="4" name="Table 3"/>
          <p:cNvGraphicFramePr>
            <a:graphicFrameLocks noGrp="1"/>
          </p:cNvGraphicFramePr>
          <p:nvPr>
            <p:extLst>
              <p:ext uri="{D42A27DB-BD31-4B8C-83A1-F6EECF244321}">
                <p14:modId xmlns:p14="http://schemas.microsoft.com/office/powerpoint/2010/main" val="4001860783"/>
              </p:ext>
            </p:extLst>
          </p:nvPr>
        </p:nvGraphicFramePr>
        <p:xfrm>
          <a:off x="331596" y="1851937"/>
          <a:ext cx="11336001" cy="4653692"/>
        </p:xfrm>
        <a:graphic>
          <a:graphicData uri="http://schemas.openxmlformats.org/drawingml/2006/table">
            <a:tbl>
              <a:tblPr firstRow="1" firstCol="1" lastRow="1" lastCol="1" bandRow="1" bandCol="1">
                <a:tableStyleId>{5C22544A-7EE6-4342-B048-85BDC9FD1C3A}</a:tableStyleId>
              </a:tblPr>
              <a:tblGrid>
                <a:gridCol w="458986">
                  <a:extLst>
                    <a:ext uri="{9D8B030D-6E8A-4147-A177-3AD203B41FA5}">
                      <a16:colId xmlns:a16="http://schemas.microsoft.com/office/drawing/2014/main" val="20000"/>
                    </a:ext>
                  </a:extLst>
                </a:gridCol>
                <a:gridCol w="1753505">
                  <a:extLst>
                    <a:ext uri="{9D8B030D-6E8A-4147-A177-3AD203B41FA5}">
                      <a16:colId xmlns:a16="http://schemas.microsoft.com/office/drawing/2014/main" val="20001"/>
                    </a:ext>
                  </a:extLst>
                </a:gridCol>
                <a:gridCol w="3073966">
                  <a:extLst>
                    <a:ext uri="{9D8B030D-6E8A-4147-A177-3AD203B41FA5}">
                      <a16:colId xmlns:a16="http://schemas.microsoft.com/office/drawing/2014/main" val="20002"/>
                    </a:ext>
                  </a:extLst>
                </a:gridCol>
                <a:gridCol w="1265052">
                  <a:extLst>
                    <a:ext uri="{9D8B030D-6E8A-4147-A177-3AD203B41FA5}">
                      <a16:colId xmlns:a16="http://schemas.microsoft.com/office/drawing/2014/main" val="20003"/>
                    </a:ext>
                  </a:extLst>
                </a:gridCol>
                <a:gridCol w="2419454">
                  <a:extLst>
                    <a:ext uri="{9D8B030D-6E8A-4147-A177-3AD203B41FA5}">
                      <a16:colId xmlns:a16="http://schemas.microsoft.com/office/drawing/2014/main" val="20004"/>
                    </a:ext>
                  </a:extLst>
                </a:gridCol>
                <a:gridCol w="2365038">
                  <a:extLst>
                    <a:ext uri="{9D8B030D-6E8A-4147-A177-3AD203B41FA5}">
                      <a16:colId xmlns:a16="http://schemas.microsoft.com/office/drawing/2014/main" val="20005"/>
                    </a:ext>
                  </a:extLst>
                </a:gridCol>
              </a:tblGrid>
              <a:tr h="632237">
                <a:tc>
                  <a:txBody>
                    <a:bodyPr/>
                    <a:lstStyle/>
                    <a:p>
                      <a:pPr marL="78740" marR="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Action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Proposed</a:t>
                      </a:r>
                      <a:r>
                        <a:rPr lang="en-US" sz="1400" i="1" u="none" spc="-1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Sub-actions</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161925" marR="150495" indent="-381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Main</a:t>
                      </a:r>
                      <a:r>
                        <a:rPr lang="en-US" sz="1400" i="1" u="none" spc="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responsible</a:t>
                      </a:r>
                    </a:p>
                    <a:p>
                      <a:pPr marL="122555" marR="114300" algn="ctr">
                        <a:lnSpc>
                          <a:spcPts val="128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actor</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Deliverable/Output</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409575" marR="61595" indent="-326390" algn="ctr">
                        <a:lnSpc>
                          <a:spcPct val="107000"/>
                        </a:lnSpc>
                        <a:spcBef>
                          <a:spcPts val="655"/>
                        </a:spcBef>
                        <a:spcAft>
                          <a:spcPts val="0"/>
                        </a:spcAft>
                      </a:pPr>
                      <a:r>
                        <a:rPr lang="en-US" sz="1400" i="1" dirty="0">
                          <a:effectLst/>
                          <a:latin typeface="Times New Roman" panose="02020603050405020304" pitchFamily="18" charset="0"/>
                          <a:cs typeface="Times New Roman" panose="02020603050405020304" pitchFamily="18" charset="0"/>
                        </a:rPr>
                        <a:t>Key performance indicators</a:t>
                      </a:r>
                      <a:r>
                        <a:rPr lang="en-US" sz="1400" i="1" spc="-235"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(for</a:t>
                      </a:r>
                      <a:r>
                        <a:rPr lang="en-US" sz="1400" i="1" spc="-20"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sub-actions)</a:t>
                      </a:r>
                      <a:endParaRPr lang="en-US" sz="1400" i="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extLst>
                  <a:ext uri="{0D108BD9-81ED-4DB2-BD59-A6C34878D82A}">
                    <a16:rowId xmlns:a16="http://schemas.microsoft.com/office/drawing/2014/main" val="10000"/>
                  </a:ext>
                </a:extLst>
              </a:tr>
              <a:tr h="3842114">
                <a:tc>
                  <a:txBody>
                    <a:body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1.</a:t>
                      </a:r>
                    </a:p>
                  </a:txBody>
                  <a:tcPr marL="0" marR="0" marT="0" marB="0" anchor="ctr">
                    <a:solidFill>
                      <a:schemeClr val="bg2"/>
                    </a:solidFill>
                  </a:tcPr>
                </a:tc>
                <a:tc>
                  <a:txBody>
                    <a:body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Shed light on women role models in the private sector to increase</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their representation in senior positions and C-suites</a:t>
                      </a:r>
                    </a:p>
                  </a:txBody>
                  <a:tcPr marL="0" marR="0" marT="0" marB="0" anchor="ctr">
                    <a:solidFill>
                      <a:schemeClr val="bg2"/>
                    </a:solidFill>
                  </a:tcPr>
                </a:tc>
                <a:tc>
                  <a:txBody>
                    <a:bodyPr/>
                    <a:lstStyle/>
                    <a:p>
                      <a:pPr marL="457200" marR="0" lvl="1" indent="0" algn="ctr" rtl="0">
                        <a:lnSpc>
                          <a:spcPts val="1325"/>
                        </a:lnSpc>
                        <a:spcBef>
                          <a:spcPts val="0"/>
                        </a:spcBef>
                        <a:spcAft>
                          <a:spcPts val="0"/>
                        </a:spcAft>
                        <a:buClr>
                          <a:srgbClr val="2E5496"/>
                        </a:buClr>
                        <a:buSzPts val="1100"/>
                        <a:buFont typeface="Calibri" panose="020F0502020204030204" pitchFamily="34" charset="0"/>
                        <a:buNone/>
                        <a:tabLst>
                          <a:tab pos="399415" algn="l"/>
                          <a:tab pos="400050" algn="l"/>
                        </a:tabLst>
                      </a:pPr>
                      <a:endParaRPr lang="en-US" sz="1400" spc="-10" dirty="0">
                        <a:effectLst/>
                        <a:latin typeface="Times New Roman" panose="02020603050405020304" pitchFamily="18" charset="0"/>
                        <a:cs typeface="Times New Roman" panose="02020603050405020304" pitchFamily="18" charset="0"/>
                      </a:endParaRPr>
                    </a:p>
                    <a:p>
                      <a:pPr marL="742950" marR="0" lvl="1" indent="-285750" algn="l" rtl="0">
                        <a:lnSpc>
                          <a:spcPts val="1325"/>
                        </a:lnSpc>
                        <a:spcBef>
                          <a:spcPts val="0"/>
                        </a:spcBef>
                        <a:spcAft>
                          <a:spcPts val="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Design &amp;</a:t>
                      </a:r>
                      <a:r>
                        <a:rPr lang="en-US" sz="1400" b="1" spc="-20" dirty="0">
                          <a:solidFill>
                            <a:schemeClr val="tx1"/>
                          </a:solidFill>
                          <a:effectLst/>
                          <a:latin typeface="Times New Roman" panose="02020603050405020304" pitchFamily="18" charset="0"/>
                          <a:cs typeface="Times New Roman" panose="02020603050405020304" pitchFamily="18" charset="0"/>
                        </a:rPr>
                        <a:t> </a:t>
                      </a:r>
                      <a:r>
                        <a:rPr lang="en-US" sz="1400" b="1" spc="-10" dirty="0">
                          <a:solidFill>
                            <a:schemeClr val="tx1"/>
                          </a:solidFill>
                          <a:effectLst/>
                          <a:latin typeface="Times New Roman" panose="02020603050405020304" pitchFamily="18" charset="0"/>
                          <a:cs typeface="Times New Roman" panose="02020603050405020304" pitchFamily="18" charset="0"/>
                        </a:rPr>
                        <a:t>execute an awareness</a:t>
                      </a:r>
                      <a:r>
                        <a:rPr lang="en-US" sz="1400" b="1" spc="-10" baseline="0" dirty="0">
                          <a:solidFill>
                            <a:schemeClr val="tx1"/>
                          </a:solidFill>
                          <a:effectLst/>
                          <a:latin typeface="Times New Roman" panose="02020603050405020304" pitchFamily="18" charset="0"/>
                          <a:cs typeface="Times New Roman" panose="02020603050405020304" pitchFamily="18" charset="0"/>
                        </a:rPr>
                        <a:t> </a:t>
                      </a:r>
                      <a:r>
                        <a:rPr lang="en-US" sz="1400" b="1" dirty="0">
                          <a:solidFill>
                            <a:schemeClr val="tx1"/>
                          </a:solidFill>
                          <a:effectLst/>
                          <a:latin typeface="Times New Roman" panose="02020603050405020304" pitchFamily="18" charset="0"/>
                          <a:cs typeface="Times New Roman" panose="02020603050405020304" pitchFamily="18" charset="0"/>
                        </a:rPr>
                        <a:t>raising campaign </a:t>
                      </a:r>
                      <a:r>
                        <a:rPr lang="en-US" sz="1400" b="0" dirty="0">
                          <a:solidFill>
                            <a:schemeClr val="tx1"/>
                          </a:solidFill>
                          <a:effectLst/>
                          <a:latin typeface="Times New Roman" panose="02020603050405020304" pitchFamily="18" charset="0"/>
                          <a:cs typeface="Times New Roman" panose="02020603050405020304" pitchFamily="18" charset="0"/>
                        </a:rPr>
                        <a:t>which will</a:t>
                      </a:r>
                      <a:r>
                        <a:rPr lang="en-US" sz="1400" b="0" spc="5"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promote</a:t>
                      </a:r>
                      <a:r>
                        <a:rPr lang="en-US" sz="1400" b="0" spc="-20"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women’s</a:t>
                      </a:r>
                      <a:r>
                        <a:rPr lang="en-US" sz="1400" b="0" spc="-15"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role</a:t>
                      </a:r>
                      <a:r>
                        <a:rPr lang="en-US" sz="1400" b="0" spc="-15"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in</a:t>
                      </a:r>
                      <a:r>
                        <a:rPr lang="en-US" sz="1400" b="0" spc="-20"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the </a:t>
                      </a:r>
                      <a:r>
                        <a:rPr lang="en-US" sz="1400" b="0" spc="-235"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private</a:t>
                      </a:r>
                      <a:r>
                        <a:rPr lang="en-US" sz="1400" b="0" spc="-15"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sector.</a:t>
                      </a:r>
                    </a:p>
                    <a:p>
                      <a:pPr marL="685800" marR="86995" lvl="1" indent="-228600" algn="l">
                        <a:lnSpc>
                          <a:spcPct val="107000"/>
                        </a:lnSpc>
                        <a:spcBef>
                          <a:spcPts val="5"/>
                        </a:spcBef>
                        <a:spcAft>
                          <a:spcPts val="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Up-scale &amp; enhance initiatives</a:t>
                      </a:r>
                      <a:r>
                        <a:rPr lang="en-US" sz="1400" b="0" spc="5"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focusing on highlighting different</a:t>
                      </a:r>
                      <a:r>
                        <a:rPr lang="en-US" sz="1400" b="0" spc="-235"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women role models in different</a:t>
                      </a:r>
                      <a:r>
                        <a:rPr lang="en-US" sz="1400" b="0" spc="5"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sectors such as "Inspiring</a:t>
                      </a:r>
                      <a:r>
                        <a:rPr lang="en-US" sz="1400" b="0" spc="5"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women" initiative of NCW &amp;</a:t>
                      </a:r>
                      <a:r>
                        <a:rPr lang="en-US" sz="1400" b="0" spc="5"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other</a:t>
                      </a:r>
                      <a:r>
                        <a:rPr lang="en-US" sz="1400" b="0" spc="-15"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initiatives.</a:t>
                      </a:r>
                    </a:p>
                    <a:p>
                      <a:pPr marL="742950" marR="95250" lvl="1" indent="-285750" algn="l">
                        <a:lnSpc>
                          <a:spcPct val="107000"/>
                        </a:lnSpc>
                        <a:spcBef>
                          <a:spcPts val="0"/>
                        </a:spcBef>
                        <a:spcAft>
                          <a:spcPts val="0"/>
                        </a:spcAft>
                        <a:buClrTx/>
                        <a:buSzPts val="1100"/>
                        <a:buFont typeface="Calibri" panose="020F0502020204030204" pitchFamily="34" charset="0"/>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Develop and circulate a</a:t>
                      </a:r>
                      <a:r>
                        <a:rPr lang="en-US" sz="1400" b="1" spc="5" dirty="0">
                          <a:solidFill>
                            <a:schemeClr val="tx1"/>
                          </a:solidFill>
                          <a:effectLst/>
                          <a:latin typeface="Times New Roman" panose="02020603050405020304" pitchFamily="18" charset="0"/>
                          <a:cs typeface="Times New Roman" panose="02020603050405020304" pitchFamily="18" charset="0"/>
                        </a:rPr>
                        <a:t> </a:t>
                      </a:r>
                      <a:r>
                        <a:rPr lang="en-US" sz="1400" b="1" spc="-10" dirty="0">
                          <a:solidFill>
                            <a:schemeClr val="tx1"/>
                          </a:solidFill>
                          <a:effectLst/>
                          <a:latin typeface="Times New Roman" panose="02020603050405020304" pitchFamily="18" charset="0"/>
                          <a:cs typeface="Times New Roman" panose="02020603050405020304" pitchFamily="18" charset="0"/>
                        </a:rPr>
                        <a:t>communication message</a:t>
                      </a:r>
                      <a:r>
                        <a:rPr lang="en-US" sz="1400" b="1" spc="5"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around</a:t>
                      </a:r>
                      <a:r>
                        <a:rPr lang="en-US" sz="1400" b="0" spc="-25"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Empowering</a:t>
                      </a:r>
                      <a:r>
                        <a:rPr lang="en-US" sz="1400" b="0" spc="-5"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Women</a:t>
                      </a:r>
                      <a:r>
                        <a:rPr lang="en-US" sz="1400" b="0" spc="-20" dirty="0">
                          <a:solidFill>
                            <a:schemeClr val="tx1"/>
                          </a:solidFill>
                          <a:effectLst/>
                          <a:latin typeface="Times New Roman" panose="02020603050405020304" pitchFamily="18" charset="0"/>
                          <a:cs typeface="Times New Roman" panose="02020603050405020304" pitchFamily="18" charset="0"/>
                        </a:rPr>
                        <a:t> </a:t>
                      </a:r>
                      <a:r>
                        <a:rPr lang="en-US" sz="1400" b="0" spc="-10" dirty="0">
                          <a:solidFill>
                            <a:schemeClr val="tx1"/>
                          </a:solidFill>
                          <a:effectLst/>
                          <a:latin typeface="Times New Roman" panose="02020603050405020304" pitchFamily="18" charset="0"/>
                          <a:cs typeface="Times New Roman" panose="02020603050405020304" pitchFamily="18" charset="0"/>
                        </a:rPr>
                        <a:t>to</a:t>
                      </a:r>
                      <a:r>
                        <a:rPr lang="en-US" sz="1400" b="0" spc="-10" baseline="0"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Empower</a:t>
                      </a:r>
                      <a:r>
                        <a:rPr lang="en-US" sz="1400" b="0" spc="-15"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our</a:t>
                      </a:r>
                      <a:r>
                        <a:rPr lang="en-US" sz="1400" b="0" spc="-20" dirty="0">
                          <a:solidFill>
                            <a:schemeClr val="tx1"/>
                          </a:solidFill>
                          <a:effectLst/>
                          <a:latin typeface="Times New Roman" panose="02020603050405020304" pitchFamily="18" charset="0"/>
                          <a:cs typeface="Times New Roman" panose="02020603050405020304" pitchFamily="18" charset="0"/>
                        </a:rPr>
                        <a:t> </a:t>
                      </a:r>
                      <a:r>
                        <a:rPr lang="en-US" sz="1400" b="0" dirty="0">
                          <a:solidFill>
                            <a:schemeClr val="tx1"/>
                          </a:solidFill>
                          <a:effectLst/>
                          <a:latin typeface="Times New Roman" panose="02020603050405020304" pitchFamily="18" charset="0"/>
                          <a:cs typeface="Times New Roman" panose="02020603050405020304" pitchFamily="18" charset="0"/>
                        </a:rPr>
                        <a:t>Society</a:t>
                      </a:r>
                      <a:r>
                        <a:rPr lang="en-US" sz="1400" dirty="0">
                          <a:solidFill>
                            <a:schemeClr val="tx1"/>
                          </a:solidFill>
                          <a:effectLst/>
                          <a:latin typeface="Times New Roman" panose="02020603050405020304" pitchFamily="18" charset="0"/>
                          <a:cs typeface="Times New Roman" panose="02020603050405020304" pitchFamily="18" charset="0"/>
                        </a:rPr>
                        <a:t>.</a:t>
                      </a:r>
                    </a:p>
                    <a:p>
                      <a:pPr marL="742950" marR="95250" lvl="1" indent="-285750" algn="l">
                        <a:lnSpc>
                          <a:spcPct val="107000"/>
                        </a:lnSpc>
                        <a:spcBef>
                          <a:spcPts val="0"/>
                        </a:spcBef>
                        <a:spcAft>
                          <a:spcPts val="0"/>
                        </a:spcAft>
                        <a:buClrTx/>
                        <a:buSzPts val="1100"/>
                        <a:buFont typeface="Calibri" panose="020F0502020204030204" pitchFamily="34" charset="0"/>
                        <a:buAutoNum type="arabicPeriod"/>
                        <a:tabLst>
                          <a:tab pos="399415" algn="l"/>
                          <a:tab pos="400050" algn="l"/>
                        </a:tabLst>
                      </a:pPr>
                      <a:r>
                        <a:rPr lang="fr-FR"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Implement</a:t>
                      </a:r>
                      <a:r>
                        <a:rPr lang="fr-FR"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mass communication and </a:t>
                      </a:r>
                      <a:r>
                        <a:rPr lang="fr-FR"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advocacy</a:t>
                      </a:r>
                      <a:r>
                        <a:rPr lang="fr-FR"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fr-FR" sz="1400" b="0" kern="1200" spc="-10" dirty="0">
                          <a:solidFill>
                            <a:schemeClr val="tx1"/>
                          </a:solidFill>
                          <a:effectLst/>
                          <a:latin typeface="Times New Roman" panose="02020603050405020304" pitchFamily="18" charset="0"/>
                          <a:ea typeface="+mn-ea"/>
                          <a:cs typeface="Times New Roman" panose="02020603050405020304" pitchFamily="18" charset="0"/>
                        </a:rPr>
                        <a:t>initiative </a:t>
                      </a:r>
                      <a:r>
                        <a:rPr lang="fr-FR" sz="1400" b="0" kern="1200" spc="-10" dirty="0" err="1">
                          <a:solidFill>
                            <a:schemeClr val="tx1"/>
                          </a:solidFill>
                          <a:effectLst/>
                          <a:latin typeface="Times New Roman" panose="02020603050405020304" pitchFamily="18" charset="0"/>
                          <a:ea typeface="+mn-ea"/>
                          <a:cs typeface="Times New Roman" panose="02020603050405020304" pitchFamily="18" charset="0"/>
                        </a:rPr>
                        <a:t>at</a:t>
                      </a:r>
                      <a:r>
                        <a:rPr lang="fr-FR" sz="1400" b="0" kern="1200" spc="-10" dirty="0">
                          <a:solidFill>
                            <a:schemeClr val="tx1"/>
                          </a:solidFill>
                          <a:effectLst/>
                          <a:latin typeface="Times New Roman" panose="02020603050405020304" pitchFamily="18" charset="0"/>
                          <a:ea typeface="+mn-ea"/>
                          <a:cs typeface="Times New Roman" panose="02020603050405020304" pitchFamily="18" charset="0"/>
                        </a:rPr>
                        <a:t> the public</a:t>
                      </a:r>
                      <a:r>
                        <a:rPr lang="fr-FR" sz="1400" b="0"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fr-FR" sz="1400" b="0" kern="1200" spc="-10" baseline="0" dirty="0" err="1">
                          <a:solidFill>
                            <a:schemeClr val="tx1"/>
                          </a:solidFill>
                          <a:effectLst/>
                          <a:latin typeface="Times New Roman" panose="02020603050405020304" pitchFamily="18" charset="0"/>
                          <a:ea typeface="+mn-ea"/>
                          <a:cs typeface="Times New Roman" panose="02020603050405020304" pitchFamily="18" charset="0"/>
                        </a:rPr>
                        <a:t>level</a:t>
                      </a:r>
                      <a:r>
                        <a:rPr lang="fr-FR" sz="1400" b="0" kern="1200" spc="-10" baseline="0" dirty="0">
                          <a:solidFill>
                            <a:schemeClr val="tx1"/>
                          </a:solidFill>
                          <a:effectLst/>
                          <a:latin typeface="Times New Roman" panose="02020603050405020304" pitchFamily="18" charset="0"/>
                          <a:ea typeface="+mn-ea"/>
                          <a:cs typeface="Times New Roman" panose="02020603050405020304" pitchFamily="18" charset="0"/>
                        </a:rPr>
                        <a:t>.</a:t>
                      </a:r>
                      <a:endParaRPr lang="en-US" sz="1400" b="0"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solidFill>
                      <a:schemeClr val="bg2"/>
                    </a:solidFill>
                  </a:tcPr>
                </a:tc>
                <a:tc>
                  <a:txBody>
                    <a:body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Private </a:t>
                      </a:r>
                    </a:p>
                    <a:p>
                      <a:pPr marL="100965" marR="0" algn="ctr" defTabSz="914400" rtl="0" eaLnBrk="1" latinLnBrk="0" hangingPunct="1">
                        <a:lnSpc>
                          <a:spcPct val="107000"/>
                        </a:lnSpc>
                        <a:spcBef>
                          <a:spcPts val="785"/>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Sector</a:t>
                      </a:r>
                    </a:p>
                  </a:txBody>
                  <a:tcPr marL="0" marR="0" marT="0" marB="0" anchor="ctr">
                    <a:solidFill>
                      <a:schemeClr val="bg2"/>
                    </a:solidFill>
                  </a:tcPr>
                </a:tc>
                <a:tc>
                  <a:txBody>
                    <a:body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Increased awareness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of women’s role as leaders in the private sector.</a:t>
                      </a:r>
                    </a:p>
                    <a:p>
                      <a:pPr marL="0" marR="0" algn="ctr" defTabSz="914400" rtl="0" eaLnBrk="1" latinLnBrk="0" hangingPunct="1">
                        <a:lnSpc>
                          <a:spcPct val="107000"/>
                        </a:lnSpc>
                        <a:spcBef>
                          <a:spcPts val="0"/>
                        </a:spcBef>
                        <a:spcAft>
                          <a:spcPts val="0"/>
                        </a:spcAft>
                      </a:pPr>
                      <a:endParaRPr lang="en-US" sz="1400" b="1" kern="1200" spc="-10" dirty="0">
                        <a:solidFill>
                          <a:schemeClr val="tx1"/>
                        </a:solidFill>
                        <a:effectLst/>
                        <a:latin typeface="Times New Roman" panose="02020603050405020304" pitchFamily="18" charset="0"/>
                        <a:ea typeface="+mn-ea"/>
                        <a:cs typeface="Times New Roman" panose="02020603050405020304" pitchFamily="18" charset="0"/>
                      </a:endParaRPr>
                    </a:p>
                    <a:p>
                      <a:pPr marL="342900" marR="59690" lvl="0" indent="-342900" algn="ctr" defTabSz="914400" rtl="0" eaLnBrk="1" latinLnBrk="0" hangingPunct="1">
                        <a:lnSpc>
                          <a:spcPct val="107000"/>
                        </a:lnSpc>
                        <a:spcBef>
                          <a:spcPts val="5"/>
                        </a:spcBef>
                        <a:spcAft>
                          <a:spcPts val="0"/>
                        </a:spcAft>
                        <a:buClr>
                          <a:srgbClr val="2E5496"/>
                        </a:buClr>
                        <a:buSzPts val="1100"/>
                        <a:buFont typeface="Calibri" panose="020F0502020204030204" pitchFamily="34" charset="0"/>
                        <a:buChar char="-"/>
                        <a:tabLst>
                          <a:tab pos="248285"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Improved behavioral &amp; social norms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with regard to women in leadership.</a:t>
                      </a:r>
                    </a:p>
                  </a:txBody>
                  <a:tcPr marL="0" marR="0" marT="0" marB="0" anchor="ctr">
                    <a:solidFill>
                      <a:schemeClr val="bg2"/>
                    </a:solidFill>
                  </a:tcPr>
                </a:tc>
                <a:tc>
                  <a:txBody>
                    <a:bodyPr/>
                    <a:lstStyle/>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women and men reached by awareness raising campaign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which will promote women’s role in the private sector designed and executed.</a:t>
                      </a:r>
                    </a:p>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endParaRPr lang="en-US" sz="1400" b="0" kern="1200" spc="-10" dirty="0">
                        <a:solidFill>
                          <a:schemeClr val="tx1"/>
                        </a:solidFill>
                        <a:effectLst/>
                        <a:latin typeface="Times New Roman" panose="02020603050405020304" pitchFamily="18" charset="0"/>
                        <a:ea typeface="+mn-ea"/>
                        <a:cs typeface="Times New Roman" panose="02020603050405020304" pitchFamily="18" charset="0"/>
                      </a:endParaRPr>
                    </a:p>
                    <a:p>
                      <a:pPr marL="342900" marR="55245" lvl="0" indent="-342900" algn="ctr">
                        <a:lnSpc>
                          <a:spcPct val="107000"/>
                        </a:lnSpc>
                        <a:spcBef>
                          <a:spcPts val="15"/>
                        </a:spcBef>
                        <a:spcAft>
                          <a:spcPts val="0"/>
                        </a:spcAft>
                        <a:buClr>
                          <a:srgbClr val="2E5496"/>
                        </a:buClr>
                        <a:buSzPts val="1100"/>
                        <a:buFont typeface="Calibri" panose="020F0502020204030204" pitchFamily="34" charset="0"/>
                        <a:buChar char="-"/>
                        <a:tabLst>
                          <a:tab pos="364490" algn="l"/>
                          <a:tab pos="155194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women and men reached by initiatives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focusing	on</a:t>
                      </a:r>
                    </a:p>
                    <a:p>
                      <a:pPr marL="363855" marR="57150" algn="ctr">
                        <a:lnSpc>
                          <a:spcPct val="107000"/>
                        </a:lnSpc>
                        <a:spcBef>
                          <a:spcPts val="5"/>
                        </a:spcBef>
                        <a:spcAft>
                          <a:spcPts val="0"/>
                        </a:spcAft>
                      </a:pP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highlighting different women role models in different sectors such as "Inspiring women"</a:t>
                      </a:r>
                    </a:p>
                  </a:txBody>
                  <a:tcPr marL="0" marR="0" marT="0" marB="0" anchor="ctr">
                    <a:solidFill>
                      <a:schemeClr val="bg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574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31763" y="131763"/>
            <a:ext cx="10515600" cy="909637"/>
          </a:xfrm>
        </p:spPr>
        <p:txBody>
          <a:bodyPr>
            <a:normAutofit fontScale="90000"/>
          </a:bodyPr>
          <a:lstStyle/>
          <a:p>
            <a:r>
              <a:rPr lang="fr-FR" b="1" dirty="0"/>
              <a:t>Actions in </a:t>
            </a:r>
            <a:r>
              <a:rPr lang="fr-FR" b="1" dirty="0" err="1"/>
              <a:t>process</a:t>
            </a:r>
            <a:r>
              <a:rPr lang="fr-FR" b="1" dirty="0"/>
              <a:t>: </a:t>
            </a:r>
            <a:r>
              <a:rPr lang="fr-FR" b="1" dirty="0" err="1"/>
              <a:t>Closing</a:t>
            </a:r>
            <a:r>
              <a:rPr lang="fr-FR" b="1" dirty="0"/>
              <a:t> </a:t>
            </a:r>
            <a:r>
              <a:rPr lang="fr-FR" b="1" dirty="0" err="1"/>
              <a:t>Gender</a:t>
            </a:r>
            <a:r>
              <a:rPr lang="fr-FR" b="1" dirty="0"/>
              <a:t> Gap Accelerator</a:t>
            </a:r>
            <a:endParaRPr lang="en-US" dirty="0"/>
          </a:p>
        </p:txBody>
      </p:sp>
      <p:sp>
        <p:nvSpPr>
          <p:cNvPr id="11" name="Content Placeholder 2"/>
          <p:cNvSpPr>
            <a:spLocks noGrp="1"/>
          </p:cNvSpPr>
          <p:nvPr>
            <p:ph idx="1"/>
          </p:nvPr>
        </p:nvSpPr>
        <p:spPr>
          <a:xfrm>
            <a:off x="1353128" y="1425171"/>
            <a:ext cx="5647559" cy="340421"/>
          </a:xfrm>
        </p:spPr>
        <p:txBody>
          <a:bodyPr>
            <a:normAutofit fontScale="77500" lnSpcReduction="20000"/>
          </a:bodyPr>
          <a:lstStyle/>
          <a:p>
            <a:pPr marL="0" indent="0" algn="just">
              <a:buNone/>
            </a:pPr>
            <a:r>
              <a:rPr lang="en-US" b="1" dirty="0"/>
              <a:t>On Women Business Capacity Pillar</a:t>
            </a:r>
          </a:p>
          <a:p>
            <a:endParaRPr lang="en-US" b="1" dirty="0"/>
          </a:p>
        </p:txBody>
      </p:sp>
      <p:grpSp>
        <p:nvGrpSpPr>
          <p:cNvPr id="14" name="Group 13"/>
          <p:cNvGrpSpPr/>
          <p:nvPr/>
        </p:nvGrpSpPr>
        <p:grpSpPr>
          <a:xfrm>
            <a:off x="218442" y="1032924"/>
            <a:ext cx="958272" cy="923330"/>
            <a:chOff x="413329" y="1334953"/>
            <a:chExt cx="958272" cy="923330"/>
          </a:xfrm>
        </p:grpSpPr>
        <p:pic>
          <p:nvPicPr>
            <p:cNvPr id="15" name="Picture 14"/>
            <p:cNvPicPr>
              <a:picLocks noChangeAspect="1"/>
            </p:cNvPicPr>
            <p:nvPr/>
          </p:nvPicPr>
          <p:blipFill>
            <a:blip r:embed="rId2">
              <a:duotone>
                <a:schemeClr val="accent4">
                  <a:shade val="45000"/>
                  <a:satMod val="135000"/>
                </a:schemeClr>
                <a:prstClr val="white"/>
              </a:duotone>
            </a:blip>
            <a:stretch>
              <a:fillRect/>
            </a:stretch>
          </p:blipFill>
          <p:spPr>
            <a:xfrm>
              <a:off x="1046639" y="1727200"/>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7" name="Rectangle 16"/>
            <p:cNvSpPr/>
            <p:nvPr/>
          </p:nvSpPr>
          <p:spPr>
            <a:xfrm>
              <a:off x="413329" y="1334953"/>
              <a:ext cx="759243" cy="923330"/>
            </a:xfrm>
            <a:prstGeom prst="rect">
              <a:avLst/>
            </a:prstGeom>
            <a:noFill/>
          </p:spPr>
          <p:txBody>
            <a:bodyPr wrap="square" lIns="91440" tIns="45720" rIns="91440" bIns="45720">
              <a:spAutoFit/>
            </a:bodyPr>
            <a:lstStyle/>
            <a:p>
              <a:pPr algn="ctr"/>
              <a:r>
                <a:rPr lang="fr-FR" sz="54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2</a:t>
              </a:r>
              <a:endParaRPr lang="en-US" sz="54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endParaRPr>
            </a:p>
          </p:txBody>
        </p:sp>
      </p:grpSp>
      <p:graphicFrame>
        <p:nvGraphicFramePr>
          <p:cNvPr id="8" name="Table 7"/>
          <p:cNvGraphicFramePr>
            <a:graphicFrameLocks noGrp="1"/>
          </p:cNvGraphicFramePr>
          <p:nvPr>
            <p:extLst>
              <p:ext uri="{D42A27DB-BD31-4B8C-83A1-F6EECF244321}">
                <p14:modId xmlns:p14="http://schemas.microsoft.com/office/powerpoint/2010/main" val="3182824775"/>
              </p:ext>
            </p:extLst>
          </p:nvPr>
        </p:nvGraphicFramePr>
        <p:xfrm>
          <a:off x="365757" y="2044278"/>
          <a:ext cx="11571318" cy="4205291"/>
        </p:xfrm>
        <a:graphic>
          <a:graphicData uri="http://schemas.openxmlformats.org/drawingml/2006/table">
            <a:tbl>
              <a:tblPr firstRow="1" firstCol="1" lastRow="1" lastCol="1" bandRow="1" bandCol="1">
                <a:tableStyleId>{5C22544A-7EE6-4342-B048-85BDC9FD1C3A}</a:tableStyleId>
              </a:tblPr>
              <a:tblGrid>
                <a:gridCol w="468514">
                  <a:extLst>
                    <a:ext uri="{9D8B030D-6E8A-4147-A177-3AD203B41FA5}">
                      <a16:colId xmlns:a16="http://schemas.microsoft.com/office/drawing/2014/main" val="20000"/>
                    </a:ext>
                  </a:extLst>
                </a:gridCol>
                <a:gridCol w="1642922">
                  <a:extLst>
                    <a:ext uri="{9D8B030D-6E8A-4147-A177-3AD203B41FA5}">
                      <a16:colId xmlns:a16="http://schemas.microsoft.com/office/drawing/2014/main" val="20001"/>
                    </a:ext>
                  </a:extLst>
                </a:gridCol>
                <a:gridCol w="3284759">
                  <a:extLst>
                    <a:ext uri="{9D8B030D-6E8A-4147-A177-3AD203B41FA5}">
                      <a16:colId xmlns:a16="http://schemas.microsoft.com/office/drawing/2014/main" val="20002"/>
                    </a:ext>
                  </a:extLst>
                </a:gridCol>
                <a:gridCol w="1291313">
                  <a:extLst>
                    <a:ext uri="{9D8B030D-6E8A-4147-A177-3AD203B41FA5}">
                      <a16:colId xmlns:a16="http://schemas.microsoft.com/office/drawing/2014/main" val="20003"/>
                    </a:ext>
                  </a:extLst>
                </a:gridCol>
                <a:gridCol w="2198800">
                  <a:extLst>
                    <a:ext uri="{9D8B030D-6E8A-4147-A177-3AD203B41FA5}">
                      <a16:colId xmlns:a16="http://schemas.microsoft.com/office/drawing/2014/main" val="20004"/>
                    </a:ext>
                  </a:extLst>
                </a:gridCol>
                <a:gridCol w="2685010">
                  <a:extLst>
                    <a:ext uri="{9D8B030D-6E8A-4147-A177-3AD203B41FA5}">
                      <a16:colId xmlns:a16="http://schemas.microsoft.com/office/drawing/2014/main" val="20005"/>
                    </a:ext>
                  </a:extLst>
                </a:gridCol>
              </a:tblGrid>
              <a:tr h="547194">
                <a:tc>
                  <a:txBody>
                    <a:bodyPr/>
                    <a:lstStyle/>
                    <a:p>
                      <a:pPr marL="78740" marR="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Action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Proposed</a:t>
                      </a:r>
                      <a:r>
                        <a:rPr lang="en-US" sz="1400" i="1" u="none" spc="-1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Sub-actions</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161925" marR="150495" indent="-381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Main</a:t>
                      </a:r>
                      <a:r>
                        <a:rPr lang="en-US" sz="1400" i="1" u="none" spc="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responsible</a:t>
                      </a:r>
                    </a:p>
                    <a:p>
                      <a:pPr marL="122555" marR="114300" algn="ctr">
                        <a:lnSpc>
                          <a:spcPts val="128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actor</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Deliverable/Output</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tc>
                  <a:txBody>
                    <a:bodyPr/>
                    <a:lstStyle/>
                    <a:p>
                      <a:pPr marL="409575" marR="61595" indent="-326390" algn="ctr">
                        <a:lnSpc>
                          <a:spcPct val="107000"/>
                        </a:lnSpc>
                        <a:spcBef>
                          <a:spcPts val="655"/>
                        </a:spcBef>
                        <a:spcAft>
                          <a:spcPts val="0"/>
                        </a:spcAft>
                      </a:pPr>
                      <a:r>
                        <a:rPr lang="en-US" sz="1400" i="1" dirty="0">
                          <a:effectLst/>
                          <a:latin typeface="Times New Roman" panose="02020603050405020304" pitchFamily="18" charset="0"/>
                          <a:cs typeface="Times New Roman" panose="02020603050405020304" pitchFamily="18" charset="0"/>
                        </a:rPr>
                        <a:t>Key performance indicators</a:t>
                      </a:r>
                      <a:r>
                        <a:rPr lang="en-US" sz="1400" i="1" spc="-235"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(for</a:t>
                      </a:r>
                      <a:r>
                        <a:rPr lang="en-US" sz="1400" i="1" spc="-20"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sub-actions)</a:t>
                      </a:r>
                      <a:endParaRPr lang="en-US" sz="1400" i="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accent1">
                        <a:lumMod val="75000"/>
                      </a:schemeClr>
                    </a:solidFill>
                  </a:tcPr>
                </a:tc>
                <a:extLst>
                  <a:ext uri="{0D108BD9-81ED-4DB2-BD59-A6C34878D82A}">
                    <a16:rowId xmlns:a16="http://schemas.microsoft.com/office/drawing/2014/main" val="10000"/>
                  </a:ext>
                </a:extLst>
              </a:tr>
              <a:tr h="3583626">
                <a:tc>
                  <a:txBody>
                    <a:body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1.</a:t>
                      </a:r>
                    </a:p>
                  </a:txBody>
                  <a:tcPr marL="0" marR="0" marT="0" marB="0" anchor="ctr">
                    <a:solidFill>
                      <a:schemeClr val="bg2"/>
                    </a:solidFill>
                  </a:tcPr>
                </a:tc>
                <a:tc>
                  <a:txBody>
                    <a:body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Avail</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networking opportunities &amp; digital marketing to connect women</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business owners &amp; start-ups to local and global market-places.</a:t>
                      </a:r>
                    </a:p>
                  </a:txBody>
                  <a:tcPr marL="0" marR="0" marT="0" marB="0" anchor="ctr">
                    <a:solidFill>
                      <a:schemeClr val="bg2"/>
                    </a:solidFill>
                  </a:tcPr>
                </a:tc>
                <a:tc>
                  <a:txBody>
                    <a:bodyPr/>
                    <a:lstStyle/>
                    <a:p>
                      <a:pPr marL="515938" marR="57150" lvl="1" indent="-285750" algn="l" defTabSz="914400" rtl="0" eaLnBrk="1" latinLnBrk="0" hangingPunct="1">
                        <a:spcBef>
                          <a:spcPts val="0"/>
                        </a:spcBef>
                        <a:spcAft>
                          <a:spcPts val="0"/>
                        </a:spcAft>
                        <a:buClrTx/>
                        <a:buSzPts val="1100"/>
                        <a:buFont typeface="Calibri" panose="020F0502020204030204" pitchFamily="34" charset="0"/>
                        <a:buAutoNum type="arabicPeriod"/>
                        <a:tabLst>
                          <a:tab pos="687388" algn="l"/>
                          <a:tab pos="846138" algn="l"/>
                          <a:tab pos="3141663"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Enhance the existing database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for women business owners &amp; start-ups.</a:t>
                      </a:r>
                    </a:p>
                    <a:p>
                      <a:pPr marL="515938" marR="57150" lvl="1" indent="-285750" algn="l" defTabSz="914400" rtl="0" eaLnBrk="1" latinLnBrk="0" hangingPunct="1">
                        <a:spcBef>
                          <a:spcPts val="0"/>
                        </a:spcBef>
                        <a:spcAft>
                          <a:spcPts val="0"/>
                        </a:spcAft>
                        <a:buClrTx/>
                        <a:buSzPts val="1100"/>
                        <a:buFont typeface="Calibri" panose="020F0502020204030204" pitchFamily="34" charset="0"/>
                        <a:buAutoNum type="arabicPeriod"/>
                        <a:tabLst>
                          <a:tab pos="687388" algn="l"/>
                          <a:tab pos="846138" algn="l"/>
                          <a:tab pos="3141663"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Support &amp; guide women to develop profiles &amp; e-catalogues.</a:t>
                      </a:r>
                    </a:p>
                    <a:p>
                      <a:pPr marL="515938" marR="57150" lvl="1" indent="-285750" algn="l" defTabSz="914400" rtl="0" eaLnBrk="1" latinLnBrk="0" hangingPunct="1">
                        <a:spcBef>
                          <a:spcPts val="0"/>
                        </a:spcBef>
                        <a:spcAft>
                          <a:spcPts val="0"/>
                        </a:spcAft>
                        <a:buClrTx/>
                        <a:buSzPts val="1100"/>
                        <a:buFont typeface="Calibri" panose="020F0502020204030204" pitchFamily="34" charset="0"/>
                        <a:buAutoNum type="arabicPeriod"/>
                        <a:tabLst>
                          <a:tab pos="687388" algn="l"/>
                          <a:tab pos="846138" algn="l"/>
                          <a:tab pos="3141663"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Connect women with local and global exhibitions and business networks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to avail business opportunities and exchanging of experience.</a:t>
                      </a:r>
                    </a:p>
                    <a:p>
                      <a:pPr marL="515938" marR="57150" lvl="1" indent="-285750" algn="l" defTabSz="914400" rtl="0" eaLnBrk="1" latinLnBrk="0" hangingPunct="1">
                        <a:spcBef>
                          <a:spcPts val="0"/>
                        </a:spcBef>
                        <a:spcAft>
                          <a:spcPts val="0"/>
                        </a:spcAft>
                        <a:buClrTx/>
                        <a:buSzPts val="1100"/>
                        <a:buFont typeface="Calibri" panose="020F0502020204030204" pitchFamily="34" charset="0"/>
                        <a:buAutoNum type="arabicPeriod"/>
                        <a:tabLst>
                          <a:tab pos="687388" algn="l"/>
                          <a:tab pos="846138" algn="l"/>
                          <a:tab pos="3141663"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Conduct matchmaking activities</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that address gaps in local supply chain.</a:t>
                      </a:r>
                    </a:p>
                    <a:p>
                      <a:pPr marL="515938" marR="57150" lvl="1" indent="-285750" algn="l" defTabSz="914400" rtl="0" eaLnBrk="1" latinLnBrk="0" hangingPunct="1">
                        <a:spcBef>
                          <a:spcPts val="0"/>
                        </a:spcBef>
                        <a:spcAft>
                          <a:spcPts val="0"/>
                        </a:spcAft>
                        <a:buClrTx/>
                        <a:buSzPts val="1100"/>
                        <a:buFont typeface="Calibri" panose="020F0502020204030204" pitchFamily="34" charset="0"/>
                        <a:buAutoNum type="arabicPeriod"/>
                        <a:tabLst>
                          <a:tab pos="687388" algn="l"/>
                          <a:tab pos="846138" algn="l"/>
                          <a:tab pos="3141663"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Conduct training and mentoring programs on digital marketing.</a:t>
                      </a:r>
                    </a:p>
                    <a:p>
                      <a:pPr marL="457200" marR="0" lvl="1" indent="0" algn="ctr" rtl="0">
                        <a:lnSpc>
                          <a:spcPts val="1325"/>
                        </a:lnSpc>
                        <a:spcBef>
                          <a:spcPts val="0"/>
                        </a:spcBef>
                        <a:spcAft>
                          <a:spcPts val="0"/>
                        </a:spcAft>
                        <a:buClr>
                          <a:srgbClr val="2E5496"/>
                        </a:buClr>
                        <a:buSzPts val="1100"/>
                        <a:buFont typeface="Calibri" panose="020F0502020204030204" pitchFamily="34" charset="0"/>
                        <a:buNone/>
                        <a:tabLst>
                          <a:tab pos="399415" algn="l"/>
                          <a:tab pos="400050" algn="l"/>
                        </a:tabLst>
                      </a:pP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solidFill>
                      <a:schemeClr val="bg2"/>
                    </a:solidFill>
                  </a:tcPr>
                </a:tc>
                <a:tc>
                  <a:txBody>
                    <a:body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Joint</a:t>
                      </a:r>
                    </a:p>
                  </a:txBody>
                  <a:tcPr marL="0" marR="0" marT="0" marB="0" anchor="ctr">
                    <a:solidFill>
                      <a:schemeClr val="bg2"/>
                    </a:solidFill>
                  </a:tcPr>
                </a:tc>
                <a:tc>
                  <a:txBody>
                    <a:body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Increased local &amp; global exposure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for women business owners &amp; start-ups to marketing &amp; networking opportunities.</a:t>
                      </a:r>
                    </a:p>
                  </a:txBody>
                  <a:tcPr marL="0" marR="0" marT="0" marB="0" anchor="ctr">
                    <a:solidFill>
                      <a:schemeClr val="bg2"/>
                    </a:solidFill>
                  </a:tcPr>
                </a:tc>
                <a:tc>
                  <a:txBody>
                    <a:bodyPr/>
                    <a:lstStyle/>
                    <a:p>
                      <a:pPr marL="457200" marR="53340" lvl="0" indent="-223838" algn="ctr" rtl="0">
                        <a:lnSpc>
                          <a:spcPct val="107000"/>
                        </a:lnSpc>
                        <a:spcBef>
                          <a:spcPts val="100"/>
                        </a:spcBef>
                        <a:spcAft>
                          <a:spcPts val="600"/>
                        </a:spcAft>
                        <a:buClr>
                          <a:srgbClr val="2E5496"/>
                        </a:buClr>
                        <a:buSzPts val="1100"/>
                        <a:buFont typeface="Calibri" panose="020F0502020204030204" pitchFamily="34" charset="0"/>
                        <a:buChar char="-"/>
                        <a:tabLst>
                          <a:tab pos="45720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beneficiaries of the existing database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for women	business owners &amp; start-ups.</a:t>
                      </a:r>
                    </a:p>
                    <a:p>
                      <a:pPr marL="457200" marR="53340" lvl="0" indent="-223838" algn="ctr" rtl="0">
                        <a:lnSpc>
                          <a:spcPct val="107000"/>
                        </a:lnSpc>
                        <a:spcBef>
                          <a:spcPts val="100"/>
                        </a:spcBef>
                        <a:spcAft>
                          <a:spcPts val="600"/>
                        </a:spcAft>
                        <a:buClr>
                          <a:srgbClr val="2E5496"/>
                        </a:buClr>
                        <a:buSzPts val="1100"/>
                        <a:buFont typeface="Calibri" panose="020F0502020204030204" pitchFamily="34" charset="0"/>
                        <a:buChar char="-"/>
                        <a:tabLst>
                          <a:tab pos="45720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profiles &amp; e- catalogues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for women are developed.</a:t>
                      </a:r>
                    </a:p>
                    <a:p>
                      <a:pPr marL="457200" marR="53340" lvl="0" indent="-223838" algn="ctr" rtl="0">
                        <a:lnSpc>
                          <a:spcPct val="107000"/>
                        </a:lnSpc>
                        <a:spcBef>
                          <a:spcPts val="100"/>
                        </a:spcBef>
                        <a:spcAft>
                          <a:spcPts val="600"/>
                        </a:spcAft>
                        <a:buClr>
                          <a:srgbClr val="2E5496"/>
                        </a:buClr>
                        <a:buSzPts val="1100"/>
                        <a:buFont typeface="Calibri" panose="020F0502020204030204" pitchFamily="34" charset="0"/>
                        <a:buChar char="-"/>
                        <a:tabLst>
                          <a:tab pos="45720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women who are connected</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 with local &amp; global exhibitions and business opportunities and	exchange of experiences.</a:t>
                      </a:r>
                    </a:p>
                    <a:p>
                      <a:pPr marL="457200" marR="53340" lvl="0" indent="-223838" algn="ctr" rtl="0">
                        <a:lnSpc>
                          <a:spcPct val="107000"/>
                        </a:lnSpc>
                        <a:spcBef>
                          <a:spcPts val="100"/>
                        </a:spcBef>
                        <a:spcAft>
                          <a:spcPts val="600"/>
                        </a:spcAft>
                        <a:buClr>
                          <a:srgbClr val="2E5496"/>
                        </a:buClr>
                        <a:buSzPts val="1100"/>
                        <a:buFont typeface="Calibri" panose="020F0502020204030204" pitchFamily="34" charset="0"/>
                        <a:buChar char="-"/>
                        <a:tabLst>
                          <a:tab pos="45720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women beneficiaries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of training and matchmaking programs.</a:t>
                      </a:r>
                    </a:p>
                  </a:txBody>
                  <a:tcPr marL="0" marR="0" marT="0" marB="0" anchor="ctr">
                    <a:solidFill>
                      <a:schemeClr val="bg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462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p:nvPr>
        </p:nvSpPr>
        <p:spPr>
          <a:xfrm>
            <a:off x="131763" y="131763"/>
            <a:ext cx="10515600" cy="909637"/>
          </a:xfrm>
        </p:spPr>
        <p:txBody>
          <a:bodyPr>
            <a:normAutofit fontScale="90000"/>
          </a:bodyPr>
          <a:lstStyle/>
          <a:p>
            <a:r>
              <a:rPr lang="fr-FR" b="1" dirty="0"/>
              <a:t>Actions in </a:t>
            </a:r>
            <a:r>
              <a:rPr lang="fr-FR" b="1" dirty="0" err="1"/>
              <a:t>process</a:t>
            </a:r>
            <a:r>
              <a:rPr lang="fr-FR" b="1" dirty="0"/>
              <a:t>: </a:t>
            </a:r>
            <a:r>
              <a:rPr lang="fr-FR" b="1" dirty="0" err="1"/>
              <a:t>Closing</a:t>
            </a:r>
            <a:r>
              <a:rPr lang="fr-FR" b="1" dirty="0"/>
              <a:t> </a:t>
            </a:r>
            <a:r>
              <a:rPr lang="fr-FR" b="1" dirty="0" err="1"/>
              <a:t>Gender</a:t>
            </a:r>
            <a:r>
              <a:rPr lang="fr-FR" b="1" dirty="0"/>
              <a:t> Gap Accelerator</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322591999"/>
              </p:ext>
            </p:extLst>
          </p:nvPr>
        </p:nvGraphicFramePr>
        <p:xfrm>
          <a:off x="454304" y="2156485"/>
          <a:ext cx="11288684" cy="2880205"/>
        </p:xfrm>
        <a:graphic>
          <a:graphicData uri="http://schemas.openxmlformats.org/drawingml/2006/table">
            <a:tbl>
              <a:tblPr firstRow="1" firstCol="1" lastRow="1" lastCol="1" bandRow="1" bandCol="1"/>
              <a:tblGrid>
                <a:gridCol w="457070">
                  <a:extLst>
                    <a:ext uri="{9D8B030D-6E8A-4147-A177-3AD203B41FA5}">
                      <a16:colId xmlns:a16="http://schemas.microsoft.com/office/drawing/2014/main" val="20000"/>
                    </a:ext>
                  </a:extLst>
                </a:gridCol>
                <a:gridCol w="1746186">
                  <a:extLst>
                    <a:ext uri="{9D8B030D-6E8A-4147-A177-3AD203B41FA5}">
                      <a16:colId xmlns:a16="http://schemas.microsoft.com/office/drawing/2014/main" val="20001"/>
                    </a:ext>
                  </a:extLst>
                </a:gridCol>
                <a:gridCol w="3061135">
                  <a:extLst>
                    <a:ext uri="{9D8B030D-6E8A-4147-A177-3AD203B41FA5}">
                      <a16:colId xmlns:a16="http://schemas.microsoft.com/office/drawing/2014/main" val="20002"/>
                    </a:ext>
                  </a:extLst>
                </a:gridCol>
                <a:gridCol w="1259772">
                  <a:extLst>
                    <a:ext uri="{9D8B030D-6E8A-4147-A177-3AD203B41FA5}">
                      <a16:colId xmlns:a16="http://schemas.microsoft.com/office/drawing/2014/main" val="20003"/>
                    </a:ext>
                  </a:extLst>
                </a:gridCol>
                <a:gridCol w="2409355">
                  <a:extLst>
                    <a:ext uri="{9D8B030D-6E8A-4147-A177-3AD203B41FA5}">
                      <a16:colId xmlns:a16="http://schemas.microsoft.com/office/drawing/2014/main" val="20004"/>
                    </a:ext>
                  </a:extLst>
                </a:gridCol>
                <a:gridCol w="2355166">
                  <a:extLst>
                    <a:ext uri="{9D8B030D-6E8A-4147-A177-3AD203B41FA5}">
                      <a16:colId xmlns:a16="http://schemas.microsoft.com/office/drawing/2014/main" val="20005"/>
                    </a:ext>
                  </a:extLst>
                </a:gridCol>
              </a:tblGrid>
              <a:tr h="736046">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78740" marR="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Action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Proposed</a:t>
                      </a:r>
                      <a:r>
                        <a:rPr lang="en-US" sz="1400" i="1" u="none" spc="-1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Sub-actions</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61925" marR="150495" indent="-381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Main</a:t>
                      </a:r>
                      <a:r>
                        <a:rPr lang="en-US" sz="1400" i="1" u="none" spc="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responsible</a:t>
                      </a:r>
                    </a:p>
                    <a:p>
                      <a:pPr marL="122555" marR="114300" algn="ctr">
                        <a:lnSpc>
                          <a:spcPts val="128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actor</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Deliverable/Output</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409575" marR="61595" indent="-326390" algn="ctr">
                        <a:lnSpc>
                          <a:spcPct val="107000"/>
                        </a:lnSpc>
                        <a:spcBef>
                          <a:spcPts val="655"/>
                        </a:spcBef>
                        <a:spcAft>
                          <a:spcPts val="0"/>
                        </a:spcAft>
                      </a:pPr>
                      <a:r>
                        <a:rPr lang="en-US" sz="1400" i="1" dirty="0">
                          <a:effectLst/>
                          <a:latin typeface="Times New Roman" panose="02020603050405020304" pitchFamily="18" charset="0"/>
                          <a:cs typeface="Times New Roman" panose="02020603050405020304" pitchFamily="18" charset="0"/>
                        </a:rPr>
                        <a:t>Key performance indicators</a:t>
                      </a:r>
                      <a:r>
                        <a:rPr lang="en-US" sz="1400" i="1" spc="-235"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(for</a:t>
                      </a:r>
                      <a:r>
                        <a:rPr lang="en-US" sz="1400" i="1" spc="-20"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sub-actions)</a:t>
                      </a:r>
                      <a:endParaRPr lang="en-US" sz="1400" i="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extLst>
                  <a:ext uri="{0D108BD9-81ED-4DB2-BD59-A6C34878D82A}">
                    <a16:rowId xmlns:a16="http://schemas.microsoft.com/office/drawing/2014/main" val="10000"/>
                  </a:ext>
                </a:extLst>
              </a:tr>
              <a:tr h="214415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2.</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Women representation on board</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should be complemented with regular reporting on gender policies issued from Financial Regulatory Authority</a:t>
                      </a:r>
                    </a:p>
                    <a:p>
                      <a:pPr marL="0" marR="0" algn="ctr">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(FRA).</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742950" marR="0" lvl="1" indent="-285750" algn="l" rtl="0">
                        <a:lnSpc>
                          <a:spcPts val="1325"/>
                        </a:lnSpc>
                        <a:spcBef>
                          <a:spcPts val="0"/>
                        </a:spcBef>
                        <a:spcAft>
                          <a:spcPts val="0"/>
                        </a:spcAft>
                        <a:buClrTx/>
                        <a:buSzPts val="1100"/>
                        <a:buFont typeface="+mj-lt"/>
                        <a:buAutoNum type="arabicPeriod"/>
                        <a:tabLst>
                          <a:tab pos="399415" algn="l"/>
                          <a:tab pos="400050"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Conduct meetings with the relevant stakeholders.</a:t>
                      </a:r>
                    </a:p>
                    <a:p>
                      <a:pPr marL="742950" marR="0" lvl="1" indent="-285750" algn="l" rtl="0">
                        <a:lnSpc>
                          <a:spcPts val="1325"/>
                        </a:lnSpc>
                        <a:spcBef>
                          <a:spcPts val="0"/>
                        </a:spcBef>
                        <a:spcAft>
                          <a:spcPts val="0"/>
                        </a:spcAft>
                        <a:buClrTx/>
                        <a:buSzPts val="1100"/>
                        <a:buFont typeface="+mj-lt"/>
                        <a:buAutoNum type="arabicPeriod"/>
                        <a:tabLst>
                          <a:tab pos="399415" algn="l"/>
                          <a:tab pos="400050" algn="l"/>
                        </a:tabLst>
                      </a:pP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l" rtl="0">
                        <a:lnSpc>
                          <a:spcPts val="1325"/>
                        </a:lnSpc>
                        <a:spcBef>
                          <a:spcPts val="0"/>
                        </a:spcBef>
                        <a:spcAft>
                          <a:spcPts val="0"/>
                        </a:spcAft>
                        <a:buClrTx/>
                        <a:buSzPts val="1100"/>
                        <a:buFont typeface="+mj-lt"/>
                        <a:buAutoNum type="arabicPeriod"/>
                        <a:tabLst>
                          <a:tab pos="399415" algn="l"/>
                          <a:tab pos="400050"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Develop concrete recommendations </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to advance women’s representation on boards.</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Joint</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Improved knowledge among policy makers and private sector employers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of concrete &amp; feasible recommendations that would advance women’s representation on boards.</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Concrete recommendations</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to advance</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women’s representation</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on boards</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that</a:t>
                      </a:r>
                      <a:r>
                        <a:rPr lang="en-US" sz="1400" b="0"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are drafted</a:t>
                      </a:r>
                      <a:r>
                        <a:rPr lang="en-US" sz="1400" b="0"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and</a:t>
                      </a:r>
                      <a:r>
                        <a:rPr lang="en-US" sz="1400" b="0"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shared with	concerned stakeholders.</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71357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raphical user interface, website&#10;&#10;Description automatically generated">
            <a:extLst>
              <a:ext uri="{FF2B5EF4-FFF2-40B4-BE49-F238E27FC236}">
                <a16:creationId xmlns:a16="http://schemas.microsoft.com/office/drawing/2014/main" id="{AE43A584-2125-4EFB-92F2-D72BD3DB08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86" t="17038" r="20129" b="21234"/>
          <a:stretch/>
        </p:blipFill>
        <p:spPr>
          <a:xfrm>
            <a:off x="-1" y="0"/>
            <a:ext cx="12264019" cy="7089030"/>
          </a:xfrm>
          <a:prstGeom prst="rect">
            <a:avLst/>
          </a:prstGeom>
        </p:spPr>
      </p:pic>
      <p:pic>
        <p:nvPicPr>
          <p:cNvPr id="28" name="Picture 27"/>
          <p:cNvPicPr>
            <a:picLocks noChangeAspect="1"/>
          </p:cNvPicPr>
          <p:nvPr/>
        </p:nvPicPr>
        <p:blipFill>
          <a:blip r:embed="rId3">
            <a:clrChange>
              <a:clrFrom>
                <a:srgbClr val="EF402B"/>
              </a:clrFrom>
              <a:clrTo>
                <a:srgbClr val="EF402B">
                  <a:alpha val="0"/>
                </a:srgbClr>
              </a:clrTo>
            </a:clrChange>
            <a:duotone>
              <a:prstClr val="black"/>
              <a:schemeClr val="accent4">
                <a:tint val="45000"/>
                <a:satMod val="400000"/>
              </a:schemeClr>
            </a:duotone>
          </a:blip>
          <a:stretch>
            <a:fillRect/>
          </a:stretch>
        </p:blipFill>
        <p:spPr>
          <a:xfrm>
            <a:off x="9751089" y="3686764"/>
            <a:ext cx="2130544" cy="2231898"/>
          </a:xfrm>
          <a:prstGeom prst="rect">
            <a:avLst/>
          </a:prstGeom>
          <a:effectLst>
            <a:outerShdw blurRad="355600" dist="50800" dir="4200000" algn="ctr" rotWithShape="0">
              <a:srgbClr val="000000">
                <a:alpha val="18000"/>
              </a:srgbClr>
            </a:outerShdw>
          </a:effectLst>
        </p:spPr>
      </p:pic>
      <p:sp>
        <p:nvSpPr>
          <p:cNvPr id="2" name="Title 1"/>
          <p:cNvSpPr>
            <a:spLocks noGrp="1"/>
          </p:cNvSpPr>
          <p:nvPr>
            <p:ph type="ctrTitle"/>
          </p:nvPr>
        </p:nvSpPr>
        <p:spPr>
          <a:xfrm>
            <a:off x="3452037" y="1397513"/>
            <a:ext cx="9144000" cy="2387600"/>
          </a:xfrm>
        </p:spPr>
        <p:txBody>
          <a:bodyPr>
            <a:normAutofit/>
          </a:bodyPr>
          <a:lstStyle/>
          <a:p>
            <a:r>
              <a:rPr lang="en-US" sz="6600" i="1" dirty="0">
                <a:solidFill>
                  <a:schemeClr val="bg1"/>
                </a:solidFill>
                <a:latin typeface="Times New Roman" panose="02020603050405020304" pitchFamily="18" charset="0"/>
                <a:ea typeface="+mn-ea"/>
                <a:cs typeface="Times New Roman" panose="02020603050405020304" pitchFamily="18" charset="0"/>
              </a:rPr>
              <a:t>Context</a:t>
            </a:r>
          </a:p>
        </p:txBody>
      </p:sp>
      <p:grpSp>
        <p:nvGrpSpPr>
          <p:cNvPr id="12" name="Group 11"/>
          <p:cNvGrpSpPr/>
          <p:nvPr/>
        </p:nvGrpSpPr>
        <p:grpSpPr>
          <a:xfrm>
            <a:off x="5248081" y="2567881"/>
            <a:ext cx="983681" cy="1323439"/>
            <a:chOff x="429485" y="1231733"/>
            <a:chExt cx="983681" cy="1323439"/>
          </a:xfrm>
        </p:grpSpPr>
        <p:pic>
          <p:nvPicPr>
            <p:cNvPr id="10" name="Picture 9"/>
            <p:cNvPicPr>
              <a:picLocks noChangeAspect="1"/>
            </p:cNvPicPr>
            <p:nvPr/>
          </p:nvPicPr>
          <p:blipFill>
            <a:blip r:embed="rId3">
              <a:duotone>
                <a:schemeClr val="accent4">
                  <a:shade val="45000"/>
                  <a:satMod val="135000"/>
                </a:schemeClr>
                <a:prstClr val="white"/>
              </a:duotone>
            </a:blip>
            <a:stretch>
              <a:fillRect/>
            </a:stretch>
          </p:blipFill>
          <p:spPr>
            <a:xfrm>
              <a:off x="1088204" y="1893453"/>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Rectangle 10"/>
            <p:cNvSpPr/>
            <p:nvPr/>
          </p:nvSpPr>
          <p:spPr>
            <a:xfrm>
              <a:off x="429485" y="1231733"/>
              <a:ext cx="759243" cy="1323439"/>
            </a:xfrm>
            <a:prstGeom prst="rect">
              <a:avLst/>
            </a:prstGeom>
            <a:noFill/>
          </p:spPr>
          <p:txBody>
            <a:bodyPr wrap="square" lIns="91440" tIns="45720" rIns="91440" bIns="45720">
              <a:spAutoFit/>
            </a:bodyPr>
            <a:lstStyle/>
            <a:p>
              <a:pPr algn="ctr"/>
              <a:r>
                <a:rPr lang="en-US"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rPr>
                <a:t>1</a:t>
              </a:r>
            </a:p>
          </p:txBody>
        </p:sp>
      </p:grpSp>
    </p:spTree>
    <p:extLst>
      <p:ext uri="{BB962C8B-B14F-4D97-AF65-F5344CB8AC3E}">
        <p14:creationId xmlns:p14="http://schemas.microsoft.com/office/powerpoint/2010/main" val="3479873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31763" y="131763"/>
            <a:ext cx="10515600" cy="909637"/>
          </a:xfrm>
        </p:spPr>
        <p:txBody>
          <a:bodyPr>
            <a:normAutofit fontScale="90000"/>
          </a:bodyPr>
          <a:lstStyle/>
          <a:p>
            <a:r>
              <a:rPr lang="fr-FR" b="1" dirty="0"/>
              <a:t>Actions in </a:t>
            </a:r>
            <a:r>
              <a:rPr lang="fr-FR" b="1" dirty="0" err="1"/>
              <a:t>process</a:t>
            </a:r>
            <a:r>
              <a:rPr lang="fr-FR" b="1" dirty="0"/>
              <a:t>: </a:t>
            </a:r>
            <a:r>
              <a:rPr lang="fr-FR" b="1" dirty="0" err="1"/>
              <a:t>Closing</a:t>
            </a:r>
            <a:r>
              <a:rPr lang="fr-FR" b="1" dirty="0"/>
              <a:t> </a:t>
            </a:r>
            <a:r>
              <a:rPr lang="fr-FR" b="1" dirty="0" err="1"/>
              <a:t>Gender</a:t>
            </a:r>
            <a:r>
              <a:rPr lang="fr-FR" b="1" dirty="0"/>
              <a:t> Gap Accelerator</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40373004"/>
              </p:ext>
            </p:extLst>
          </p:nvPr>
        </p:nvGraphicFramePr>
        <p:xfrm>
          <a:off x="263388" y="1315720"/>
          <a:ext cx="11598872" cy="5111776"/>
        </p:xfrm>
        <a:graphic>
          <a:graphicData uri="http://schemas.openxmlformats.org/drawingml/2006/table">
            <a:tbl>
              <a:tblPr firstRow="1" firstCol="1" lastRow="1" lastCol="1" bandRow="1" bandCol="1"/>
              <a:tblGrid>
                <a:gridCol w="469629">
                  <a:extLst>
                    <a:ext uri="{9D8B030D-6E8A-4147-A177-3AD203B41FA5}">
                      <a16:colId xmlns:a16="http://schemas.microsoft.com/office/drawing/2014/main" val="20000"/>
                    </a:ext>
                  </a:extLst>
                </a:gridCol>
                <a:gridCol w="1245412">
                  <a:extLst>
                    <a:ext uri="{9D8B030D-6E8A-4147-A177-3AD203B41FA5}">
                      <a16:colId xmlns:a16="http://schemas.microsoft.com/office/drawing/2014/main" val="20001"/>
                    </a:ext>
                  </a:extLst>
                </a:gridCol>
                <a:gridCol w="3694003">
                  <a:extLst>
                    <a:ext uri="{9D8B030D-6E8A-4147-A177-3AD203B41FA5}">
                      <a16:colId xmlns:a16="http://schemas.microsoft.com/office/drawing/2014/main" val="20002"/>
                    </a:ext>
                  </a:extLst>
                </a:gridCol>
                <a:gridCol w="1294388">
                  <a:extLst>
                    <a:ext uri="{9D8B030D-6E8A-4147-A177-3AD203B41FA5}">
                      <a16:colId xmlns:a16="http://schemas.microsoft.com/office/drawing/2014/main" val="20003"/>
                    </a:ext>
                  </a:extLst>
                </a:gridCol>
                <a:gridCol w="2127303">
                  <a:extLst>
                    <a:ext uri="{9D8B030D-6E8A-4147-A177-3AD203B41FA5}">
                      <a16:colId xmlns:a16="http://schemas.microsoft.com/office/drawing/2014/main" val="20004"/>
                    </a:ext>
                  </a:extLst>
                </a:gridCol>
                <a:gridCol w="2768137">
                  <a:extLst>
                    <a:ext uri="{9D8B030D-6E8A-4147-A177-3AD203B41FA5}">
                      <a16:colId xmlns:a16="http://schemas.microsoft.com/office/drawing/2014/main" val="20005"/>
                    </a:ext>
                  </a:extLst>
                </a:gridCol>
              </a:tblGrid>
              <a:tr h="57834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78740" marR="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Action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Proposed</a:t>
                      </a:r>
                      <a:r>
                        <a:rPr lang="en-US" sz="1400" i="1" u="none" spc="-1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Sub-actions</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61925" marR="150495" indent="-381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Main</a:t>
                      </a:r>
                      <a:r>
                        <a:rPr lang="en-US" sz="1400" i="1" u="none" spc="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responsible</a:t>
                      </a:r>
                    </a:p>
                    <a:p>
                      <a:pPr marL="122555" marR="114300" algn="ctr">
                        <a:lnSpc>
                          <a:spcPts val="128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actor</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Deliverable/Output</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409575" marR="61595" indent="-326390" algn="ctr">
                        <a:lnSpc>
                          <a:spcPct val="107000"/>
                        </a:lnSpc>
                        <a:spcBef>
                          <a:spcPts val="655"/>
                        </a:spcBef>
                        <a:spcAft>
                          <a:spcPts val="0"/>
                        </a:spcAft>
                      </a:pPr>
                      <a:r>
                        <a:rPr lang="en-US" sz="1400" i="1" dirty="0">
                          <a:effectLst/>
                          <a:latin typeface="Times New Roman" panose="02020603050405020304" pitchFamily="18" charset="0"/>
                          <a:cs typeface="Times New Roman" panose="02020603050405020304" pitchFamily="18" charset="0"/>
                        </a:rPr>
                        <a:t>Key performance indicators</a:t>
                      </a:r>
                      <a:r>
                        <a:rPr lang="en-US" sz="1400" i="1" spc="-235"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(for</a:t>
                      </a:r>
                      <a:r>
                        <a:rPr lang="en-US" sz="1400" i="1" spc="-20"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sub-actions)</a:t>
                      </a:r>
                      <a:endParaRPr lang="en-US" sz="1400" i="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extLst>
                  <a:ext uri="{0D108BD9-81ED-4DB2-BD59-A6C34878D82A}">
                    <a16:rowId xmlns:a16="http://schemas.microsoft.com/office/drawing/2014/main" val="10000"/>
                  </a:ext>
                </a:extLst>
              </a:tr>
              <a:tr h="4490111">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3.</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Promote company to company Mentorship, women’s leadership &amp; mentorship/sponsors hip </a:t>
                      </a:r>
                      <a:r>
                        <a:rPr lang="en-US" sz="1400" b="1" kern="1200" spc="-10" dirty="0" err="1">
                          <a:solidFill>
                            <a:schemeClr val="tx1"/>
                          </a:solidFill>
                          <a:effectLst/>
                          <a:latin typeface="Times New Roman" panose="02020603050405020304" pitchFamily="18" charset="0"/>
                          <a:ea typeface="+mn-ea"/>
                          <a:cs typeface="Times New Roman" panose="02020603050405020304" pitchFamily="18" charset="0"/>
                        </a:rPr>
                        <a:t>programmes</a:t>
                      </a:r>
                      <a:endParaRPr lang="en-US" sz="1400" b="1"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515938" marR="0" lvl="1" indent="-285750" algn="l" rtl="0">
                        <a:lnSpc>
                          <a:spcPts val="1325"/>
                        </a:lnSpc>
                        <a:spcBef>
                          <a:spcPts val="0"/>
                        </a:spcBef>
                        <a:spcAft>
                          <a:spcPts val="9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Design &amp; execute a ‘company to company’ mentorship </a:t>
                      </a:r>
                      <a:r>
                        <a:rPr lang="en-US" sz="1400" b="1" spc="-10" dirty="0" err="1">
                          <a:solidFill>
                            <a:schemeClr val="tx1"/>
                          </a:solidFill>
                          <a:effectLst/>
                          <a:latin typeface="Times New Roman" panose="02020603050405020304" pitchFamily="18" charset="0"/>
                          <a:cs typeface="Times New Roman" panose="02020603050405020304" pitchFamily="18" charset="0"/>
                        </a:rPr>
                        <a:t>programme</a:t>
                      </a:r>
                      <a:r>
                        <a:rPr lang="en-US" sz="1400" b="1" spc="-10" dirty="0">
                          <a:solidFill>
                            <a:schemeClr val="tx1"/>
                          </a:solidFill>
                          <a:effectLst/>
                          <a:latin typeface="Times New Roman" panose="02020603050405020304" pitchFamily="18" charset="0"/>
                          <a:cs typeface="Times New Roman" panose="02020603050405020304" pitchFamily="18" charset="0"/>
                        </a:rPr>
                        <a:t>.</a:t>
                      </a:r>
                    </a:p>
                    <a:p>
                      <a:pPr marL="515938" marR="0" lvl="1" indent="-285750" algn="l" rtl="0">
                        <a:lnSpc>
                          <a:spcPts val="1325"/>
                        </a:lnSpc>
                        <a:spcBef>
                          <a:spcPts val="0"/>
                        </a:spcBef>
                        <a:spcAft>
                          <a:spcPts val="9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Promote support networks, champions, sponsors, mentors </a:t>
                      </a:r>
                      <a:r>
                        <a:rPr lang="en-US" sz="1400" b="0" spc="-10" dirty="0">
                          <a:solidFill>
                            <a:schemeClr val="tx1"/>
                          </a:solidFill>
                          <a:effectLst/>
                          <a:latin typeface="Times New Roman" panose="02020603050405020304" pitchFamily="18" charset="0"/>
                          <a:cs typeface="Times New Roman" panose="02020603050405020304" pitchFamily="18" charset="0"/>
                        </a:rPr>
                        <a:t>for peer to peer support and role modeling.</a:t>
                      </a:r>
                    </a:p>
                    <a:p>
                      <a:pPr marL="515938" marR="0" lvl="1" indent="-285750" algn="l" rtl="0">
                        <a:lnSpc>
                          <a:spcPts val="1325"/>
                        </a:lnSpc>
                        <a:spcBef>
                          <a:spcPts val="0"/>
                        </a:spcBef>
                        <a:spcAft>
                          <a:spcPts val="9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Scale-up yearly events of women startups and businesses </a:t>
                      </a:r>
                      <a:r>
                        <a:rPr lang="en-US" sz="1400" b="0" spc="-10" dirty="0">
                          <a:solidFill>
                            <a:schemeClr val="tx1"/>
                          </a:solidFill>
                          <a:effectLst/>
                          <a:latin typeface="Times New Roman" panose="02020603050405020304" pitchFamily="18" charset="0"/>
                          <a:cs typeface="Times New Roman" panose="02020603050405020304" pitchFamily="18" charset="0"/>
                        </a:rPr>
                        <a:t>to give them opportunities to meet top notch experts in their field.</a:t>
                      </a:r>
                    </a:p>
                    <a:p>
                      <a:pPr marL="515938" marR="0" lvl="1" indent="-285750" algn="l" rtl="0">
                        <a:lnSpc>
                          <a:spcPts val="1325"/>
                        </a:lnSpc>
                        <a:spcBef>
                          <a:spcPts val="0"/>
                        </a:spcBef>
                        <a:spcAft>
                          <a:spcPts val="9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Build on existing governmental </a:t>
                      </a:r>
                      <a:r>
                        <a:rPr lang="en-US" sz="1400" b="1" spc="-10" dirty="0" err="1">
                          <a:solidFill>
                            <a:schemeClr val="tx1"/>
                          </a:solidFill>
                          <a:effectLst/>
                          <a:latin typeface="Times New Roman" panose="02020603050405020304" pitchFamily="18" charset="0"/>
                          <a:cs typeface="Times New Roman" panose="02020603050405020304" pitchFamily="18" charset="0"/>
                        </a:rPr>
                        <a:t>programmes</a:t>
                      </a:r>
                      <a:r>
                        <a:rPr lang="en-US" sz="1400" b="1" spc="-10" dirty="0">
                          <a:solidFill>
                            <a:schemeClr val="tx1"/>
                          </a:solidFill>
                          <a:effectLst/>
                          <a:latin typeface="Times New Roman" panose="02020603050405020304" pitchFamily="18" charset="0"/>
                          <a:cs typeface="Times New Roman" panose="02020603050405020304" pitchFamily="18" charset="0"/>
                        </a:rPr>
                        <a:t> on leadership.</a:t>
                      </a:r>
                    </a:p>
                    <a:p>
                      <a:pPr marL="515938" marR="0" lvl="1" indent="-285750" algn="l" rtl="0">
                        <a:lnSpc>
                          <a:spcPts val="1325"/>
                        </a:lnSpc>
                        <a:spcBef>
                          <a:spcPts val="0"/>
                        </a:spcBef>
                        <a:spcAft>
                          <a:spcPts val="9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Customize training </a:t>
                      </a:r>
                      <a:r>
                        <a:rPr lang="en-US" sz="1400" b="1" spc="-10" dirty="0" err="1">
                          <a:solidFill>
                            <a:schemeClr val="tx1"/>
                          </a:solidFill>
                          <a:effectLst/>
                          <a:latin typeface="Times New Roman" panose="02020603050405020304" pitchFamily="18" charset="0"/>
                          <a:cs typeface="Times New Roman" panose="02020603050405020304" pitchFamily="18" charset="0"/>
                        </a:rPr>
                        <a:t>programmes</a:t>
                      </a:r>
                      <a:r>
                        <a:rPr lang="en-US" sz="1400" b="1" spc="-10" dirty="0">
                          <a:solidFill>
                            <a:schemeClr val="tx1"/>
                          </a:solidFill>
                          <a:effectLst/>
                          <a:latin typeface="Times New Roman" panose="02020603050405020304" pitchFamily="18" charset="0"/>
                          <a:cs typeface="Times New Roman" panose="02020603050405020304" pitchFamily="18" charset="0"/>
                        </a:rPr>
                        <a:t> for women </a:t>
                      </a:r>
                      <a:r>
                        <a:rPr lang="en-US" sz="1400" b="0" spc="-10" dirty="0">
                          <a:solidFill>
                            <a:schemeClr val="tx1"/>
                          </a:solidFill>
                          <a:effectLst/>
                          <a:latin typeface="Times New Roman" panose="02020603050405020304" pitchFamily="18" charset="0"/>
                          <a:cs typeface="Times New Roman" panose="02020603050405020304" pitchFamily="18" charset="0"/>
                        </a:rPr>
                        <a:t>to be able to be represented on boards of specific companies (for example boards of financial companies).</a:t>
                      </a:r>
                    </a:p>
                    <a:p>
                      <a:pPr marL="515938" marR="0" lvl="1" indent="-285750" algn="l" rtl="0">
                        <a:lnSpc>
                          <a:spcPts val="1325"/>
                        </a:lnSpc>
                        <a:spcBef>
                          <a:spcPts val="0"/>
                        </a:spcBef>
                        <a:spcAft>
                          <a:spcPts val="9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Enhance the skills &amp; capacities for government employees (potential leaders) </a:t>
                      </a:r>
                      <a:r>
                        <a:rPr lang="en-US" sz="1400" b="0" spc="-10" dirty="0">
                          <a:solidFill>
                            <a:schemeClr val="tx1"/>
                          </a:solidFill>
                          <a:effectLst/>
                          <a:latin typeface="Times New Roman" panose="02020603050405020304" pitchFamily="18" charset="0"/>
                          <a:cs typeface="Times New Roman" panose="02020603050405020304" pitchFamily="18" charset="0"/>
                        </a:rPr>
                        <a:t>to undertake gender techniques, tools &amp; instruments (e.g., gender analysis, gender impact assessment &amp; others).</a:t>
                      </a:r>
                    </a:p>
                    <a:p>
                      <a:pPr marL="515938" marR="0" lvl="1" indent="-285750" algn="l" rtl="0">
                        <a:lnSpc>
                          <a:spcPts val="1325"/>
                        </a:lnSpc>
                        <a:spcBef>
                          <a:spcPts val="0"/>
                        </a:spcBef>
                        <a:spcAft>
                          <a:spcPts val="9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Construct competitions in creativity and digital innovations and entrepreneurial ships from a very young age.</a:t>
                      </a: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Joint</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Companies’ gender equality policies are enhanced and incentivized &amp; reported on.</a:t>
                      </a:r>
                    </a:p>
                    <a:p>
                      <a:pPr marL="0" marR="0" algn="ctr" defTabSz="914400" rtl="0" eaLnBrk="1" latinLnBrk="0" hangingPunct="1">
                        <a:lnSpc>
                          <a:spcPct val="107000"/>
                        </a:lnSpc>
                        <a:spcBef>
                          <a:spcPts val="0"/>
                        </a:spcBef>
                        <a:spcAft>
                          <a:spcPts val="0"/>
                        </a:spcAft>
                      </a:pPr>
                      <a:endParaRPr lang="en-US" sz="1400" b="1" kern="1200" spc="-10" dirty="0">
                        <a:solidFill>
                          <a:schemeClr val="tx1"/>
                        </a:solidFill>
                        <a:effectLst/>
                        <a:latin typeface="Times New Roman" panose="02020603050405020304" pitchFamily="18" charset="0"/>
                        <a:ea typeface="+mn-ea"/>
                        <a:cs typeface="Times New Roman" panose="02020603050405020304" pitchFamily="18" charset="0"/>
                      </a:endParaRPr>
                    </a:p>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Improved	women’s leadership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(including gender transformative leadership)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&amp; general management, and business management skills,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especially for senior roles</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a:t>
                      </a:r>
                    </a:p>
                    <a:p>
                      <a:pPr marL="0" marR="0" algn="ctr" defTabSz="914400" rtl="0" eaLnBrk="1" latinLnBrk="0" hangingPunct="1">
                        <a:lnSpc>
                          <a:spcPct val="107000"/>
                        </a:lnSpc>
                        <a:spcBef>
                          <a:spcPts val="0"/>
                        </a:spcBef>
                        <a:spcAft>
                          <a:spcPts val="0"/>
                        </a:spcAft>
                      </a:pPr>
                      <a:endParaRPr lang="en-US" sz="1400" b="0"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companies mentored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by the ‘Company to company’ mentorship </a:t>
                      </a:r>
                      <a:r>
                        <a:rPr lang="en-US" sz="1400" b="0" kern="1200" spc="-10" dirty="0" err="1">
                          <a:solidFill>
                            <a:schemeClr val="tx1"/>
                          </a:solidFill>
                          <a:effectLst/>
                          <a:latin typeface="Times New Roman" panose="02020603050405020304" pitchFamily="18" charset="0"/>
                          <a:ea typeface="+mn-ea"/>
                          <a:cs typeface="Times New Roman" panose="02020603050405020304" pitchFamily="18" charset="0"/>
                        </a:rPr>
                        <a:t>programmes</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a:t>
                      </a:r>
                    </a:p>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women beneficiaries</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	of governmental leadership </a:t>
                      </a:r>
                      <a:r>
                        <a:rPr lang="en-US" sz="1400" b="0" kern="1200" spc="-10" dirty="0" err="1">
                          <a:solidFill>
                            <a:schemeClr val="tx1"/>
                          </a:solidFill>
                          <a:effectLst/>
                          <a:latin typeface="Times New Roman" panose="02020603050405020304" pitchFamily="18" charset="0"/>
                          <a:ea typeface="+mn-ea"/>
                          <a:cs typeface="Times New Roman" panose="02020603050405020304" pitchFamily="18" charset="0"/>
                        </a:rPr>
                        <a:t>programmes</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a:t>
                      </a:r>
                    </a:p>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training </a:t>
                      </a:r>
                      <a:r>
                        <a:rPr lang="en-US" sz="1400" b="1" kern="1200" spc="-10" dirty="0" err="1">
                          <a:solidFill>
                            <a:schemeClr val="tx1"/>
                          </a:solidFill>
                          <a:effectLst/>
                          <a:latin typeface="Times New Roman" panose="02020603050405020304" pitchFamily="18" charset="0"/>
                          <a:ea typeface="+mn-ea"/>
                          <a:cs typeface="Times New Roman" panose="02020603050405020304" pitchFamily="18" charset="0"/>
                        </a:rPr>
                        <a:t>programmes</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tailored for women’s representation on boards of specific companies (e.g., boards of financial companies).</a:t>
                      </a:r>
                    </a:p>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beneficiaries   of skills &amp; capacity development </a:t>
                      </a:r>
                      <a:r>
                        <a:rPr lang="en-US" sz="1400" b="1" kern="1200" spc="-10" dirty="0" err="1">
                          <a:solidFill>
                            <a:schemeClr val="tx1"/>
                          </a:solidFill>
                          <a:effectLst/>
                          <a:latin typeface="Times New Roman" panose="02020603050405020304" pitchFamily="18" charset="0"/>
                          <a:ea typeface="+mn-ea"/>
                          <a:cs typeface="Times New Roman" panose="02020603050405020304" pitchFamily="18" charset="0"/>
                        </a:rPr>
                        <a:t>programmes</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on gender techniques, tools &amp; instruments (e.g., gender analysis, gender impact assessment &amp; others) that are developed.</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47038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31763" y="131763"/>
            <a:ext cx="10515600" cy="909637"/>
          </a:xfrm>
        </p:spPr>
        <p:txBody>
          <a:bodyPr>
            <a:normAutofit fontScale="90000"/>
          </a:bodyPr>
          <a:lstStyle/>
          <a:p>
            <a:r>
              <a:rPr lang="fr-FR" b="1" dirty="0"/>
              <a:t>Actions in </a:t>
            </a:r>
            <a:r>
              <a:rPr lang="fr-FR" b="1" dirty="0" err="1"/>
              <a:t>process</a:t>
            </a:r>
            <a:r>
              <a:rPr lang="fr-FR" b="1" dirty="0"/>
              <a:t>: </a:t>
            </a:r>
            <a:r>
              <a:rPr lang="fr-FR" b="1" dirty="0" err="1"/>
              <a:t>Closing</a:t>
            </a:r>
            <a:r>
              <a:rPr lang="fr-FR" b="1" dirty="0"/>
              <a:t> </a:t>
            </a:r>
            <a:r>
              <a:rPr lang="fr-FR" b="1" dirty="0" err="1"/>
              <a:t>Gender</a:t>
            </a:r>
            <a:r>
              <a:rPr lang="fr-FR" b="1" dirty="0"/>
              <a:t> Gap Accelerator</a:t>
            </a:r>
            <a:endParaRPr lang="en-US" dirty="0"/>
          </a:p>
        </p:txBody>
      </p:sp>
      <p:graphicFrame>
        <p:nvGraphicFramePr>
          <p:cNvPr id="5" name="Table 4"/>
          <p:cNvGraphicFramePr>
            <a:graphicFrameLocks noGrp="1"/>
          </p:cNvGraphicFramePr>
          <p:nvPr/>
        </p:nvGraphicFramePr>
        <p:xfrm>
          <a:off x="233243" y="1154946"/>
          <a:ext cx="11598872" cy="5238115"/>
        </p:xfrm>
        <a:graphic>
          <a:graphicData uri="http://schemas.openxmlformats.org/drawingml/2006/table">
            <a:tbl>
              <a:tblPr firstRow="1" firstCol="1" lastRow="1" lastCol="1" bandRow="1" bandCol="1"/>
              <a:tblGrid>
                <a:gridCol w="469629">
                  <a:extLst>
                    <a:ext uri="{9D8B030D-6E8A-4147-A177-3AD203B41FA5}">
                      <a16:colId xmlns:a16="http://schemas.microsoft.com/office/drawing/2014/main" val="20000"/>
                    </a:ext>
                  </a:extLst>
                </a:gridCol>
                <a:gridCol w="1417330">
                  <a:extLst>
                    <a:ext uri="{9D8B030D-6E8A-4147-A177-3AD203B41FA5}">
                      <a16:colId xmlns:a16="http://schemas.microsoft.com/office/drawing/2014/main" val="20001"/>
                    </a:ext>
                  </a:extLst>
                </a:gridCol>
                <a:gridCol w="3522085">
                  <a:extLst>
                    <a:ext uri="{9D8B030D-6E8A-4147-A177-3AD203B41FA5}">
                      <a16:colId xmlns:a16="http://schemas.microsoft.com/office/drawing/2014/main" val="20002"/>
                    </a:ext>
                  </a:extLst>
                </a:gridCol>
                <a:gridCol w="1294388">
                  <a:extLst>
                    <a:ext uri="{9D8B030D-6E8A-4147-A177-3AD203B41FA5}">
                      <a16:colId xmlns:a16="http://schemas.microsoft.com/office/drawing/2014/main" val="20003"/>
                    </a:ext>
                  </a:extLst>
                </a:gridCol>
                <a:gridCol w="2136987">
                  <a:extLst>
                    <a:ext uri="{9D8B030D-6E8A-4147-A177-3AD203B41FA5}">
                      <a16:colId xmlns:a16="http://schemas.microsoft.com/office/drawing/2014/main" val="20004"/>
                    </a:ext>
                  </a:extLst>
                </a:gridCol>
                <a:gridCol w="2758453">
                  <a:extLst>
                    <a:ext uri="{9D8B030D-6E8A-4147-A177-3AD203B41FA5}">
                      <a16:colId xmlns:a16="http://schemas.microsoft.com/office/drawing/2014/main" val="20005"/>
                    </a:ext>
                  </a:extLst>
                </a:gridCol>
              </a:tblGrid>
              <a:tr h="57834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78740" marR="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Action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Proposed</a:t>
                      </a:r>
                      <a:r>
                        <a:rPr lang="en-US" sz="1400" i="1" u="none" spc="-1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Sub-actions</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61925" marR="150495" indent="-381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Main</a:t>
                      </a:r>
                      <a:r>
                        <a:rPr lang="en-US" sz="1400" i="1" u="none" spc="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responsible</a:t>
                      </a:r>
                    </a:p>
                    <a:p>
                      <a:pPr marL="122555" marR="114300" algn="ctr">
                        <a:lnSpc>
                          <a:spcPts val="128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actor</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Deliverable/Output</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409575" marR="61595" indent="-326390" algn="ctr">
                        <a:lnSpc>
                          <a:spcPct val="107000"/>
                        </a:lnSpc>
                        <a:spcBef>
                          <a:spcPts val="655"/>
                        </a:spcBef>
                        <a:spcAft>
                          <a:spcPts val="0"/>
                        </a:spcAft>
                      </a:pPr>
                      <a:r>
                        <a:rPr lang="en-US" sz="1400" i="1" dirty="0">
                          <a:effectLst/>
                          <a:latin typeface="Times New Roman" panose="02020603050405020304" pitchFamily="18" charset="0"/>
                          <a:cs typeface="Times New Roman" panose="02020603050405020304" pitchFamily="18" charset="0"/>
                        </a:rPr>
                        <a:t>Key performance indicators</a:t>
                      </a:r>
                      <a:r>
                        <a:rPr lang="en-US" sz="1400" i="1" spc="-235"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(for</a:t>
                      </a:r>
                      <a:r>
                        <a:rPr lang="en-US" sz="1400" i="1" spc="-20"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sub-actions)</a:t>
                      </a:r>
                      <a:endParaRPr lang="en-US" sz="1400" i="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extLst>
                  <a:ext uri="{0D108BD9-81ED-4DB2-BD59-A6C34878D82A}">
                    <a16:rowId xmlns:a16="http://schemas.microsoft.com/office/drawing/2014/main" val="10000"/>
                  </a:ext>
                </a:extLst>
              </a:tr>
              <a:tr h="4490111">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4.</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Equip women with the hard and soft skills (e.g., leadership and problem-solving character) &amp; expertise and scholarship opportunities</a:t>
                      </a:r>
                    </a:p>
                    <a:p>
                      <a:pPr marL="0" marR="0" algn="ctr">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(especially relevant to High growth &amp;</a:t>
                      </a:r>
                    </a:p>
                    <a:p>
                      <a:pPr marL="0" marR="0" algn="ctr">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increasingly digitalized jobs).</a:t>
                      </a:r>
                    </a:p>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endParaRPr lang="en-US" sz="1400" b="1"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515938" marR="0" lvl="1" indent="-285750" algn="l" rtl="0">
                        <a:lnSpc>
                          <a:spcPts val="1325"/>
                        </a:lnSpc>
                        <a:spcBef>
                          <a:spcPts val="0"/>
                        </a:spcBef>
                        <a:spcAft>
                          <a:spcPts val="600"/>
                        </a:spcAft>
                        <a:buClrTx/>
                        <a:buSzPts val="1100"/>
                        <a:buFont typeface="+mj-lt"/>
                        <a:buAutoNum type="arabicPeriod"/>
                        <a:tabLst>
                          <a:tab pos="399415" algn="l"/>
                          <a:tab pos="400050"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Launch &amp; enhance specialized training &amp; educational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programmes</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tailored for women in ICT &amp; digital literacy.</a:t>
                      </a:r>
                    </a:p>
                    <a:p>
                      <a:pPr marL="515938" marR="0" lvl="1" indent="-285750" algn="l" rtl="0">
                        <a:lnSpc>
                          <a:spcPts val="1325"/>
                        </a:lnSpc>
                        <a:spcBef>
                          <a:spcPts val="0"/>
                        </a:spcBef>
                        <a:spcAft>
                          <a:spcPts val="600"/>
                        </a:spcAft>
                        <a:buClrTx/>
                        <a:buSzPts val="1100"/>
                        <a:buFont typeface="+mj-lt"/>
                        <a:buAutoNum type="arabicPeriod"/>
                        <a:tabLst>
                          <a:tab pos="399415" algn="l"/>
                          <a:tab pos="400050"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Design an incentive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programme</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tailored for women to allow them to enter in the fields of ICT, Science Technology, Engineering, &amp; Mathematics (STEM) &amp; Artificial Intelligence (AI).</a:t>
                      </a:r>
                    </a:p>
                    <a:p>
                      <a:pPr marL="515938" marR="0" lvl="1" indent="-285750" algn="l" rtl="0">
                        <a:lnSpc>
                          <a:spcPts val="1325"/>
                        </a:lnSpc>
                        <a:spcBef>
                          <a:spcPts val="0"/>
                        </a:spcBef>
                        <a:spcAft>
                          <a:spcPts val="600"/>
                        </a:spcAft>
                        <a:buClrTx/>
                        <a:buSzPts val="1100"/>
                        <a:buFont typeface="+mj-lt"/>
                        <a:buAutoNum type="arabicPeriod"/>
                        <a:tabLst>
                          <a:tab pos="399415" algn="l"/>
                          <a:tab pos="400050"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Conduct awareness raising sessions in high-schools </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about high growth &amp; digitalized jobs to prepare girls who are motivated to take their higher education in those areas.</a:t>
                      </a:r>
                    </a:p>
                    <a:p>
                      <a:pPr marL="515938" marR="0" lvl="1" indent="-285750" algn="l" rtl="0">
                        <a:lnSpc>
                          <a:spcPts val="1325"/>
                        </a:lnSpc>
                        <a:spcBef>
                          <a:spcPts val="0"/>
                        </a:spcBef>
                        <a:spcAft>
                          <a:spcPts val="600"/>
                        </a:spcAft>
                        <a:buClrTx/>
                        <a:buSzPts val="1100"/>
                        <a:buFont typeface="+mj-lt"/>
                        <a:buAutoNum type="arabicPeriod"/>
                        <a:tabLst>
                          <a:tab pos="399415" algn="l"/>
                          <a:tab pos="400050"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Integrate female role-models in ICT in early education curriculum and formative years.</a:t>
                      </a:r>
                    </a:p>
                    <a:p>
                      <a:pPr marL="515938" marR="0" lvl="1" indent="-285750" algn="l" rtl="0">
                        <a:lnSpc>
                          <a:spcPts val="1325"/>
                        </a:lnSpc>
                        <a:spcBef>
                          <a:spcPts val="0"/>
                        </a:spcBef>
                        <a:spcAft>
                          <a:spcPts val="600"/>
                        </a:spcAft>
                        <a:buClrTx/>
                        <a:buSzPts val="1100"/>
                        <a:buFont typeface="+mj-lt"/>
                        <a:buAutoNum type="arabicPeriod"/>
                        <a:tabLst>
                          <a:tab pos="399415" algn="l"/>
                          <a:tab pos="400050"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Conduct awareness and training programs for teachers and school admin staff </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to address biases</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p>
                    <a:p>
                      <a:pPr marL="515938" marR="0" lvl="1" indent="-285750" algn="l" rtl="0">
                        <a:lnSpc>
                          <a:spcPts val="1325"/>
                        </a:lnSpc>
                        <a:spcBef>
                          <a:spcPts val="0"/>
                        </a:spcBef>
                        <a:spcAft>
                          <a:spcPts val="600"/>
                        </a:spcAft>
                        <a:buClrTx/>
                        <a:buSzPts val="1100"/>
                        <a:buFont typeface="+mj-lt"/>
                        <a:buAutoNum type="arabicPeriod"/>
                        <a:tabLst>
                          <a:tab pos="399415" algn="l"/>
                          <a:tab pos="400050"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Digitize existing training manuals &amp; </a:t>
                      </a:r>
                      <a:r>
                        <a:rPr lang="en-US" sz="1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programmes</a:t>
                      </a: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(e.g., get ahead &amp; others).</a:t>
                      </a:r>
                    </a:p>
                    <a:p>
                      <a:pPr marL="515938" marR="0" lvl="1" indent="-285750" algn="l" rtl="0">
                        <a:lnSpc>
                          <a:spcPts val="1325"/>
                        </a:lnSpc>
                        <a:spcBef>
                          <a:spcPts val="0"/>
                        </a:spcBef>
                        <a:spcAft>
                          <a:spcPts val="900"/>
                        </a:spcAft>
                        <a:buClrTx/>
                        <a:buSzPts val="1100"/>
                        <a:buFont typeface="+mj-lt"/>
                        <a:buAutoNum type="arabicPeriod"/>
                        <a:tabLst>
                          <a:tab pos="399415" algn="l"/>
                          <a:tab pos="400050" algn="l"/>
                        </a:tabLst>
                      </a:pP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Joint</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285750" marR="0" indent="-285750" algn="ctr" defTabSz="914400" rtl="0" eaLnBrk="1" latinLnBrk="0" hangingPunct="1">
                        <a:lnSpc>
                          <a:spcPct val="107000"/>
                        </a:lnSpc>
                        <a:spcBef>
                          <a:spcPts val="0"/>
                        </a:spcBef>
                        <a:spcAft>
                          <a:spcPts val="1200"/>
                        </a:spcAft>
                        <a:buFontTx/>
                        <a:buChar char="-"/>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Increased access for women to STEM-related education &amp; career opportunities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among women.</a:t>
                      </a:r>
                    </a:p>
                    <a:p>
                      <a:pPr marL="285750" marR="0" indent="-285750" algn="ctr" defTabSz="914400" rtl="0" eaLnBrk="1" latinLnBrk="0" hangingPunct="1">
                        <a:lnSpc>
                          <a:spcPct val="107000"/>
                        </a:lnSpc>
                        <a:spcBef>
                          <a:spcPts val="0"/>
                        </a:spcBef>
                        <a:spcAft>
                          <a:spcPts val="1200"/>
                        </a:spcAft>
                        <a:buFontTx/>
                        <a:buChar char="-"/>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Increased willingness among girls &amp; women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to pursue higher education &amp; occupations in the fields of ICT</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a:t>
                      </a:r>
                    </a:p>
                    <a:p>
                      <a:pPr marL="285750" marR="0" indent="-285750" algn="ctr" defTabSz="914400" rtl="0" eaLnBrk="1" latinLnBrk="0" hangingPunct="1">
                        <a:lnSpc>
                          <a:spcPct val="107000"/>
                        </a:lnSpc>
                        <a:spcBef>
                          <a:spcPts val="0"/>
                        </a:spcBef>
                        <a:spcAft>
                          <a:spcPts val="1200"/>
                        </a:spcAft>
                        <a:buFontTx/>
                        <a:buChar char="-"/>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Enhanced accessibility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for training manuals/material &amp; </a:t>
                      </a:r>
                      <a:r>
                        <a:rPr lang="en-US" sz="1400" b="0" kern="1200" spc="-10" dirty="0" err="1">
                          <a:solidFill>
                            <a:schemeClr val="tx1"/>
                          </a:solidFill>
                          <a:effectLst/>
                          <a:latin typeface="Times New Roman" panose="02020603050405020304" pitchFamily="18" charset="0"/>
                          <a:ea typeface="+mn-ea"/>
                          <a:cs typeface="Times New Roman" panose="02020603050405020304" pitchFamily="18" charset="0"/>
                        </a:rPr>
                        <a:t>programmes</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 through digitization</a:t>
                      </a:r>
                      <a:endParaRPr lang="en-US" sz="1400" b="1" kern="1200" spc="-10" dirty="0">
                        <a:solidFill>
                          <a:schemeClr val="tx1"/>
                        </a:solidFill>
                        <a:effectLst/>
                        <a:latin typeface="Times New Roman" panose="02020603050405020304" pitchFamily="18" charset="0"/>
                        <a:ea typeface="+mn-ea"/>
                        <a:cs typeface="Times New Roman" panose="02020603050405020304" pitchFamily="18" charset="0"/>
                      </a:endParaRPr>
                    </a:p>
                    <a:p>
                      <a:pPr marL="0" marR="0" algn="ctr" defTabSz="914400" rtl="0" eaLnBrk="1" latinLnBrk="0" hangingPunct="1">
                        <a:lnSpc>
                          <a:spcPct val="107000"/>
                        </a:lnSpc>
                        <a:spcBef>
                          <a:spcPts val="0"/>
                        </a:spcBef>
                        <a:spcAft>
                          <a:spcPts val="0"/>
                        </a:spcAft>
                      </a:pPr>
                      <a:endParaRPr lang="en-US" sz="1400" b="0"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specialized training &amp;</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educational </a:t>
                      </a:r>
                      <a:r>
                        <a:rPr lang="en-US" sz="1400" b="1" kern="1200" spc="-10" dirty="0" err="1">
                          <a:solidFill>
                            <a:schemeClr val="tx1"/>
                          </a:solidFill>
                          <a:effectLst/>
                          <a:latin typeface="Times New Roman" panose="02020603050405020304" pitchFamily="18" charset="0"/>
                          <a:ea typeface="+mn-ea"/>
                          <a:cs typeface="Times New Roman" panose="02020603050405020304" pitchFamily="18" charset="0"/>
                        </a:rPr>
                        <a:t>programmes</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tailored for women in ICT &amp; digital literacy launched</a:t>
                      </a:r>
                      <a:r>
                        <a:rPr lang="en-US" sz="1400" b="0"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and upgraded.</a:t>
                      </a:r>
                    </a:p>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women trained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in identified business sectors/industries.</a:t>
                      </a:r>
                    </a:p>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beneficiaries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of the incentive </a:t>
                      </a:r>
                      <a:r>
                        <a:rPr lang="en-US" sz="1400" b="0" kern="1200" spc="-10" dirty="0" err="1">
                          <a:solidFill>
                            <a:schemeClr val="tx1"/>
                          </a:solidFill>
                          <a:effectLst/>
                          <a:latin typeface="Times New Roman" panose="02020603050405020304" pitchFamily="18" charset="0"/>
                          <a:ea typeface="+mn-ea"/>
                          <a:cs typeface="Times New Roman" panose="02020603050405020304" pitchFamily="18" charset="0"/>
                        </a:rPr>
                        <a:t>programme</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 tailored for women to allow them to enter in the fields of ICT, Science Technology, Engineering, &amp; Mathematics (STEM) &amp; Artificial Intelligence (AI).</a:t>
                      </a:r>
                    </a:p>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teachers and school admin staff reached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by awareness and training programs.</a:t>
                      </a:r>
                    </a:p>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endParaRPr lang="en-US" sz="1400" b="0"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4208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31763" y="131763"/>
            <a:ext cx="10515600" cy="909637"/>
          </a:xfrm>
        </p:spPr>
        <p:txBody>
          <a:bodyPr>
            <a:normAutofit fontScale="90000"/>
          </a:bodyPr>
          <a:lstStyle/>
          <a:p>
            <a:r>
              <a:rPr lang="fr-FR" b="1" dirty="0"/>
              <a:t>Actions in </a:t>
            </a:r>
            <a:r>
              <a:rPr lang="fr-FR" b="1" dirty="0" err="1"/>
              <a:t>process</a:t>
            </a:r>
            <a:r>
              <a:rPr lang="fr-FR" b="1" dirty="0"/>
              <a:t>: </a:t>
            </a:r>
            <a:r>
              <a:rPr lang="fr-FR" b="1" dirty="0" err="1"/>
              <a:t>Closing</a:t>
            </a:r>
            <a:r>
              <a:rPr lang="fr-FR" b="1" dirty="0"/>
              <a:t> </a:t>
            </a:r>
            <a:r>
              <a:rPr lang="fr-FR" b="1" dirty="0" err="1"/>
              <a:t>Gender</a:t>
            </a:r>
            <a:r>
              <a:rPr lang="fr-FR" b="1" dirty="0"/>
              <a:t> Gap Accelerator</a:t>
            </a:r>
            <a:endParaRPr lang="en-US" dirty="0"/>
          </a:p>
        </p:txBody>
      </p:sp>
      <p:graphicFrame>
        <p:nvGraphicFramePr>
          <p:cNvPr id="5" name="Table 4"/>
          <p:cNvGraphicFramePr>
            <a:graphicFrameLocks noGrp="1"/>
          </p:cNvGraphicFramePr>
          <p:nvPr/>
        </p:nvGraphicFramePr>
        <p:xfrm>
          <a:off x="243291" y="1164994"/>
          <a:ext cx="11744643" cy="5178108"/>
        </p:xfrm>
        <a:graphic>
          <a:graphicData uri="http://schemas.openxmlformats.org/drawingml/2006/table">
            <a:tbl>
              <a:tblPr firstRow="1" firstCol="1" lastRow="1" lastCol="1" bandRow="1" bandCol="1"/>
              <a:tblGrid>
                <a:gridCol w="469629">
                  <a:extLst>
                    <a:ext uri="{9D8B030D-6E8A-4147-A177-3AD203B41FA5}">
                      <a16:colId xmlns:a16="http://schemas.microsoft.com/office/drawing/2014/main" val="20000"/>
                    </a:ext>
                  </a:extLst>
                </a:gridCol>
                <a:gridCol w="764188">
                  <a:extLst>
                    <a:ext uri="{9D8B030D-6E8A-4147-A177-3AD203B41FA5}">
                      <a16:colId xmlns:a16="http://schemas.microsoft.com/office/drawing/2014/main" val="20001"/>
                    </a:ext>
                  </a:extLst>
                </a:gridCol>
                <a:gridCol w="3627455">
                  <a:extLst>
                    <a:ext uri="{9D8B030D-6E8A-4147-A177-3AD203B41FA5}">
                      <a16:colId xmlns:a16="http://schemas.microsoft.com/office/drawing/2014/main" val="20002"/>
                    </a:ext>
                  </a:extLst>
                </a:gridCol>
                <a:gridCol w="1366575">
                  <a:extLst>
                    <a:ext uri="{9D8B030D-6E8A-4147-A177-3AD203B41FA5}">
                      <a16:colId xmlns:a16="http://schemas.microsoft.com/office/drawing/2014/main" val="20003"/>
                    </a:ext>
                  </a:extLst>
                </a:gridCol>
                <a:gridCol w="994787">
                  <a:extLst>
                    <a:ext uri="{9D8B030D-6E8A-4147-A177-3AD203B41FA5}">
                      <a16:colId xmlns:a16="http://schemas.microsoft.com/office/drawing/2014/main" val="20004"/>
                    </a:ext>
                  </a:extLst>
                </a:gridCol>
                <a:gridCol w="4522009">
                  <a:extLst>
                    <a:ext uri="{9D8B030D-6E8A-4147-A177-3AD203B41FA5}">
                      <a16:colId xmlns:a16="http://schemas.microsoft.com/office/drawing/2014/main" val="20005"/>
                    </a:ext>
                  </a:extLst>
                </a:gridCol>
              </a:tblGrid>
              <a:tr h="57834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78740" marR="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Action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Proposed</a:t>
                      </a:r>
                      <a:r>
                        <a:rPr lang="en-US" sz="1400" i="1" u="none" spc="-1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Sub-actions</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61925" marR="150495" indent="-381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Main</a:t>
                      </a:r>
                      <a:r>
                        <a:rPr lang="en-US" sz="1400" i="1" u="none" spc="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responsible</a:t>
                      </a:r>
                    </a:p>
                    <a:p>
                      <a:pPr marL="122555" marR="114300" algn="ctr">
                        <a:lnSpc>
                          <a:spcPts val="128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actor</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Deliverable/Output</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409575" marR="61595" indent="-326390" algn="ctr">
                        <a:lnSpc>
                          <a:spcPct val="107000"/>
                        </a:lnSpc>
                        <a:spcBef>
                          <a:spcPts val="655"/>
                        </a:spcBef>
                        <a:spcAft>
                          <a:spcPts val="0"/>
                        </a:spcAft>
                      </a:pPr>
                      <a:r>
                        <a:rPr lang="en-US" sz="1400" i="1" dirty="0">
                          <a:effectLst/>
                          <a:latin typeface="Times New Roman" panose="02020603050405020304" pitchFamily="18" charset="0"/>
                          <a:cs typeface="Times New Roman" panose="02020603050405020304" pitchFamily="18" charset="0"/>
                        </a:rPr>
                        <a:t>Key performance indicators</a:t>
                      </a:r>
                      <a:r>
                        <a:rPr lang="en-US" sz="1400" i="1" spc="-235"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(for</a:t>
                      </a:r>
                      <a:r>
                        <a:rPr lang="en-US" sz="1400" i="1" spc="-20"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sub-actions)</a:t>
                      </a:r>
                      <a:endParaRPr lang="en-US" sz="1400" i="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extLst>
                  <a:ext uri="{0D108BD9-81ED-4DB2-BD59-A6C34878D82A}">
                    <a16:rowId xmlns:a16="http://schemas.microsoft.com/office/drawing/2014/main" val="10000"/>
                  </a:ext>
                </a:extLst>
              </a:tr>
              <a:tr h="4490111">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4.</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a:t>
                      </a:r>
                      <a:r>
                        <a:rPr lang="en-US" sz="1400" dirty="0">
                          <a:effectLst/>
                          <a:latin typeface="Times New Roman" panose="02020603050405020304" pitchFamily="18" charset="0"/>
                          <a:cs typeface="Times New Roman" panose="02020603050405020304" pitchFamily="18" charset="0"/>
                        </a:rPr>
                        <a:t> </a:t>
                      </a:r>
                      <a:endParaRPr lang="en-US" sz="1400" b="1"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573088" marR="0" lvl="1" indent="-342900" algn="l" rtl="0">
                        <a:lnSpc>
                          <a:spcPts val="1325"/>
                        </a:lnSpc>
                        <a:spcBef>
                          <a:spcPts val="0"/>
                        </a:spcBef>
                        <a:spcAft>
                          <a:spcPts val="600"/>
                        </a:spcAft>
                        <a:buClrTx/>
                        <a:buSzPts val="1100"/>
                        <a:buFont typeface="+mj-lt"/>
                        <a:buAutoNum type="arabicPeriod" startAt="7"/>
                        <a:tabLst>
                          <a:tab pos="399415" algn="l"/>
                          <a:tab pos="400050" algn="l"/>
                        </a:tabLst>
                      </a:pPr>
                      <a:r>
                        <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Implement high quality technical vocational &amp; skill development education &amp; training </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(including onsite) that is tailored to specific sectors that attract women, as well as high growth sectors.</a:t>
                      </a:r>
                    </a:p>
                    <a:p>
                      <a:pPr marL="515938" marR="0" lvl="1" indent="-285750" algn="l" rtl="0">
                        <a:lnSpc>
                          <a:spcPts val="1325"/>
                        </a:lnSpc>
                        <a:spcBef>
                          <a:spcPts val="0"/>
                        </a:spcBef>
                        <a:spcAft>
                          <a:spcPts val="600"/>
                        </a:spcAft>
                        <a:buClrTx/>
                        <a:buSzPts val="1100"/>
                        <a:buFont typeface="+mj-lt"/>
                        <a:buAutoNum type="arabicPeriod" startAt="7"/>
                        <a:tabLst>
                          <a:tab pos="399415" algn="l"/>
                          <a:tab pos="400050" algn="l"/>
                        </a:tabLst>
                      </a:pPr>
                      <a:r>
                        <a:rPr lang="en-US" sz="1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Scale up on the matchmaking efforts o</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 initiatives &amp; platforms to promote female employment in the private sector.</a:t>
                      </a:r>
                    </a:p>
                    <a:p>
                      <a:pPr marL="515938" marR="0" lvl="1" indent="-285750" algn="l" rtl="0">
                        <a:lnSpc>
                          <a:spcPts val="1325"/>
                        </a:lnSpc>
                        <a:spcBef>
                          <a:spcPts val="0"/>
                        </a:spcBef>
                        <a:spcAft>
                          <a:spcPts val="600"/>
                        </a:spcAft>
                        <a:buClrTx/>
                        <a:buSzPts val="1100"/>
                        <a:buFont typeface="+mj-lt"/>
                        <a:buAutoNum type="arabicPeriod" startAt="7"/>
                        <a:tabLst>
                          <a:tab pos="399415" algn="l"/>
                          <a:tab pos="400050" algn="l"/>
                        </a:tabLst>
                      </a:pPr>
                      <a:r>
                        <a:rPr lang="en-US" sz="1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Design &amp; implement, &amp; enhance existing gender-sensitive career guidance </a:t>
                      </a:r>
                      <a:r>
                        <a:rPr lang="en-US" sz="1400" b="1"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programmes</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in schools &amp; universities.</a:t>
                      </a:r>
                    </a:p>
                    <a:p>
                      <a:pPr marL="515938" marR="0" lvl="1" indent="-285750" algn="l" rtl="0">
                        <a:lnSpc>
                          <a:spcPts val="1325"/>
                        </a:lnSpc>
                        <a:spcBef>
                          <a:spcPts val="0"/>
                        </a:spcBef>
                        <a:spcAft>
                          <a:spcPts val="600"/>
                        </a:spcAft>
                        <a:buClrTx/>
                        <a:buSzPts val="1100"/>
                        <a:buFont typeface="+mj-lt"/>
                        <a:buAutoNum type="arabicPeriod" startAt="7"/>
                        <a:tabLst>
                          <a:tab pos="399415" algn="l"/>
                          <a:tab pos="400050" algn="l"/>
                        </a:tabLst>
                      </a:pPr>
                      <a:r>
                        <a:rPr lang="en-US" sz="1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Strengthen existing referral systems </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for entrepreneurial services, business development services, one stop services, as well as incubation services.</a:t>
                      </a:r>
                    </a:p>
                    <a:p>
                      <a:pPr marL="515938" marR="0" lvl="1" indent="-285750" algn="l" rtl="0">
                        <a:lnSpc>
                          <a:spcPts val="1325"/>
                        </a:lnSpc>
                        <a:spcBef>
                          <a:spcPts val="0"/>
                        </a:spcBef>
                        <a:spcAft>
                          <a:spcPts val="600"/>
                        </a:spcAft>
                        <a:buClrTx/>
                        <a:buSzPts val="1100"/>
                        <a:buFont typeface="+mj-lt"/>
                        <a:buAutoNum type="arabicPeriod" startAt="7"/>
                        <a:tabLst>
                          <a:tab pos="399415" algn="l"/>
                          <a:tab pos="400050" algn="l"/>
                        </a:tabLst>
                      </a:pPr>
                      <a:r>
                        <a:rPr lang="en-US" sz="1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Contribute to the national efforts on family planning </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through implementing women’s economic empowerment initiatives &amp; training </a:t>
                      </a:r>
                      <a:r>
                        <a:rPr lang="en-US" sz="1400" b="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programmes</a:t>
                      </a:r>
                      <a:r>
                        <a:rPr lang="en-US"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p>
                    <a:p>
                      <a:pPr marL="515938" marR="0" lvl="1" indent="-285750" algn="l" rtl="0">
                        <a:lnSpc>
                          <a:spcPts val="1325"/>
                        </a:lnSpc>
                        <a:spcBef>
                          <a:spcPts val="0"/>
                        </a:spcBef>
                        <a:spcAft>
                          <a:spcPts val="900"/>
                        </a:spcAft>
                        <a:buClrTx/>
                        <a:buSzPts val="1100"/>
                        <a:buFont typeface="+mj-lt"/>
                        <a:buAutoNum type="arabicPeriod" startAt="7"/>
                        <a:tabLst>
                          <a:tab pos="399415" algn="l"/>
                          <a:tab pos="400050" algn="l"/>
                        </a:tabLst>
                      </a:pPr>
                      <a:endParaRPr lang="en-US" sz="1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defTabSz="914400" rtl="0" eaLnBrk="1" latinLnBrk="0" hangingPunct="1">
                        <a:lnSpc>
                          <a:spcPct val="107000"/>
                        </a:lnSpc>
                        <a:spcBef>
                          <a:spcPts val="0"/>
                        </a:spcBef>
                        <a:spcAft>
                          <a:spcPts val="0"/>
                        </a:spcAft>
                      </a:pPr>
                      <a:endParaRPr lang="en-US" sz="1400" b="0"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of awareness raising sessions &amp; showcasing role models</a:t>
                      </a:r>
                      <a:r>
                        <a:rPr lang="en-US" sz="1300" b="0" kern="1200" spc="-10" dirty="0">
                          <a:solidFill>
                            <a:schemeClr val="tx1"/>
                          </a:solidFill>
                          <a:effectLst/>
                          <a:latin typeface="Times New Roman" panose="02020603050405020304" pitchFamily="18" charset="0"/>
                          <a:ea typeface="+mn-ea"/>
                          <a:cs typeface="Times New Roman" panose="02020603050405020304" pitchFamily="18" charset="0"/>
                        </a:rPr>
                        <a:t> in high- schools about high growth &amp; digitalized jobs to prep girls who are motivated to take their higher education in those areas are conducted.</a:t>
                      </a:r>
                    </a:p>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of digitized training manuals and </a:t>
                      </a:r>
                      <a:r>
                        <a:rPr lang="en-US" sz="1300" b="1" kern="1200" spc="-10" dirty="0" err="1">
                          <a:solidFill>
                            <a:schemeClr val="tx1"/>
                          </a:solidFill>
                          <a:effectLst/>
                          <a:latin typeface="Times New Roman" panose="02020603050405020304" pitchFamily="18" charset="0"/>
                          <a:ea typeface="+mn-ea"/>
                          <a:cs typeface="Times New Roman" panose="02020603050405020304" pitchFamily="18" charset="0"/>
                        </a:rPr>
                        <a:t>programmes</a:t>
                      </a: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and # of viewership.</a:t>
                      </a:r>
                    </a:p>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of high quality technical vocational &amp; skill</a:t>
                      </a:r>
                      <a:r>
                        <a:rPr lang="en-US" sz="13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development education &amp; training </a:t>
                      </a:r>
                      <a:r>
                        <a:rPr lang="en-US" sz="1300" b="0" kern="1200" spc="-10" dirty="0">
                          <a:solidFill>
                            <a:schemeClr val="tx1"/>
                          </a:solidFill>
                          <a:effectLst/>
                          <a:latin typeface="Times New Roman" panose="02020603050405020304" pitchFamily="18" charset="0"/>
                          <a:ea typeface="+mn-ea"/>
                          <a:cs typeface="Times New Roman" panose="02020603050405020304" pitchFamily="18" charset="0"/>
                        </a:rPr>
                        <a:t>(including onsite) that is tailored to specific sectors that attract women, as well as high growth sectors that are implemented.</a:t>
                      </a:r>
                    </a:p>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of beneficiaries of matchmaking efforts of initiatives &amp; platforms </a:t>
                      </a:r>
                      <a:r>
                        <a:rPr lang="en-US" sz="1300" b="0" kern="1200" spc="-10" dirty="0">
                          <a:solidFill>
                            <a:schemeClr val="tx1"/>
                          </a:solidFill>
                          <a:effectLst/>
                          <a:latin typeface="Times New Roman" panose="02020603050405020304" pitchFamily="18" charset="0"/>
                          <a:ea typeface="+mn-ea"/>
                          <a:cs typeface="Times New Roman" panose="02020603050405020304" pitchFamily="18" charset="0"/>
                        </a:rPr>
                        <a:t>to promote female employment in the private sector.</a:t>
                      </a:r>
                    </a:p>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of beneficiaries of gender-sensitive career guidance </a:t>
                      </a:r>
                      <a:r>
                        <a:rPr lang="en-US" sz="1300" b="1" kern="1200" spc="-10" dirty="0" err="1">
                          <a:solidFill>
                            <a:schemeClr val="tx1"/>
                          </a:solidFill>
                          <a:effectLst/>
                          <a:latin typeface="Times New Roman" panose="02020603050405020304" pitchFamily="18" charset="0"/>
                          <a:ea typeface="+mn-ea"/>
                          <a:cs typeface="Times New Roman" panose="02020603050405020304" pitchFamily="18" charset="0"/>
                        </a:rPr>
                        <a:t>programmes</a:t>
                      </a: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a:t>
                      </a:r>
                      <a:r>
                        <a:rPr lang="en-US" sz="1300" b="0" kern="1200" spc="-10" dirty="0">
                          <a:solidFill>
                            <a:schemeClr val="tx1"/>
                          </a:solidFill>
                          <a:effectLst/>
                          <a:latin typeface="Times New Roman" panose="02020603050405020304" pitchFamily="18" charset="0"/>
                          <a:ea typeface="+mn-ea"/>
                          <a:cs typeface="Times New Roman" panose="02020603050405020304" pitchFamily="18" charset="0"/>
                        </a:rPr>
                        <a:t>in</a:t>
                      </a:r>
                      <a:r>
                        <a:rPr lang="en-US" sz="1300" b="0" kern="1200" spc="-10" baseline="0" dirty="0">
                          <a:solidFill>
                            <a:schemeClr val="tx1"/>
                          </a:solidFill>
                          <a:effectLst/>
                          <a:latin typeface="Times New Roman" panose="02020603050405020304" pitchFamily="18" charset="0"/>
                          <a:ea typeface="+mn-ea"/>
                          <a:cs typeface="Times New Roman" panose="02020603050405020304" pitchFamily="18" charset="0"/>
                        </a:rPr>
                        <a:t> s</a:t>
                      </a:r>
                      <a:r>
                        <a:rPr lang="en-US" sz="1300" b="0" kern="1200" spc="-10" dirty="0">
                          <a:solidFill>
                            <a:schemeClr val="tx1"/>
                          </a:solidFill>
                          <a:effectLst/>
                          <a:latin typeface="Times New Roman" panose="02020603050405020304" pitchFamily="18" charset="0"/>
                          <a:ea typeface="+mn-ea"/>
                          <a:cs typeface="Times New Roman" panose="02020603050405020304" pitchFamily="18" charset="0"/>
                        </a:rPr>
                        <a:t>chools</a:t>
                      </a:r>
                      <a:r>
                        <a:rPr lang="en-US" sz="1300" b="0"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300" b="0" kern="1200" spc="-10" dirty="0">
                          <a:solidFill>
                            <a:schemeClr val="tx1"/>
                          </a:solidFill>
                          <a:effectLst/>
                          <a:latin typeface="Times New Roman" panose="02020603050405020304" pitchFamily="18" charset="0"/>
                          <a:ea typeface="+mn-ea"/>
                          <a:cs typeface="Times New Roman" panose="02020603050405020304" pitchFamily="18" charset="0"/>
                        </a:rPr>
                        <a:t>&amp; universities.</a:t>
                      </a:r>
                    </a:p>
                    <a:p>
                      <a:pPr marL="398463" marR="53340" lvl="0" indent="-174625" algn="l" defTabSz="914400" rtl="0" eaLnBrk="1" fontAlgn="auto" latinLnBrk="0" hangingPunct="1">
                        <a:lnSpc>
                          <a:spcPct val="107000"/>
                        </a:lnSpc>
                        <a:spcBef>
                          <a:spcPts val="100"/>
                        </a:spcBef>
                        <a:spcAft>
                          <a:spcPts val="0"/>
                        </a:spcAft>
                        <a:buClr>
                          <a:srgbClr val="2E5496"/>
                        </a:buClr>
                        <a:buSzPts val="1100"/>
                        <a:buFont typeface="Calibri" panose="020F0502020204030204" pitchFamily="34" charset="0"/>
                        <a:buChar char="-"/>
                        <a:tabLst>
                          <a:tab pos="364490" algn="l"/>
                        </a:tabLst>
                        <a:defRPr/>
                      </a:pP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of beneficiaries of the existing referral systems </a:t>
                      </a:r>
                      <a:r>
                        <a:rPr lang="en-US" sz="1300" b="0" kern="1200" spc="-10" dirty="0">
                          <a:solidFill>
                            <a:schemeClr val="tx1"/>
                          </a:solidFill>
                          <a:effectLst/>
                          <a:latin typeface="Times New Roman" panose="02020603050405020304" pitchFamily="18" charset="0"/>
                          <a:ea typeface="+mn-ea"/>
                          <a:cs typeface="Times New Roman" panose="02020603050405020304" pitchFamily="18" charset="0"/>
                        </a:rPr>
                        <a:t>for entrepreneurial services, business development services, one stop services, as well as incubation services.</a:t>
                      </a:r>
                    </a:p>
                    <a:p>
                      <a:pPr marL="398463" marR="53340" lvl="0" indent="-174625" algn="l" defTabSz="914400" rtl="0" eaLnBrk="1" fontAlgn="auto" latinLnBrk="0" hangingPunct="1">
                        <a:lnSpc>
                          <a:spcPct val="107000"/>
                        </a:lnSpc>
                        <a:spcBef>
                          <a:spcPts val="100"/>
                        </a:spcBef>
                        <a:spcAft>
                          <a:spcPts val="0"/>
                        </a:spcAft>
                        <a:buClr>
                          <a:srgbClr val="2E5496"/>
                        </a:buClr>
                        <a:buSzPts val="1100"/>
                        <a:buFont typeface="Calibri" panose="020F0502020204030204" pitchFamily="34" charset="0"/>
                        <a:buChar char="-"/>
                        <a:tabLst>
                          <a:tab pos="364490" algn="l"/>
                        </a:tabLst>
                        <a:defRPr/>
                      </a:pP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of beneficiaries of the women’s economic empowerment initiatives &amp; training </a:t>
                      </a:r>
                      <a:r>
                        <a:rPr lang="en-US" sz="1300" b="1" kern="1200" spc="-10" dirty="0" err="1">
                          <a:solidFill>
                            <a:schemeClr val="tx1"/>
                          </a:solidFill>
                          <a:effectLst/>
                          <a:latin typeface="Times New Roman" panose="02020603050405020304" pitchFamily="18" charset="0"/>
                          <a:ea typeface="+mn-ea"/>
                          <a:cs typeface="Times New Roman" panose="02020603050405020304" pitchFamily="18" charset="0"/>
                        </a:rPr>
                        <a:t>programmes</a:t>
                      </a:r>
                      <a:r>
                        <a:rPr lang="en-US" sz="1300" b="1" kern="1200" spc="-10" dirty="0">
                          <a:solidFill>
                            <a:schemeClr val="tx1"/>
                          </a:solidFill>
                          <a:effectLst/>
                          <a:latin typeface="Times New Roman" panose="02020603050405020304" pitchFamily="18" charset="0"/>
                          <a:ea typeface="+mn-ea"/>
                          <a:cs typeface="Times New Roman" panose="02020603050405020304" pitchFamily="18" charset="0"/>
                        </a:rPr>
                        <a:t> </a:t>
                      </a:r>
                      <a:r>
                        <a:rPr lang="en-US" sz="1300" b="0" kern="1200" spc="-10" dirty="0">
                          <a:solidFill>
                            <a:schemeClr val="tx1"/>
                          </a:solidFill>
                          <a:effectLst/>
                          <a:latin typeface="Times New Roman" panose="02020603050405020304" pitchFamily="18" charset="0"/>
                          <a:ea typeface="+mn-ea"/>
                          <a:cs typeface="Times New Roman" panose="02020603050405020304" pitchFamily="18" charset="0"/>
                        </a:rPr>
                        <a:t>that are implemented.</a:t>
                      </a:r>
                    </a:p>
                    <a:p>
                      <a:pPr marL="398463" marR="53340" lvl="0" indent="-174625" algn="l" rtl="0">
                        <a:lnSpc>
                          <a:spcPct val="107000"/>
                        </a:lnSpc>
                        <a:spcBef>
                          <a:spcPts val="100"/>
                        </a:spcBef>
                        <a:spcAft>
                          <a:spcPts val="0"/>
                        </a:spcAft>
                        <a:buClr>
                          <a:srgbClr val="2E5496"/>
                        </a:buClr>
                        <a:buSzPts val="1100"/>
                        <a:buFont typeface="Calibri" panose="020F0502020204030204" pitchFamily="34" charset="0"/>
                        <a:buChar char="-"/>
                        <a:tabLst>
                          <a:tab pos="364490" algn="l"/>
                        </a:tabLst>
                      </a:pPr>
                      <a:endParaRPr lang="en-US" sz="1400" b="0"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44737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31763" y="131763"/>
            <a:ext cx="10515600" cy="909637"/>
          </a:xfrm>
        </p:spPr>
        <p:txBody>
          <a:bodyPr>
            <a:normAutofit fontScale="90000"/>
          </a:bodyPr>
          <a:lstStyle/>
          <a:p>
            <a:r>
              <a:rPr lang="fr-FR" b="1" dirty="0"/>
              <a:t>Actions in </a:t>
            </a:r>
            <a:r>
              <a:rPr lang="fr-FR" b="1" dirty="0" err="1"/>
              <a:t>process</a:t>
            </a:r>
            <a:r>
              <a:rPr lang="fr-FR" b="1" dirty="0"/>
              <a:t>: </a:t>
            </a:r>
            <a:r>
              <a:rPr lang="fr-FR" b="1" dirty="0" err="1"/>
              <a:t>Closing</a:t>
            </a:r>
            <a:r>
              <a:rPr lang="fr-FR" b="1" dirty="0"/>
              <a:t> </a:t>
            </a:r>
            <a:r>
              <a:rPr lang="fr-FR" b="1" dirty="0" err="1"/>
              <a:t>Gender</a:t>
            </a:r>
            <a:r>
              <a:rPr lang="fr-FR" b="1" dirty="0"/>
              <a:t> Gap Accelerator</a:t>
            </a:r>
            <a:endParaRPr lang="en-US" dirty="0"/>
          </a:p>
        </p:txBody>
      </p:sp>
      <p:sp>
        <p:nvSpPr>
          <p:cNvPr id="10" name="Content Placeholder 2"/>
          <p:cNvSpPr>
            <a:spLocks noGrp="1"/>
          </p:cNvSpPr>
          <p:nvPr>
            <p:ph idx="1"/>
          </p:nvPr>
        </p:nvSpPr>
        <p:spPr>
          <a:xfrm>
            <a:off x="1627448" y="1574800"/>
            <a:ext cx="5647559" cy="340421"/>
          </a:xfrm>
        </p:spPr>
        <p:txBody>
          <a:bodyPr>
            <a:normAutofit fontScale="77500" lnSpcReduction="20000"/>
          </a:bodyPr>
          <a:lstStyle/>
          <a:p>
            <a:pPr marL="0" indent="0" algn="just">
              <a:buNone/>
            </a:pPr>
            <a:r>
              <a:rPr lang="en-US" b="1" dirty="0"/>
              <a:t>On Social Protection Pillar</a:t>
            </a:r>
          </a:p>
          <a:p>
            <a:endParaRPr lang="en-US" b="1" dirty="0"/>
          </a:p>
        </p:txBody>
      </p:sp>
      <p:grpSp>
        <p:nvGrpSpPr>
          <p:cNvPr id="12" name="Group 11"/>
          <p:cNvGrpSpPr/>
          <p:nvPr/>
        </p:nvGrpSpPr>
        <p:grpSpPr>
          <a:xfrm>
            <a:off x="484449" y="1182553"/>
            <a:ext cx="958272" cy="923330"/>
            <a:chOff x="413329" y="1334953"/>
            <a:chExt cx="958272" cy="923330"/>
          </a:xfrm>
        </p:grpSpPr>
        <p:pic>
          <p:nvPicPr>
            <p:cNvPr id="13" name="Picture 12"/>
            <p:cNvPicPr>
              <a:picLocks noChangeAspect="1"/>
            </p:cNvPicPr>
            <p:nvPr/>
          </p:nvPicPr>
          <p:blipFill>
            <a:blip r:embed="rId2">
              <a:duotone>
                <a:schemeClr val="accent4">
                  <a:shade val="45000"/>
                  <a:satMod val="135000"/>
                </a:schemeClr>
                <a:prstClr val="white"/>
              </a:duotone>
            </a:blip>
            <a:stretch>
              <a:fillRect/>
            </a:stretch>
          </p:blipFill>
          <p:spPr>
            <a:xfrm>
              <a:off x="1046639" y="1727200"/>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6" name="Rectangle 15"/>
            <p:cNvSpPr/>
            <p:nvPr/>
          </p:nvSpPr>
          <p:spPr>
            <a:xfrm>
              <a:off x="413329" y="1334953"/>
              <a:ext cx="759243" cy="923330"/>
            </a:xfrm>
            <a:prstGeom prst="rect">
              <a:avLst/>
            </a:prstGeom>
            <a:noFill/>
          </p:spPr>
          <p:txBody>
            <a:bodyPr wrap="square" lIns="91440" tIns="45720" rIns="91440" bIns="45720">
              <a:spAutoFit/>
            </a:bodyPr>
            <a:lstStyle/>
            <a:p>
              <a:pPr algn="ctr"/>
              <a:r>
                <a:rPr lang="fr-FR" sz="54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rPr>
                <a:t>3</a:t>
              </a:r>
              <a:endParaRPr lang="en-US" sz="5400" b="1" u="sng" dirty="0">
                <a:ln w="22225">
                  <a:solidFill>
                    <a:srgbClr val="002060"/>
                  </a:solidFill>
                  <a:prstDash val="solid"/>
                </a:ln>
                <a:solidFill>
                  <a:schemeClr val="accent1">
                    <a:lumMod val="75000"/>
                  </a:schemeClr>
                </a:solidFill>
                <a:latin typeface="Times New Roman" panose="02020603050405020304" pitchFamily="18" charset="0"/>
                <a:cs typeface="Times New Roman" panose="02020603050405020304" pitchFamily="18" charset="0"/>
              </a:endParaRPr>
            </a:p>
          </p:txBody>
        </p:sp>
      </p:grpSp>
      <p:graphicFrame>
        <p:nvGraphicFramePr>
          <p:cNvPr id="8" name="Table 7"/>
          <p:cNvGraphicFramePr>
            <a:graphicFrameLocks noGrp="1"/>
          </p:cNvGraphicFramePr>
          <p:nvPr>
            <p:extLst>
              <p:ext uri="{D42A27DB-BD31-4B8C-83A1-F6EECF244321}">
                <p14:modId xmlns:p14="http://schemas.microsoft.com/office/powerpoint/2010/main" val="2653678817"/>
              </p:ext>
            </p:extLst>
          </p:nvPr>
        </p:nvGraphicFramePr>
        <p:xfrm>
          <a:off x="484449" y="2062256"/>
          <a:ext cx="11288684" cy="4255418"/>
        </p:xfrm>
        <a:graphic>
          <a:graphicData uri="http://schemas.openxmlformats.org/drawingml/2006/table">
            <a:tbl>
              <a:tblPr firstRow="1" firstCol="1" lastRow="1" lastCol="1" bandRow="1" bandCol="1"/>
              <a:tblGrid>
                <a:gridCol w="457070">
                  <a:extLst>
                    <a:ext uri="{9D8B030D-6E8A-4147-A177-3AD203B41FA5}">
                      <a16:colId xmlns:a16="http://schemas.microsoft.com/office/drawing/2014/main" val="20000"/>
                    </a:ext>
                  </a:extLst>
                </a:gridCol>
                <a:gridCol w="1746186">
                  <a:extLst>
                    <a:ext uri="{9D8B030D-6E8A-4147-A177-3AD203B41FA5}">
                      <a16:colId xmlns:a16="http://schemas.microsoft.com/office/drawing/2014/main" val="20001"/>
                    </a:ext>
                  </a:extLst>
                </a:gridCol>
                <a:gridCol w="2815320">
                  <a:extLst>
                    <a:ext uri="{9D8B030D-6E8A-4147-A177-3AD203B41FA5}">
                      <a16:colId xmlns:a16="http://schemas.microsoft.com/office/drawing/2014/main" val="20002"/>
                    </a:ext>
                  </a:extLst>
                </a:gridCol>
                <a:gridCol w="1246910">
                  <a:extLst>
                    <a:ext uri="{9D8B030D-6E8A-4147-A177-3AD203B41FA5}">
                      <a16:colId xmlns:a16="http://schemas.microsoft.com/office/drawing/2014/main" val="20003"/>
                    </a:ext>
                  </a:extLst>
                </a:gridCol>
                <a:gridCol w="2310938">
                  <a:extLst>
                    <a:ext uri="{9D8B030D-6E8A-4147-A177-3AD203B41FA5}">
                      <a16:colId xmlns:a16="http://schemas.microsoft.com/office/drawing/2014/main" val="20004"/>
                    </a:ext>
                  </a:extLst>
                </a:gridCol>
                <a:gridCol w="2712260">
                  <a:extLst>
                    <a:ext uri="{9D8B030D-6E8A-4147-A177-3AD203B41FA5}">
                      <a16:colId xmlns:a16="http://schemas.microsoft.com/office/drawing/2014/main" val="20005"/>
                    </a:ext>
                  </a:extLst>
                </a:gridCol>
              </a:tblGrid>
              <a:tr h="65019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78740" marR="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Action</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Proposed</a:t>
                      </a:r>
                      <a:r>
                        <a:rPr lang="en-US" sz="1400" i="1" u="none" spc="-1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Sub-actions</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161925" marR="150495" indent="-3810" algn="ctr">
                        <a:lnSpc>
                          <a:spcPct val="10700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Main</a:t>
                      </a:r>
                      <a:r>
                        <a:rPr lang="en-US" sz="1400" i="1" u="none" spc="5" dirty="0">
                          <a:effectLst/>
                          <a:latin typeface="Times New Roman" panose="02020603050405020304" pitchFamily="18" charset="0"/>
                          <a:cs typeface="Times New Roman" panose="02020603050405020304" pitchFamily="18" charset="0"/>
                        </a:rPr>
                        <a:t> </a:t>
                      </a:r>
                      <a:r>
                        <a:rPr lang="en-US" sz="1400" i="1" u="none" dirty="0">
                          <a:effectLst/>
                          <a:latin typeface="Times New Roman" panose="02020603050405020304" pitchFamily="18" charset="0"/>
                          <a:cs typeface="Times New Roman" panose="02020603050405020304" pitchFamily="18" charset="0"/>
                        </a:rPr>
                        <a:t>responsible</a:t>
                      </a:r>
                    </a:p>
                    <a:p>
                      <a:pPr marL="122555" marR="114300" algn="ctr">
                        <a:lnSpc>
                          <a:spcPts val="1280"/>
                        </a:lnSpc>
                        <a:spcBef>
                          <a:spcPts val="0"/>
                        </a:spcBef>
                        <a:spcAft>
                          <a:spcPts val="0"/>
                        </a:spcAft>
                      </a:pPr>
                      <a:r>
                        <a:rPr lang="en-US" sz="1400" i="1" u="none" dirty="0">
                          <a:effectLst/>
                          <a:latin typeface="Times New Roman" panose="02020603050405020304" pitchFamily="18" charset="0"/>
                          <a:cs typeface="Times New Roman" panose="02020603050405020304" pitchFamily="18" charset="0"/>
                        </a:rPr>
                        <a:t>actor</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45"/>
                        </a:spcBef>
                        <a:spcAft>
                          <a:spcPts val="0"/>
                        </a:spcAft>
                      </a:pPr>
                      <a:r>
                        <a:rPr lang="en-US" sz="1400" i="1" u="none" dirty="0">
                          <a:effectLst/>
                          <a:latin typeface="Times New Roman" panose="02020603050405020304" pitchFamily="18" charset="0"/>
                          <a:cs typeface="Times New Roman" panose="02020603050405020304" pitchFamily="18" charset="0"/>
                        </a:rPr>
                        <a:t> Deliverable/Output</a:t>
                      </a:r>
                      <a:endParaRPr lang="en-US" sz="1400" i="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409575" marR="61595" indent="-326390" algn="ctr">
                        <a:lnSpc>
                          <a:spcPct val="107000"/>
                        </a:lnSpc>
                        <a:spcBef>
                          <a:spcPts val="655"/>
                        </a:spcBef>
                        <a:spcAft>
                          <a:spcPts val="0"/>
                        </a:spcAft>
                      </a:pPr>
                      <a:r>
                        <a:rPr lang="en-US" sz="1400" i="1" dirty="0">
                          <a:effectLst/>
                          <a:latin typeface="Times New Roman" panose="02020603050405020304" pitchFamily="18" charset="0"/>
                          <a:cs typeface="Times New Roman" panose="02020603050405020304" pitchFamily="18" charset="0"/>
                        </a:rPr>
                        <a:t>Key performance indicators</a:t>
                      </a:r>
                      <a:r>
                        <a:rPr lang="en-US" sz="1400" i="1" spc="-235"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(for</a:t>
                      </a:r>
                      <a:r>
                        <a:rPr lang="en-US" sz="1400" i="1" spc="-20" dirty="0">
                          <a:effectLst/>
                          <a:latin typeface="Times New Roman" panose="02020603050405020304" pitchFamily="18" charset="0"/>
                          <a:cs typeface="Times New Roman" panose="02020603050405020304" pitchFamily="18" charset="0"/>
                        </a:rPr>
                        <a:t> </a:t>
                      </a:r>
                      <a:r>
                        <a:rPr lang="en-US" sz="1400" i="1" dirty="0">
                          <a:effectLst/>
                          <a:latin typeface="Times New Roman" panose="02020603050405020304" pitchFamily="18" charset="0"/>
                          <a:cs typeface="Times New Roman" panose="02020603050405020304" pitchFamily="18" charset="0"/>
                        </a:rPr>
                        <a:t>sub-actions)</a:t>
                      </a:r>
                      <a:endParaRPr lang="en-US" sz="1400" i="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lumMod val="75000"/>
                      </a:srgbClr>
                    </a:solidFill>
                  </a:tcPr>
                </a:tc>
                <a:extLst>
                  <a:ext uri="{0D108BD9-81ED-4DB2-BD59-A6C34878D82A}">
                    <a16:rowId xmlns:a16="http://schemas.microsoft.com/office/drawing/2014/main" val="10000"/>
                  </a:ext>
                </a:extLst>
              </a:tr>
              <a:tr h="360522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1.</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107000"/>
                        </a:lnSpc>
                        <a:spcBef>
                          <a:spcPts val="0"/>
                        </a:spcBef>
                        <a:spcAft>
                          <a:spcPts val="0"/>
                        </a:spcAft>
                      </a:pPr>
                      <a:r>
                        <a:rPr lang="en-US" sz="1400" dirty="0">
                          <a:effectLst/>
                          <a:latin typeface="Times New Roman" panose="02020603050405020304" pitchFamily="18" charset="0"/>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Government to issue policy notes on child care &amp; elderly care, with specialized programs for specific women segments (e.g., mothers of people with disabilities).</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98463" marR="0" lvl="1" indent="-285750" algn="l" rtl="0">
                        <a:lnSpc>
                          <a:spcPts val="1325"/>
                        </a:lnSpc>
                        <a:spcBef>
                          <a:spcPts val="0"/>
                        </a:spcBef>
                        <a:spcAft>
                          <a:spcPts val="12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Issue a number of policy notes on child care &amp; elderly care.</a:t>
                      </a:r>
                    </a:p>
                    <a:p>
                      <a:pPr marL="398463" marR="0" lvl="1" indent="-285750" algn="l" rtl="0">
                        <a:lnSpc>
                          <a:spcPts val="1325"/>
                        </a:lnSpc>
                        <a:spcBef>
                          <a:spcPts val="0"/>
                        </a:spcBef>
                        <a:spcAft>
                          <a:spcPts val="12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Issue a high-level decree to form an inter-ministerial committee </a:t>
                      </a:r>
                      <a:r>
                        <a:rPr lang="en-US" sz="1400" b="0" spc="-10" dirty="0">
                          <a:solidFill>
                            <a:schemeClr val="tx1"/>
                          </a:solidFill>
                          <a:effectLst/>
                          <a:latin typeface="Times New Roman" panose="02020603050405020304" pitchFamily="18" charset="0"/>
                          <a:cs typeface="Times New Roman" panose="02020603050405020304" pitchFamily="18" charset="0"/>
                        </a:rPr>
                        <a:t>focusing on the issue of expanding access to childcare services in private and public entities.</a:t>
                      </a:r>
                    </a:p>
                    <a:p>
                      <a:pPr marL="398463" marR="0" lvl="1" indent="-285750" algn="l" rtl="0">
                        <a:lnSpc>
                          <a:spcPts val="1325"/>
                        </a:lnSpc>
                        <a:spcBef>
                          <a:spcPts val="0"/>
                        </a:spcBef>
                        <a:spcAft>
                          <a:spcPts val="12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Encourage private &amp; public investments </a:t>
                      </a:r>
                      <a:r>
                        <a:rPr lang="en-US" sz="1400" b="0" spc="-10" dirty="0">
                          <a:solidFill>
                            <a:schemeClr val="tx1"/>
                          </a:solidFill>
                          <a:effectLst/>
                          <a:latin typeface="Times New Roman" panose="02020603050405020304" pitchFamily="18" charset="0"/>
                          <a:cs typeface="Times New Roman" panose="02020603050405020304" pitchFamily="18" charset="0"/>
                        </a:rPr>
                        <a:t>in the care economy.</a:t>
                      </a:r>
                    </a:p>
                    <a:p>
                      <a:pPr marL="398463" marR="0" lvl="1" indent="-285750" algn="l" rtl="0">
                        <a:lnSpc>
                          <a:spcPts val="1325"/>
                        </a:lnSpc>
                        <a:spcBef>
                          <a:spcPts val="0"/>
                        </a:spcBef>
                        <a:spcAft>
                          <a:spcPts val="1200"/>
                        </a:spcAft>
                        <a:buClrTx/>
                        <a:buSzPts val="1100"/>
                        <a:buFont typeface="+mj-lt"/>
                        <a:buAutoNum type="arabicPeriod"/>
                        <a:tabLst>
                          <a:tab pos="399415" algn="l"/>
                          <a:tab pos="400050" algn="l"/>
                        </a:tabLst>
                      </a:pPr>
                      <a:r>
                        <a:rPr lang="en-US" sz="1400" b="1" spc="-10" dirty="0">
                          <a:solidFill>
                            <a:schemeClr val="tx1"/>
                          </a:solidFill>
                          <a:effectLst/>
                          <a:latin typeface="Times New Roman" panose="02020603050405020304" pitchFamily="18" charset="0"/>
                          <a:cs typeface="Times New Roman" panose="02020603050405020304" pitchFamily="18" charset="0"/>
                        </a:rPr>
                        <a:t>Conduct awareness raising initiatives </a:t>
                      </a:r>
                      <a:r>
                        <a:rPr lang="en-US" sz="1400" b="0" spc="-10" dirty="0">
                          <a:solidFill>
                            <a:schemeClr val="tx1"/>
                          </a:solidFill>
                          <a:effectLst/>
                          <a:latin typeface="Times New Roman" panose="02020603050405020304" pitchFamily="18" charset="0"/>
                          <a:cs typeface="Times New Roman" panose="02020603050405020304" pitchFamily="18" charset="0"/>
                        </a:rPr>
                        <a:t>to highlight the importance of women's work &amp; childcare responsibilities.</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Joint</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Improved knowledge among policy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makers on the importance of women’s work &amp; care responsibilities</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a:t>
                      </a:r>
                    </a:p>
                    <a:p>
                      <a:pPr marL="0" marR="0" algn="ctr" defTabSz="914400" rtl="0" eaLnBrk="1" latinLnBrk="0" hangingPunct="1">
                        <a:lnSpc>
                          <a:spcPct val="107000"/>
                        </a:lnSpc>
                        <a:spcBef>
                          <a:spcPts val="0"/>
                        </a:spcBef>
                        <a:spcAft>
                          <a:spcPts val="0"/>
                        </a:spcAft>
                      </a:pPr>
                      <a:endParaRPr lang="en-US" sz="1400" b="1" kern="1200" spc="-10" dirty="0">
                        <a:solidFill>
                          <a:schemeClr val="tx1"/>
                        </a:solidFill>
                        <a:effectLst/>
                        <a:latin typeface="Times New Roman" panose="02020603050405020304" pitchFamily="18" charset="0"/>
                        <a:ea typeface="+mn-ea"/>
                        <a:cs typeface="Times New Roman" panose="02020603050405020304" pitchFamily="18" charset="0"/>
                      </a:endParaRPr>
                    </a:p>
                    <a:p>
                      <a:pPr marL="0" marR="0" algn="ctr" defTabSz="914400" rtl="0" eaLnBrk="1" latinLnBrk="0" hangingPunct="1">
                        <a:lnSpc>
                          <a:spcPct val="107000"/>
                        </a:lnSpc>
                        <a:spcBef>
                          <a:spcPts val="0"/>
                        </a:spcBef>
                        <a:spcAft>
                          <a:spcPts val="0"/>
                        </a:spcAf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a:t>
                      </a:r>
                      <a:r>
                        <a:rPr lang="en-US" sz="1400" b="1"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Increased access for women to elderly &amp; child care services,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especially for specific women segments (e.g., mothers of people with disabilities)</a:t>
                      </a: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a:t>
                      </a:r>
                    </a:p>
                    <a:p>
                      <a:pPr marL="0" marR="0" algn="ctr" defTabSz="914400" rtl="0" eaLnBrk="1" latinLnBrk="0" hangingPunct="1">
                        <a:lnSpc>
                          <a:spcPct val="107000"/>
                        </a:lnSpc>
                        <a:spcBef>
                          <a:spcPts val="0"/>
                        </a:spcBef>
                        <a:spcAft>
                          <a:spcPts val="0"/>
                        </a:spcAft>
                      </a:pPr>
                      <a:endParaRPr lang="en-US" sz="1400" b="0" kern="1200" spc="-1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policy notes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on child care &amp; elderly care issued.</a:t>
                      </a:r>
                    </a:p>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One inter-ministerial committee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that will work on expanding access to childcare services is formed.</a:t>
                      </a:r>
                    </a:p>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meetings and workshops conducted</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 with the private sector to highlight the importance</a:t>
                      </a:r>
                      <a:r>
                        <a:rPr lang="en-US" sz="1400" b="0"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of investing in the care economy.</a:t>
                      </a:r>
                    </a:p>
                    <a:p>
                      <a:pPr marL="342900" marR="53340" lvl="0" indent="-342900" algn="ctr" rtl="0">
                        <a:lnSpc>
                          <a:spcPct val="107000"/>
                        </a:lnSpc>
                        <a:spcBef>
                          <a:spcPts val="100"/>
                        </a:spcBef>
                        <a:spcAft>
                          <a:spcPts val="0"/>
                        </a:spcAft>
                        <a:buClr>
                          <a:srgbClr val="2E5496"/>
                        </a:buClr>
                        <a:buSzPts val="1100"/>
                        <a:buFont typeface="Calibri" panose="020F0502020204030204" pitchFamily="34" charset="0"/>
                        <a:buChar char="-"/>
                        <a:tabLst>
                          <a:tab pos="364490" algn="l"/>
                        </a:tabLst>
                      </a:pPr>
                      <a:r>
                        <a:rPr lang="en-US" sz="1400" b="1" kern="1200" spc="-10" dirty="0">
                          <a:solidFill>
                            <a:schemeClr val="tx1"/>
                          </a:solidFill>
                          <a:effectLst/>
                          <a:latin typeface="Times New Roman" panose="02020603050405020304" pitchFamily="18" charset="0"/>
                          <a:ea typeface="+mn-ea"/>
                          <a:cs typeface="Times New Roman" panose="02020603050405020304" pitchFamily="18" charset="0"/>
                        </a:rPr>
                        <a:t># of initiatives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to highlight the importance</a:t>
                      </a:r>
                      <a:r>
                        <a:rPr lang="en-US" sz="1400" b="0" kern="1200" spc="-10" baseline="0" dirty="0">
                          <a:solidFill>
                            <a:schemeClr val="tx1"/>
                          </a:solidFill>
                          <a:effectLst/>
                          <a:latin typeface="Times New Roman" panose="02020603050405020304" pitchFamily="18" charset="0"/>
                          <a:ea typeface="+mn-ea"/>
                          <a:cs typeface="Times New Roman" panose="02020603050405020304" pitchFamily="18" charset="0"/>
                        </a:rPr>
                        <a:t> </a:t>
                      </a:r>
                      <a:r>
                        <a:rPr lang="en-US" sz="1400" b="0" kern="1200" spc="-10" dirty="0">
                          <a:solidFill>
                            <a:schemeClr val="tx1"/>
                          </a:solidFill>
                          <a:effectLst/>
                          <a:latin typeface="Times New Roman" panose="02020603050405020304" pitchFamily="18" charset="0"/>
                          <a:ea typeface="+mn-ea"/>
                          <a:cs typeface="Times New Roman" panose="02020603050405020304" pitchFamily="18" charset="0"/>
                        </a:rPr>
                        <a:t>of women's	work &amp; childcare responsibilities that are held.</a:t>
                      </a: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7162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raphical user interface, website&#10;&#10;Description automatically generated">
            <a:extLst>
              <a:ext uri="{FF2B5EF4-FFF2-40B4-BE49-F238E27FC236}">
                <a16:creationId xmlns:a16="http://schemas.microsoft.com/office/drawing/2014/main" id="{AE43A584-2125-4EFB-92F2-D72BD3DB08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86" t="17038" r="20129" b="21234"/>
          <a:stretch/>
        </p:blipFill>
        <p:spPr>
          <a:xfrm>
            <a:off x="-1" y="0"/>
            <a:ext cx="12264019" cy="7089030"/>
          </a:xfrm>
          <a:prstGeom prst="rect">
            <a:avLst/>
          </a:prstGeom>
        </p:spPr>
      </p:pic>
      <p:pic>
        <p:nvPicPr>
          <p:cNvPr id="28" name="Picture 27"/>
          <p:cNvPicPr>
            <a:picLocks noChangeAspect="1"/>
          </p:cNvPicPr>
          <p:nvPr/>
        </p:nvPicPr>
        <p:blipFill>
          <a:blip r:embed="rId3">
            <a:clrChange>
              <a:clrFrom>
                <a:srgbClr val="EF402B"/>
              </a:clrFrom>
              <a:clrTo>
                <a:srgbClr val="EF402B">
                  <a:alpha val="0"/>
                </a:srgbClr>
              </a:clrTo>
            </a:clrChange>
            <a:duotone>
              <a:prstClr val="black"/>
              <a:schemeClr val="accent4">
                <a:tint val="45000"/>
                <a:satMod val="400000"/>
              </a:schemeClr>
            </a:duotone>
          </a:blip>
          <a:stretch>
            <a:fillRect/>
          </a:stretch>
        </p:blipFill>
        <p:spPr>
          <a:xfrm>
            <a:off x="9751089" y="3686764"/>
            <a:ext cx="2130544" cy="2231898"/>
          </a:xfrm>
          <a:prstGeom prst="rect">
            <a:avLst/>
          </a:prstGeom>
          <a:effectLst>
            <a:outerShdw blurRad="355600" dist="50800" dir="4200000" algn="ctr" rotWithShape="0">
              <a:srgbClr val="000000">
                <a:alpha val="18000"/>
              </a:srgbClr>
            </a:outerShdw>
          </a:effectLst>
        </p:spPr>
      </p:pic>
      <p:sp>
        <p:nvSpPr>
          <p:cNvPr id="2" name="Title 1"/>
          <p:cNvSpPr>
            <a:spLocks noGrp="1"/>
          </p:cNvSpPr>
          <p:nvPr>
            <p:ph type="ctrTitle"/>
          </p:nvPr>
        </p:nvSpPr>
        <p:spPr>
          <a:xfrm>
            <a:off x="2626127" y="1544997"/>
            <a:ext cx="9144000" cy="2387600"/>
          </a:xfrm>
        </p:spPr>
        <p:txBody>
          <a:bodyPr>
            <a:normAutofit/>
          </a:bodyPr>
          <a:lstStyle/>
          <a:p>
            <a:r>
              <a:rPr lang="en-US" sz="6600" i="1" dirty="0">
                <a:solidFill>
                  <a:schemeClr val="bg1"/>
                </a:solidFill>
                <a:latin typeface="Times New Roman" panose="02020603050405020304" pitchFamily="18" charset="0"/>
                <a:ea typeface="+mn-ea"/>
                <a:cs typeface="Times New Roman" panose="02020603050405020304" pitchFamily="18" charset="0"/>
              </a:rPr>
              <a:t>Thanks</a:t>
            </a:r>
          </a:p>
        </p:txBody>
      </p:sp>
    </p:spTree>
    <p:extLst>
      <p:ext uri="{BB962C8B-B14F-4D97-AF65-F5344CB8AC3E}">
        <p14:creationId xmlns:p14="http://schemas.microsoft.com/office/powerpoint/2010/main" val="286299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dirty="0" err="1"/>
              <a:t>Context</a:t>
            </a:r>
            <a:endParaRPr lang="en-US" b="1" dirty="0"/>
          </a:p>
        </p:txBody>
      </p:sp>
      <p:sp>
        <p:nvSpPr>
          <p:cNvPr id="3" name="Content Placeholder 2"/>
          <p:cNvSpPr>
            <a:spLocks noGrp="1"/>
          </p:cNvSpPr>
          <p:nvPr>
            <p:ph idx="1"/>
          </p:nvPr>
        </p:nvSpPr>
        <p:spPr>
          <a:xfrm>
            <a:off x="1458551" y="3386000"/>
            <a:ext cx="9809591" cy="2483858"/>
          </a:xfrm>
        </p:spPr>
        <p:txBody>
          <a:bodyPr>
            <a:noAutofit/>
          </a:bodyPr>
          <a:lstStyle/>
          <a:p>
            <a:pPr marL="0" indent="0" algn="justLow">
              <a:lnSpc>
                <a:spcPct val="120000"/>
              </a:lnSpc>
              <a:buNone/>
            </a:pPr>
            <a:r>
              <a:rPr lang="fr-FR" sz="2000" b="1" dirty="0">
                <a:solidFill>
                  <a:schemeClr val="tx1"/>
                </a:solidFill>
              </a:rPr>
              <a:t>The objective of the </a:t>
            </a:r>
            <a:r>
              <a:rPr lang="fr-FR" sz="2000" b="1" dirty="0" err="1">
                <a:solidFill>
                  <a:schemeClr val="tx1"/>
                </a:solidFill>
              </a:rPr>
              <a:t>study</a:t>
            </a:r>
            <a:r>
              <a:rPr lang="fr-FR" sz="2000" b="1" dirty="0">
                <a:solidFill>
                  <a:schemeClr val="tx1"/>
                </a:solidFill>
              </a:rPr>
              <a:t> </a:t>
            </a:r>
            <a:r>
              <a:rPr lang="fr-FR" sz="2000" dirty="0" err="1">
                <a:solidFill>
                  <a:schemeClr val="tx1"/>
                </a:solidFill>
              </a:rPr>
              <a:t>is</a:t>
            </a:r>
            <a:r>
              <a:rPr lang="fr-FR" sz="2000" dirty="0">
                <a:solidFill>
                  <a:schemeClr val="tx1"/>
                </a:solidFill>
              </a:rPr>
              <a:t> to </a:t>
            </a:r>
            <a:r>
              <a:rPr lang="fr-FR" sz="2000" dirty="0" err="1">
                <a:solidFill>
                  <a:schemeClr val="tx1"/>
                </a:solidFill>
              </a:rPr>
              <a:t>investigate</a:t>
            </a:r>
            <a:r>
              <a:rPr lang="fr-FR" sz="2000" dirty="0">
                <a:solidFill>
                  <a:schemeClr val="tx1"/>
                </a:solidFill>
              </a:rPr>
              <a:t> the impact of </a:t>
            </a:r>
            <a:r>
              <a:rPr lang="en-US" sz="2000" dirty="0">
                <a:solidFill>
                  <a:schemeClr val="tx1"/>
                </a:solidFill>
              </a:rPr>
              <a:t>the fourth industrial revolution on women labor future in Egypt within the new era of automation.</a:t>
            </a:r>
          </a:p>
          <a:p>
            <a:pPr marL="0" indent="0" algn="justLow">
              <a:lnSpc>
                <a:spcPct val="120000"/>
              </a:lnSpc>
              <a:buNone/>
            </a:pPr>
            <a:r>
              <a:rPr lang="fr-FR" sz="2000" b="1" dirty="0">
                <a:solidFill>
                  <a:schemeClr val="tx1"/>
                </a:solidFill>
              </a:rPr>
              <a:t>The contribution of the </a:t>
            </a:r>
            <a:r>
              <a:rPr lang="fr-FR" sz="2000" b="1" dirty="0" err="1">
                <a:solidFill>
                  <a:schemeClr val="tx1"/>
                </a:solidFill>
              </a:rPr>
              <a:t>study</a:t>
            </a:r>
            <a:r>
              <a:rPr lang="fr-FR" sz="2000" b="1" dirty="0">
                <a:solidFill>
                  <a:schemeClr val="tx1"/>
                </a:solidFill>
              </a:rPr>
              <a:t> </a:t>
            </a:r>
            <a:r>
              <a:rPr lang="fr-FR" sz="2000" dirty="0" err="1">
                <a:solidFill>
                  <a:schemeClr val="tx1"/>
                </a:solidFill>
              </a:rPr>
              <a:t>is</a:t>
            </a:r>
            <a:r>
              <a:rPr lang="fr-FR" sz="2000" dirty="0">
                <a:solidFill>
                  <a:schemeClr val="tx1"/>
                </a:solidFill>
              </a:rPr>
              <a:t> to </a:t>
            </a:r>
            <a:r>
              <a:rPr lang="fr-FR" sz="2000" dirty="0" err="1">
                <a:solidFill>
                  <a:schemeClr val="tx1"/>
                </a:solidFill>
              </a:rPr>
              <a:t>identify</a:t>
            </a:r>
            <a:r>
              <a:rPr lang="fr-FR" sz="2000" dirty="0">
                <a:solidFill>
                  <a:schemeClr val="tx1"/>
                </a:solidFill>
              </a:rPr>
              <a:t> </a:t>
            </a:r>
            <a:r>
              <a:rPr lang="en-US" sz="2000" dirty="0">
                <a:solidFill>
                  <a:schemeClr val="tx1"/>
                </a:solidFill>
              </a:rPr>
              <a:t>“how” policies can help women be prepared for the changing nature of future jobs, conversely to other papers which focus mainly on “what” the future would bring to women in the labor markets.</a:t>
            </a:r>
          </a:p>
          <a:p>
            <a:pPr algn="just"/>
            <a:endParaRPr lang="en-US" sz="2000" dirty="0"/>
          </a:p>
          <a:p>
            <a:pPr algn="just"/>
            <a:endParaRPr lang="en-US" sz="2000" dirty="0"/>
          </a:p>
          <a:p>
            <a:pPr algn="just"/>
            <a:endParaRPr lang="en-US" sz="2000" dirty="0"/>
          </a:p>
          <a:p>
            <a:endParaRPr lang="en-US" sz="2000" dirty="0"/>
          </a:p>
        </p:txBody>
      </p:sp>
      <p:pic>
        <p:nvPicPr>
          <p:cNvPr id="5122" name="Picture 2" descr="Arrow goal marketing objective success target icon -"/>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45690" y="3416893"/>
            <a:ext cx="642018" cy="64201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Line - Free Icon Library"/>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351007" y="4373360"/>
            <a:ext cx="1107544" cy="110754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45690" y="1532784"/>
            <a:ext cx="10910518" cy="1569660"/>
          </a:xfrm>
          <a:prstGeom prst="rect">
            <a:avLst/>
          </a:prstGeom>
        </p:spPr>
        <p:txBody>
          <a:bodyPr wrap="square">
            <a:spAutoFit/>
          </a:bodyPr>
          <a:lstStyle/>
          <a:p>
            <a:pPr algn="justLow">
              <a:lnSpc>
                <a:spcPct val="120000"/>
              </a:lnSpc>
            </a:pPr>
            <a:r>
              <a:rPr lang="en-US" sz="2000" b="1" dirty="0">
                <a:latin typeface="Times New Roman" panose="02020603050405020304" pitchFamily="18" charset="0"/>
                <a:cs typeface="Times New Roman" panose="02020603050405020304" pitchFamily="18" charset="0"/>
              </a:rPr>
              <a:t>Technology</a:t>
            </a:r>
            <a:r>
              <a:rPr lang="en-US" sz="2000" dirty="0">
                <a:latin typeface="Times New Roman" panose="02020603050405020304" pitchFamily="18" charset="0"/>
                <a:cs typeface="Times New Roman" panose="02020603050405020304" pitchFamily="18" charset="0"/>
              </a:rPr>
              <a:t> has the potential to improve living standards, but its effects are not manifesting themselves equally across the globe. Workers in some sectors benefit significantly from technological progress, whereas those in others are displaced and have to retool to survive. </a:t>
            </a:r>
            <a:r>
              <a:rPr lang="en-US" sz="2000" b="1" i="1" dirty="0">
                <a:latin typeface="Times New Roman" panose="02020603050405020304" pitchFamily="18" charset="0"/>
                <a:cs typeface="Times New Roman" panose="02020603050405020304" pitchFamily="18" charset="0"/>
              </a:rPr>
              <a:t>Studies found out that</a:t>
            </a:r>
            <a:r>
              <a:rPr lang="fr-FR" sz="2000" b="1" i="1" dirty="0">
                <a:latin typeface="Times New Roman" panose="02020603050405020304" pitchFamily="18" charset="0"/>
                <a:cs typeface="Times New Roman" panose="02020603050405020304" pitchFamily="18" charset="0"/>
              </a:rPr>
              <a:t> </a:t>
            </a:r>
            <a:r>
              <a:rPr lang="fr-FR" sz="2000" b="1" i="1" dirty="0" err="1">
                <a:latin typeface="Times New Roman" panose="02020603050405020304" pitchFamily="18" charset="0"/>
                <a:cs typeface="Times New Roman" panose="02020603050405020304" pitchFamily="18" charset="0"/>
              </a:rPr>
              <a:t>women</a:t>
            </a:r>
            <a:r>
              <a:rPr lang="fr-FR" sz="2000" b="1" i="1" dirty="0">
                <a:latin typeface="Times New Roman" panose="02020603050405020304" pitchFamily="18" charset="0"/>
                <a:cs typeface="Times New Roman" panose="02020603050405020304" pitchFamily="18" charset="0"/>
              </a:rPr>
              <a:t> are </a:t>
            </a:r>
            <a:r>
              <a:rPr lang="fr-FR" sz="2000" b="1" i="1" dirty="0" err="1">
                <a:latin typeface="Times New Roman" panose="02020603050405020304" pitchFamily="18" charset="0"/>
                <a:cs typeface="Times New Roman" panose="02020603050405020304" pitchFamily="18" charset="0"/>
              </a:rPr>
              <a:t>most</a:t>
            </a:r>
            <a:r>
              <a:rPr lang="fr-FR" sz="2000" b="1" i="1" dirty="0">
                <a:latin typeface="Times New Roman" panose="02020603050405020304" pitchFamily="18" charset="0"/>
                <a:cs typeface="Times New Roman" panose="02020603050405020304" pitchFamily="18" charset="0"/>
              </a:rPr>
              <a:t> </a:t>
            </a:r>
            <a:r>
              <a:rPr lang="fr-FR" sz="2000" b="1" i="1" dirty="0" err="1">
                <a:latin typeface="Times New Roman" panose="02020603050405020304" pitchFamily="18" charset="0"/>
                <a:cs typeface="Times New Roman" panose="02020603050405020304" pitchFamily="18" charset="0"/>
              </a:rPr>
              <a:t>vulnerable</a:t>
            </a:r>
            <a:r>
              <a:rPr lang="fr-FR" sz="2000" b="1" i="1" dirty="0">
                <a:latin typeface="Times New Roman" panose="02020603050405020304" pitchFamily="18" charset="0"/>
                <a:cs typeface="Times New Roman" panose="02020603050405020304" pitchFamily="18" charset="0"/>
              </a:rPr>
              <a:t> to </a:t>
            </a:r>
            <a:r>
              <a:rPr lang="fr-FR" sz="2000" b="1" i="1" dirty="0" err="1">
                <a:latin typeface="Times New Roman" panose="02020603050405020304" pitchFamily="18" charset="0"/>
                <a:cs typeface="Times New Roman" panose="02020603050405020304" pitchFamily="18" charset="0"/>
              </a:rPr>
              <a:t>these</a:t>
            </a:r>
            <a:r>
              <a:rPr lang="fr-FR" sz="2000" b="1" i="1" dirty="0">
                <a:latin typeface="Times New Roman" panose="02020603050405020304" pitchFamily="18" charset="0"/>
                <a:cs typeface="Times New Roman" panose="02020603050405020304" pitchFamily="18" charset="0"/>
              </a:rPr>
              <a:t> changes due to the nature of jobs </a:t>
            </a:r>
            <a:r>
              <a:rPr lang="fr-FR" sz="2000" b="1" i="1" dirty="0" err="1">
                <a:latin typeface="Times New Roman" panose="02020603050405020304" pitchFamily="18" charset="0"/>
                <a:cs typeface="Times New Roman" panose="02020603050405020304" pitchFamily="18" charset="0"/>
              </a:rPr>
              <a:t>they</a:t>
            </a:r>
            <a:r>
              <a:rPr lang="fr-FR" sz="2000" b="1" i="1" dirty="0">
                <a:latin typeface="Times New Roman" panose="02020603050405020304" pitchFamily="18" charset="0"/>
                <a:cs typeface="Times New Roman" panose="02020603050405020304" pitchFamily="18" charset="0"/>
              </a:rPr>
              <a:t> </a:t>
            </a:r>
            <a:r>
              <a:rPr lang="fr-FR" sz="2000" b="1" i="1" dirty="0" err="1">
                <a:latin typeface="Times New Roman" panose="02020603050405020304" pitchFamily="18" charset="0"/>
                <a:cs typeface="Times New Roman" panose="02020603050405020304" pitchFamily="18" charset="0"/>
              </a:rPr>
              <a:t>occupy</a:t>
            </a:r>
            <a:r>
              <a:rPr lang="en-US" sz="2000" b="1" i="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4146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raphical user interface, website&#10;&#10;Description automatically generated">
            <a:extLst>
              <a:ext uri="{FF2B5EF4-FFF2-40B4-BE49-F238E27FC236}">
                <a16:creationId xmlns:a16="http://schemas.microsoft.com/office/drawing/2014/main" id="{AE43A584-2125-4EFB-92F2-D72BD3DB08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86" t="17038" r="20129" b="21234"/>
          <a:stretch/>
        </p:blipFill>
        <p:spPr>
          <a:xfrm>
            <a:off x="-1" y="0"/>
            <a:ext cx="12264019" cy="7089030"/>
          </a:xfrm>
          <a:prstGeom prst="rect">
            <a:avLst/>
          </a:prstGeom>
        </p:spPr>
      </p:pic>
      <p:pic>
        <p:nvPicPr>
          <p:cNvPr id="28" name="Picture 27"/>
          <p:cNvPicPr>
            <a:picLocks noChangeAspect="1"/>
          </p:cNvPicPr>
          <p:nvPr/>
        </p:nvPicPr>
        <p:blipFill>
          <a:blip r:embed="rId3">
            <a:clrChange>
              <a:clrFrom>
                <a:srgbClr val="EF402B"/>
              </a:clrFrom>
              <a:clrTo>
                <a:srgbClr val="EF402B">
                  <a:alpha val="0"/>
                </a:srgbClr>
              </a:clrTo>
            </a:clrChange>
            <a:duotone>
              <a:prstClr val="black"/>
              <a:schemeClr val="accent4">
                <a:tint val="45000"/>
                <a:satMod val="400000"/>
              </a:schemeClr>
            </a:duotone>
          </a:blip>
          <a:stretch>
            <a:fillRect/>
          </a:stretch>
        </p:blipFill>
        <p:spPr>
          <a:xfrm>
            <a:off x="9751089" y="3686764"/>
            <a:ext cx="2130544" cy="2231898"/>
          </a:xfrm>
          <a:prstGeom prst="rect">
            <a:avLst/>
          </a:prstGeom>
          <a:effectLst>
            <a:outerShdw blurRad="355600" dist="50800" dir="4200000" algn="ctr" rotWithShape="0">
              <a:srgbClr val="000000">
                <a:alpha val="18000"/>
              </a:srgbClr>
            </a:outerShdw>
          </a:effectLst>
        </p:spPr>
      </p:pic>
      <p:sp>
        <p:nvSpPr>
          <p:cNvPr id="2" name="Title 1"/>
          <p:cNvSpPr>
            <a:spLocks noGrp="1"/>
          </p:cNvSpPr>
          <p:nvPr>
            <p:ph type="ctrTitle"/>
          </p:nvPr>
        </p:nvSpPr>
        <p:spPr>
          <a:xfrm>
            <a:off x="5071366" y="1743626"/>
            <a:ext cx="6757241" cy="2618759"/>
          </a:xfrm>
        </p:spPr>
        <p:txBody>
          <a:bodyPr>
            <a:normAutofit/>
          </a:bodyPr>
          <a:lstStyle/>
          <a:p>
            <a:r>
              <a:rPr lang="en-US" sz="4400" i="1" dirty="0">
                <a:solidFill>
                  <a:schemeClr val="bg1"/>
                </a:solidFill>
                <a:latin typeface="Times New Roman" panose="02020603050405020304" pitchFamily="18" charset="0"/>
                <a:ea typeface="+mn-ea"/>
                <a:cs typeface="Times New Roman" panose="02020603050405020304" pitchFamily="18" charset="0"/>
              </a:rPr>
              <a:t>Defining the 4</a:t>
            </a:r>
            <a:r>
              <a:rPr lang="en-US" sz="4400" i="1" baseline="30000" dirty="0">
                <a:solidFill>
                  <a:schemeClr val="bg1"/>
                </a:solidFill>
                <a:latin typeface="Times New Roman" panose="02020603050405020304" pitchFamily="18" charset="0"/>
                <a:ea typeface="+mn-ea"/>
                <a:cs typeface="Times New Roman" panose="02020603050405020304" pitchFamily="18" charset="0"/>
              </a:rPr>
              <a:t>th</a:t>
            </a:r>
            <a:r>
              <a:rPr lang="en-US" sz="4400" i="1" dirty="0">
                <a:solidFill>
                  <a:schemeClr val="bg1"/>
                </a:solidFill>
                <a:latin typeface="Times New Roman" panose="02020603050405020304" pitchFamily="18" charset="0"/>
                <a:ea typeface="+mn-ea"/>
                <a:cs typeface="Times New Roman" panose="02020603050405020304" pitchFamily="18" charset="0"/>
              </a:rPr>
              <a:t> Industrial Revolution</a:t>
            </a:r>
          </a:p>
        </p:txBody>
      </p:sp>
      <p:grpSp>
        <p:nvGrpSpPr>
          <p:cNvPr id="12" name="Group 11"/>
          <p:cNvGrpSpPr/>
          <p:nvPr/>
        </p:nvGrpSpPr>
        <p:grpSpPr>
          <a:xfrm>
            <a:off x="4250166" y="2571950"/>
            <a:ext cx="983681" cy="1323439"/>
            <a:chOff x="429485" y="1231733"/>
            <a:chExt cx="983681" cy="1323439"/>
          </a:xfrm>
        </p:grpSpPr>
        <p:pic>
          <p:nvPicPr>
            <p:cNvPr id="10" name="Picture 9"/>
            <p:cNvPicPr>
              <a:picLocks noChangeAspect="1"/>
            </p:cNvPicPr>
            <p:nvPr/>
          </p:nvPicPr>
          <p:blipFill>
            <a:blip r:embed="rId3">
              <a:duotone>
                <a:schemeClr val="accent4">
                  <a:shade val="45000"/>
                  <a:satMod val="135000"/>
                </a:schemeClr>
                <a:prstClr val="white"/>
              </a:duotone>
            </a:blip>
            <a:stretch>
              <a:fillRect/>
            </a:stretch>
          </p:blipFill>
          <p:spPr>
            <a:xfrm>
              <a:off x="1088204" y="1893453"/>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Rectangle 10"/>
            <p:cNvSpPr/>
            <p:nvPr/>
          </p:nvSpPr>
          <p:spPr>
            <a:xfrm>
              <a:off x="429485" y="1231733"/>
              <a:ext cx="759243" cy="1323439"/>
            </a:xfrm>
            <a:prstGeom prst="rect">
              <a:avLst/>
            </a:prstGeom>
            <a:noFill/>
          </p:spPr>
          <p:txBody>
            <a:bodyPr wrap="square" lIns="91440" tIns="45720" rIns="91440" bIns="45720">
              <a:spAutoFit/>
            </a:bodyPr>
            <a:lstStyle/>
            <a:p>
              <a:pPr algn="ctr"/>
              <a:r>
                <a:rPr lang="fr-FR"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rPr>
                <a:t>2</a:t>
              </a:r>
              <a:endParaRPr lang="en-US"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36751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329" y="54737"/>
            <a:ext cx="10515600" cy="909490"/>
          </a:xfrm>
        </p:spPr>
        <p:txBody>
          <a:bodyPr/>
          <a:lstStyle/>
          <a:p>
            <a:r>
              <a:rPr lang="fr-FR" b="1" dirty="0"/>
              <a:t>The </a:t>
            </a:r>
            <a:r>
              <a:rPr lang="fr-FR" b="1" dirty="0" err="1"/>
              <a:t>fourth</a:t>
            </a:r>
            <a:r>
              <a:rPr lang="fr-FR" b="1" dirty="0"/>
              <a:t> </a:t>
            </a:r>
            <a:r>
              <a:rPr lang="fr-FR" b="1" dirty="0" err="1"/>
              <a:t>Industrial</a:t>
            </a:r>
            <a:r>
              <a:rPr lang="fr-FR" b="1" dirty="0"/>
              <a:t> </a:t>
            </a:r>
            <a:r>
              <a:rPr lang="fr-FR" b="1" dirty="0" err="1"/>
              <a:t>Revolution</a:t>
            </a:r>
            <a:endParaRPr lang="en-US" b="1" dirty="0"/>
          </a:p>
        </p:txBody>
      </p:sp>
      <p:sp>
        <p:nvSpPr>
          <p:cNvPr id="3" name="Content Placeholder 2"/>
          <p:cNvSpPr>
            <a:spLocks noGrp="1"/>
          </p:cNvSpPr>
          <p:nvPr>
            <p:ph idx="1"/>
          </p:nvPr>
        </p:nvSpPr>
        <p:spPr>
          <a:xfrm>
            <a:off x="636628" y="1636118"/>
            <a:ext cx="10515600" cy="1001673"/>
          </a:xfrm>
        </p:spPr>
        <p:txBody>
          <a:bodyPr>
            <a:normAutofit/>
          </a:bodyPr>
          <a:lstStyle/>
          <a:p>
            <a:pPr algn="just"/>
            <a:r>
              <a:rPr lang="en-US" b="1" dirty="0"/>
              <a:t>Definition. </a:t>
            </a:r>
            <a:r>
              <a:rPr lang="en-US" dirty="0"/>
              <a:t>The term “fourth industrial revolution” (4IR) was introduced by Schwab (2016), and is defined as follows:</a:t>
            </a:r>
          </a:p>
        </p:txBody>
      </p:sp>
      <p:sp>
        <p:nvSpPr>
          <p:cNvPr id="5" name="Rectangle 4"/>
          <p:cNvSpPr/>
          <p:nvPr/>
        </p:nvSpPr>
        <p:spPr>
          <a:xfrm>
            <a:off x="1526838" y="2991376"/>
            <a:ext cx="9020706" cy="2246769"/>
          </a:xfrm>
          <a:prstGeom prst="rect">
            <a:avLst/>
          </a:prstGeom>
          <a:noFill/>
          <a:ln>
            <a:noFill/>
            <a:bevel/>
          </a:ln>
        </p:spPr>
        <p:style>
          <a:lnRef idx="1">
            <a:schemeClr val="accent3"/>
          </a:lnRef>
          <a:fillRef idx="3">
            <a:schemeClr val="accent3"/>
          </a:fillRef>
          <a:effectRef idx="2">
            <a:schemeClr val="accent3"/>
          </a:effectRef>
          <a:fontRef idx="minor">
            <a:schemeClr val="lt1"/>
          </a:fontRef>
        </p:style>
        <p:txBody>
          <a:bodyPr wrap="square">
            <a:spAutoFit/>
          </a:bodyPr>
          <a:lstStyle/>
          <a:p>
            <a:pPr algn="just"/>
            <a:r>
              <a:rPr lang="en-US" sz="2800" dirty="0">
                <a:solidFill>
                  <a:schemeClr val="tx1"/>
                </a:solidFill>
                <a:latin typeface="Times New Roman" panose="02020603050405020304" pitchFamily="18" charset="0"/>
                <a:cs typeface="Times New Roman" panose="02020603050405020304" pitchFamily="18" charset="0"/>
              </a:rPr>
              <a:t>“</a:t>
            </a:r>
            <a:r>
              <a:rPr lang="en-US" sz="2800" i="1" dirty="0">
                <a:solidFill>
                  <a:schemeClr val="tx1"/>
                </a:solidFill>
                <a:latin typeface="Times New Roman" panose="02020603050405020304" pitchFamily="18" charset="0"/>
                <a:cs typeface="Times New Roman" panose="02020603050405020304" pitchFamily="18" charset="0"/>
              </a:rPr>
              <a:t>a fusion of technologies that is blurring the lines between the physical, digital, and biological spheres. It is disrupting almost every industry in every country. And the breadth and depth of these changes herald the transformation of entire systems of production, management, and governance”.</a:t>
            </a:r>
          </a:p>
        </p:txBody>
      </p:sp>
    </p:spTree>
    <p:extLst>
      <p:ext uri="{BB962C8B-B14F-4D97-AF65-F5344CB8AC3E}">
        <p14:creationId xmlns:p14="http://schemas.microsoft.com/office/powerpoint/2010/main" val="348682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raphical user interface, website&#10;&#10;Description automatically generated">
            <a:extLst>
              <a:ext uri="{FF2B5EF4-FFF2-40B4-BE49-F238E27FC236}">
                <a16:creationId xmlns:a16="http://schemas.microsoft.com/office/drawing/2014/main" id="{AE43A584-2125-4EFB-92F2-D72BD3DB08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86" t="17038" r="20129" b="21234"/>
          <a:stretch/>
        </p:blipFill>
        <p:spPr>
          <a:xfrm>
            <a:off x="0" y="0"/>
            <a:ext cx="12264019" cy="7089030"/>
          </a:xfrm>
          <a:prstGeom prst="rect">
            <a:avLst/>
          </a:prstGeom>
        </p:spPr>
      </p:pic>
      <p:pic>
        <p:nvPicPr>
          <p:cNvPr id="28" name="Picture 27"/>
          <p:cNvPicPr>
            <a:picLocks noChangeAspect="1"/>
          </p:cNvPicPr>
          <p:nvPr/>
        </p:nvPicPr>
        <p:blipFill>
          <a:blip r:embed="rId3">
            <a:clrChange>
              <a:clrFrom>
                <a:srgbClr val="EF402B"/>
              </a:clrFrom>
              <a:clrTo>
                <a:srgbClr val="EF402B">
                  <a:alpha val="0"/>
                </a:srgbClr>
              </a:clrTo>
            </a:clrChange>
            <a:duotone>
              <a:prstClr val="black"/>
              <a:schemeClr val="accent4">
                <a:tint val="45000"/>
                <a:satMod val="400000"/>
              </a:schemeClr>
            </a:duotone>
          </a:blip>
          <a:stretch>
            <a:fillRect/>
          </a:stretch>
        </p:blipFill>
        <p:spPr>
          <a:xfrm>
            <a:off x="9751089" y="3686764"/>
            <a:ext cx="2130544" cy="2231898"/>
          </a:xfrm>
          <a:prstGeom prst="rect">
            <a:avLst/>
          </a:prstGeom>
          <a:effectLst>
            <a:outerShdw blurRad="355600" dist="50800" dir="4200000" algn="ctr" rotWithShape="0">
              <a:srgbClr val="000000">
                <a:alpha val="18000"/>
              </a:srgbClr>
            </a:outerShdw>
          </a:effectLst>
        </p:spPr>
      </p:pic>
      <p:sp>
        <p:nvSpPr>
          <p:cNvPr id="2" name="Title 1"/>
          <p:cNvSpPr>
            <a:spLocks noGrp="1"/>
          </p:cNvSpPr>
          <p:nvPr>
            <p:ph type="ctrTitle"/>
          </p:nvPr>
        </p:nvSpPr>
        <p:spPr>
          <a:xfrm>
            <a:off x="4709859" y="1818055"/>
            <a:ext cx="7308203" cy="2325956"/>
          </a:xfrm>
        </p:spPr>
        <p:txBody>
          <a:bodyPr>
            <a:normAutofit/>
          </a:bodyPr>
          <a:lstStyle/>
          <a:p>
            <a:r>
              <a:rPr lang="fr-FR" sz="4000" i="1" dirty="0">
                <a:solidFill>
                  <a:schemeClr val="bg1"/>
                </a:solidFill>
                <a:latin typeface="Times New Roman" panose="02020603050405020304" pitchFamily="18" charset="0"/>
                <a:ea typeface="+mn-ea"/>
                <a:cs typeface="Times New Roman" panose="02020603050405020304" pitchFamily="18" charset="0"/>
              </a:rPr>
              <a:t>The impact of the 4IR on </a:t>
            </a:r>
            <a:r>
              <a:rPr lang="fr-FR" sz="4000" i="1" dirty="0" err="1">
                <a:solidFill>
                  <a:schemeClr val="bg1"/>
                </a:solidFill>
                <a:latin typeface="Times New Roman" panose="02020603050405020304" pitchFamily="18" charset="0"/>
                <a:ea typeface="+mn-ea"/>
                <a:cs typeface="Times New Roman" panose="02020603050405020304" pitchFamily="18" charset="0"/>
              </a:rPr>
              <a:t>Women</a:t>
            </a:r>
            <a:r>
              <a:rPr lang="fr-FR" sz="4000" i="1" dirty="0">
                <a:solidFill>
                  <a:schemeClr val="bg1"/>
                </a:solidFill>
                <a:latin typeface="Times New Roman" panose="02020603050405020304" pitchFamily="18" charset="0"/>
                <a:ea typeface="+mn-ea"/>
                <a:cs typeface="Times New Roman" panose="02020603050405020304" pitchFamily="18" charset="0"/>
              </a:rPr>
              <a:t> in global Labor </a:t>
            </a:r>
            <a:r>
              <a:rPr lang="fr-FR" sz="4000" i="1" dirty="0" err="1">
                <a:solidFill>
                  <a:schemeClr val="bg1"/>
                </a:solidFill>
                <a:latin typeface="Times New Roman" panose="02020603050405020304" pitchFamily="18" charset="0"/>
                <a:ea typeface="+mn-ea"/>
                <a:cs typeface="Times New Roman" panose="02020603050405020304" pitchFamily="18" charset="0"/>
              </a:rPr>
              <a:t>Market</a:t>
            </a:r>
            <a:endParaRPr lang="en-US" sz="4000" i="1" dirty="0">
              <a:solidFill>
                <a:schemeClr val="bg1"/>
              </a:solidFill>
              <a:latin typeface="Times New Roman" panose="02020603050405020304" pitchFamily="18" charset="0"/>
              <a:ea typeface="+mn-ea"/>
              <a:cs typeface="Times New Roman" panose="02020603050405020304" pitchFamily="18" charset="0"/>
            </a:endParaRPr>
          </a:p>
        </p:txBody>
      </p:sp>
      <p:grpSp>
        <p:nvGrpSpPr>
          <p:cNvPr id="12" name="Group 11"/>
          <p:cNvGrpSpPr/>
          <p:nvPr/>
        </p:nvGrpSpPr>
        <p:grpSpPr>
          <a:xfrm>
            <a:off x="3891863" y="2403122"/>
            <a:ext cx="983681" cy="1323439"/>
            <a:chOff x="429485" y="1231733"/>
            <a:chExt cx="983681" cy="1323439"/>
          </a:xfrm>
        </p:grpSpPr>
        <p:pic>
          <p:nvPicPr>
            <p:cNvPr id="10" name="Picture 9"/>
            <p:cNvPicPr>
              <a:picLocks noChangeAspect="1"/>
            </p:cNvPicPr>
            <p:nvPr/>
          </p:nvPicPr>
          <p:blipFill>
            <a:blip r:embed="rId3">
              <a:duotone>
                <a:schemeClr val="accent4">
                  <a:shade val="45000"/>
                  <a:satMod val="135000"/>
                </a:schemeClr>
                <a:prstClr val="white"/>
              </a:duotone>
            </a:blip>
            <a:stretch>
              <a:fillRect/>
            </a:stretch>
          </p:blipFill>
          <p:spPr>
            <a:xfrm>
              <a:off x="1088204" y="1893453"/>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Rectangle 10"/>
            <p:cNvSpPr/>
            <p:nvPr/>
          </p:nvSpPr>
          <p:spPr>
            <a:xfrm>
              <a:off x="429485" y="1231733"/>
              <a:ext cx="759243" cy="1323439"/>
            </a:xfrm>
            <a:prstGeom prst="rect">
              <a:avLst/>
            </a:prstGeom>
            <a:noFill/>
          </p:spPr>
          <p:txBody>
            <a:bodyPr wrap="square" lIns="91440" tIns="45720" rIns="91440" bIns="45720">
              <a:spAutoFit/>
            </a:bodyPr>
            <a:lstStyle/>
            <a:p>
              <a:pPr algn="ctr"/>
              <a:r>
                <a:rPr lang="fr-FR"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rPr>
                <a:t>3</a:t>
              </a:r>
              <a:endParaRPr lang="en-US"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6574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136" y="118995"/>
            <a:ext cx="10515600" cy="909490"/>
          </a:xfrm>
        </p:spPr>
        <p:txBody>
          <a:bodyPr>
            <a:normAutofit fontScale="90000"/>
          </a:bodyPr>
          <a:lstStyle/>
          <a:p>
            <a:r>
              <a:rPr lang="fr-FR" b="1" dirty="0"/>
              <a:t>The impact of the 4IR on </a:t>
            </a:r>
            <a:r>
              <a:rPr lang="fr-FR" b="1" dirty="0" err="1"/>
              <a:t>Women</a:t>
            </a:r>
            <a:r>
              <a:rPr lang="fr-FR" b="1" dirty="0"/>
              <a:t> in global Labor </a:t>
            </a:r>
            <a:r>
              <a:rPr lang="fr-FR" b="1" dirty="0" err="1"/>
              <a:t>Market</a:t>
            </a:r>
            <a:endParaRPr lang="en-US" b="1" dirty="0"/>
          </a:p>
        </p:txBody>
      </p:sp>
      <p:sp>
        <p:nvSpPr>
          <p:cNvPr id="3" name="Content Placeholder 2"/>
          <p:cNvSpPr>
            <a:spLocks noGrp="1"/>
          </p:cNvSpPr>
          <p:nvPr>
            <p:ph idx="1"/>
          </p:nvPr>
        </p:nvSpPr>
        <p:spPr>
          <a:xfrm>
            <a:off x="53823" y="1453088"/>
            <a:ext cx="6407267" cy="4697177"/>
          </a:xfrm>
        </p:spPr>
        <p:txBody>
          <a:bodyPr>
            <a:noAutofit/>
          </a:bodyPr>
          <a:lstStyle/>
          <a:p>
            <a:pPr algn="just">
              <a:buFont typeface="Wingdings" panose="05000000000000000000" pitchFamily="2" charset="2"/>
              <a:buChar char="§"/>
            </a:pPr>
            <a:r>
              <a:rPr lang="en-US" sz="2400" dirty="0">
                <a:solidFill>
                  <a:schemeClr val="tx1"/>
                </a:solidFill>
              </a:rPr>
              <a:t>It is estimated that by 2030, due to the 4IR up to 375 million workers may need to </a:t>
            </a:r>
            <a:r>
              <a:rPr lang="en-US" sz="2400" b="1" dirty="0">
                <a:solidFill>
                  <a:schemeClr val="tx1"/>
                </a:solidFill>
              </a:rPr>
              <a:t>switch occupational categories </a:t>
            </a:r>
            <a:r>
              <a:rPr lang="en-US" sz="2400" dirty="0">
                <a:solidFill>
                  <a:schemeClr val="tx1"/>
                </a:solidFill>
              </a:rPr>
              <a:t>globally, and 72 million workers may need to </a:t>
            </a:r>
            <a:r>
              <a:rPr lang="en-US" sz="2400" b="1" dirty="0">
                <a:solidFill>
                  <a:schemeClr val="tx1"/>
                </a:solidFill>
              </a:rPr>
              <a:t>switch in developing countries</a:t>
            </a:r>
            <a:r>
              <a:rPr lang="en-US" sz="2400" dirty="0">
                <a:solidFill>
                  <a:schemeClr val="tx1"/>
                </a:solidFill>
              </a:rPr>
              <a:t>.</a:t>
            </a:r>
          </a:p>
          <a:p>
            <a:pPr algn="just">
              <a:buFont typeface="Wingdings" panose="05000000000000000000" pitchFamily="2" charset="2"/>
              <a:buChar char="§"/>
            </a:pPr>
            <a:endParaRPr lang="en-US" sz="2400" dirty="0">
              <a:solidFill>
                <a:schemeClr val="tx1"/>
              </a:solidFill>
            </a:endParaRPr>
          </a:p>
          <a:p>
            <a:pPr algn="just">
              <a:buFont typeface="Wingdings" panose="05000000000000000000" pitchFamily="2" charset="2"/>
              <a:buChar char="§"/>
            </a:pPr>
            <a:r>
              <a:rPr lang="fr-FR" sz="2400" b="1" dirty="0">
                <a:solidFill>
                  <a:schemeClr val="tx1"/>
                </a:solidFill>
              </a:rPr>
              <a:t>The </a:t>
            </a:r>
            <a:r>
              <a:rPr lang="fr-FR" sz="2400" b="1" dirty="0" err="1">
                <a:solidFill>
                  <a:schemeClr val="tx1"/>
                </a:solidFill>
              </a:rPr>
              <a:t>negative</a:t>
            </a:r>
            <a:r>
              <a:rPr lang="fr-FR" sz="2400" b="1" dirty="0">
                <a:solidFill>
                  <a:schemeClr val="tx1"/>
                </a:solidFill>
              </a:rPr>
              <a:t> impact </a:t>
            </a:r>
            <a:r>
              <a:rPr lang="fr-FR" sz="2400" dirty="0">
                <a:solidFill>
                  <a:schemeClr val="tx1"/>
                </a:solidFill>
              </a:rPr>
              <a:t>of the 4IR on </a:t>
            </a:r>
            <a:r>
              <a:rPr lang="fr-FR" sz="2400" dirty="0" err="1">
                <a:solidFill>
                  <a:schemeClr val="tx1"/>
                </a:solidFill>
              </a:rPr>
              <a:t>some</a:t>
            </a:r>
            <a:r>
              <a:rPr lang="fr-FR" sz="2400" dirty="0">
                <a:solidFill>
                  <a:schemeClr val="tx1"/>
                </a:solidFill>
              </a:rPr>
              <a:t> types of </a:t>
            </a:r>
            <a:r>
              <a:rPr lang="fr-FR" sz="2400" dirty="0" err="1">
                <a:solidFill>
                  <a:schemeClr val="tx1"/>
                </a:solidFill>
              </a:rPr>
              <a:t>employment</a:t>
            </a:r>
            <a:r>
              <a:rPr lang="fr-FR" sz="2400" dirty="0">
                <a:solidFill>
                  <a:schemeClr val="tx1"/>
                </a:solidFill>
              </a:rPr>
              <a:t> </a:t>
            </a:r>
            <a:r>
              <a:rPr lang="fr-FR" sz="2400" dirty="0" err="1">
                <a:solidFill>
                  <a:schemeClr val="tx1"/>
                </a:solidFill>
              </a:rPr>
              <a:t>is</a:t>
            </a:r>
            <a:r>
              <a:rPr lang="fr-FR" sz="2400" dirty="0">
                <a:solidFill>
                  <a:schemeClr val="tx1"/>
                </a:solidFill>
              </a:rPr>
              <a:t> </a:t>
            </a:r>
            <a:r>
              <a:rPr lang="fr-FR" sz="2400" b="1" dirty="0" err="1">
                <a:solidFill>
                  <a:schemeClr val="tx1"/>
                </a:solidFill>
              </a:rPr>
              <a:t>aggravated</a:t>
            </a:r>
            <a:r>
              <a:rPr lang="fr-FR" sz="2400" b="1" dirty="0">
                <a:solidFill>
                  <a:schemeClr val="tx1"/>
                </a:solidFill>
              </a:rPr>
              <a:t> for </a:t>
            </a:r>
            <a:r>
              <a:rPr lang="fr-FR" sz="2400" b="1" dirty="0" err="1">
                <a:solidFill>
                  <a:schemeClr val="tx1"/>
                </a:solidFill>
              </a:rPr>
              <a:t>women</a:t>
            </a:r>
            <a:r>
              <a:rPr lang="fr-FR" sz="2400" dirty="0">
                <a:solidFill>
                  <a:schemeClr val="tx1"/>
                </a:solidFill>
              </a:rPr>
              <a:t> as </a:t>
            </a:r>
            <a:r>
              <a:rPr lang="en-US" sz="2400" dirty="0">
                <a:solidFill>
                  <a:schemeClr val="tx1"/>
                </a:solidFill>
              </a:rPr>
              <a:t>they are the most vulnerable to these changes, because they generally occupy the kind of jobs to face slower growth in demand in the future due to 4IR, such as clerical support and services and sales occupations (44 %). </a:t>
            </a:r>
          </a:p>
          <a:p>
            <a:pPr algn="just"/>
            <a:endParaRPr lang="en-US" sz="2600" dirty="0"/>
          </a:p>
        </p:txBody>
      </p:sp>
      <p:pic>
        <p:nvPicPr>
          <p:cNvPr id="4" name="Picture 3"/>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6541477" y="2017148"/>
            <a:ext cx="5487133" cy="4133117"/>
          </a:xfrm>
          <a:prstGeom prst="rect">
            <a:avLst/>
          </a:prstGeom>
        </p:spPr>
      </p:pic>
      <p:sp>
        <p:nvSpPr>
          <p:cNvPr id="5" name="Rectangle 4"/>
          <p:cNvSpPr/>
          <p:nvPr/>
        </p:nvSpPr>
        <p:spPr>
          <a:xfrm>
            <a:off x="7287095" y="1180287"/>
            <a:ext cx="3995895" cy="685059"/>
          </a:xfrm>
          <a:prstGeom prst="rect">
            <a:avLst/>
          </a:prstGeom>
        </p:spPr>
        <p:txBody>
          <a:bodyPr wrap="square">
            <a:spAutoFit/>
          </a:bodyPr>
          <a:lstStyle/>
          <a:p>
            <a:pPr algn="ctr">
              <a:lnSpc>
                <a:spcPct val="107000"/>
              </a:lnSpc>
              <a:spcAft>
                <a:spcPts val="800"/>
              </a:spcAft>
            </a:pPr>
            <a:r>
              <a:rPr lang="en-US" b="1" dirty="0">
                <a:latin typeface="Times New Roman" panose="02020603050405020304" pitchFamily="18" charset="0"/>
                <a:ea typeface="Calibri" panose="020F0502020204030204" pitchFamily="34" charset="0"/>
                <a:cs typeface="Arial" panose="020B0604020202020204" pitchFamily="34" charset="0"/>
              </a:rPr>
              <a:t>Figure (1): Distribution of employees by gender in different occupations</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62742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raphical user interface, website&#10;&#10;Description automatically generated">
            <a:extLst>
              <a:ext uri="{FF2B5EF4-FFF2-40B4-BE49-F238E27FC236}">
                <a16:creationId xmlns:a16="http://schemas.microsoft.com/office/drawing/2014/main" id="{AE43A584-2125-4EFB-92F2-D72BD3DB08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786" t="17038" r="20129" b="21234"/>
          <a:stretch/>
        </p:blipFill>
        <p:spPr>
          <a:xfrm>
            <a:off x="-50907" y="0"/>
            <a:ext cx="12264019" cy="7089030"/>
          </a:xfrm>
          <a:prstGeom prst="rect">
            <a:avLst/>
          </a:prstGeom>
        </p:spPr>
      </p:pic>
      <p:pic>
        <p:nvPicPr>
          <p:cNvPr id="28" name="Picture 27"/>
          <p:cNvPicPr>
            <a:picLocks noChangeAspect="1"/>
          </p:cNvPicPr>
          <p:nvPr/>
        </p:nvPicPr>
        <p:blipFill>
          <a:blip r:embed="rId3">
            <a:clrChange>
              <a:clrFrom>
                <a:srgbClr val="EF402B"/>
              </a:clrFrom>
              <a:clrTo>
                <a:srgbClr val="EF402B">
                  <a:alpha val="0"/>
                </a:srgbClr>
              </a:clrTo>
            </a:clrChange>
            <a:duotone>
              <a:prstClr val="black"/>
              <a:schemeClr val="accent4">
                <a:tint val="45000"/>
                <a:satMod val="400000"/>
              </a:schemeClr>
            </a:duotone>
          </a:blip>
          <a:stretch>
            <a:fillRect/>
          </a:stretch>
        </p:blipFill>
        <p:spPr>
          <a:xfrm>
            <a:off x="9751089" y="3686764"/>
            <a:ext cx="2130544" cy="2231898"/>
          </a:xfrm>
          <a:prstGeom prst="rect">
            <a:avLst/>
          </a:prstGeom>
          <a:effectLst>
            <a:outerShdw blurRad="355600" dist="50800" dir="4200000" algn="ctr" rotWithShape="0">
              <a:srgbClr val="000000">
                <a:alpha val="18000"/>
              </a:srgbClr>
            </a:outerShdw>
          </a:effectLst>
        </p:spPr>
      </p:pic>
      <p:sp>
        <p:nvSpPr>
          <p:cNvPr id="2" name="Title 1"/>
          <p:cNvSpPr>
            <a:spLocks noGrp="1"/>
          </p:cNvSpPr>
          <p:nvPr>
            <p:ph type="ctrTitle"/>
          </p:nvPr>
        </p:nvSpPr>
        <p:spPr>
          <a:xfrm>
            <a:off x="4709859" y="1818055"/>
            <a:ext cx="7308203" cy="2325956"/>
          </a:xfrm>
        </p:spPr>
        <p:txBody>
          <a:bodyPr>
            <a:normAutofit/>
          </a:bodyPr>
          <a:lstStyle/>
          <a:p>
            <a:r>
              <a:rPr lang="fr-FR" sz="4000" i="1" dirty="0" err="1">
                <a:solidFill>
                  <a:schemeClr val="bg1"/>
                </a:solidFill>
                <a:latin typeface="Times New Roman" panose="02020603050405020304" pitchFamily="18" charset="0"/>
                <a:ea typeface="+mn-ea"/>
                <a:cs typeface="Times New Roman" panose="02020603050405020304" pitchFamily="18" charset="0"/>
              </a:rPr>
              <a:t>Women</a:t>
            </a:r>
            <a:r>
              <a:rPr lang="fr-FR" sz="4000" i="1" dirty="0">
                <a:solidFill>
                  <a:schemeClr val="bg1"/>
                </a:solidFill>
                <a:latin typeface="Times New Roman" panose="02020603050405020304" pitchFamily="18" charset="0"/>
                <a:ea typeface="+mn-ea"/>
                <a:cs typeface="Times New Roman" panose="02020603050405020304" pitchFamily="18" charset="0"/>
              </a:rPr>
              <a:t> Participation in the </a:t>
            </a:r>
            <a:r>
              <a:rPr lang="fr-FR" sz="4000" i="1" dirty="0" err="1">
                <a:solidFill>
                  <a:schemeClr val="bg1"/>
                </a:solidFill>
                <a:latin typeface="Times New Roman" panose="02020603050405020304" pitchFamily="18" charset="0"/>
                <a:ea typeface="+mn-ea"/>
                <a:cs typeface="Times New Roman" panose="02020603050405020304" pitchFamily="18" charset="0"/>
              </a:rPr>
              <a:t>Egyptian</a:t>
            </a:r>
            <a:r>
              <a:rPr lang="fr-FR" sz="4000" i="1" dirty="0">
                <a:solidFill>
                  <a:schemeClr val="bg1"/>
                </a:solidFill>
                <a:latin typeface="Times New Roman" panose="02020603050405020304" pitchFamily="18" charset="0"/>
                <a:ea typeface="+mn-ea"/>
                <a:cs typeface="Times New Roman" panose="02020603050405020304" pitchFamily="18" charset="0"/>
              </a:rPr>
              <a:t> Labor </a:t>
            </a:r>
            <a:r>
              <a:rPr lang="fr-FR" sz="4000" i="1" dirty="0" err="1">
                <a:solidFill>
                  <a:schemeClr val="bg1"/>
                </a:solidFill>
                <a:latin typeface="Times New Roman" panose="02020603050405020304" pitchFamily="18" charset="0"/>
                <a:ea typeface="+mn-ea"/>
                <a:cs typeface="Times New Roman" panose="02020603050405020304" pitchFamily="18" charset="0"/>
              </a:rPr>
              <a:t>Market</a:t>
            </a:r>
            <a:endParaRPr lang="en-US" sz="4000" i="1" dirty="0">
              <a:solidFill>
                <a:schemeClr val="bg1"/>
              </a:solidFill>
              <a:latin typeface="Times New Roman" panose="02020603050405020304" pitchFamily="18" charset="0"/>
              <a:ea typeface="+mn-ea"/>
              <a:cs typeface="Times New Roman" panose="02020603050405020304" pitchFamily="18" charset="0"/>
            </a:endParaRPr>
          </a:p>
        </p:txBody>
      </p:sp>
      <p:grpSp>
        <p:nvGrpSpPr>
          <p:cNvPr id="12" name="Group 11"/>
          <p:cNvGrpSpPr/>
          <p:nvPr/>
        </p:nvGrpSpPr>
        <p:grpSpPr>
          <a:xfrm>
            <a:off x="3891863" y="2403122"/>
            <a:ext cx="983681" cy="1323439"/>
            <a:chOff x="429485" y="1231733"/>
            <a:chExt cx="983681" cy="1323439"/>
          </a:xfrm>
        </p:grpSpPr>
        <p:pic>
          <p:nvPicPr>
            <p:cNvPr id="10" name="Picture 9"/>
            <p:cNvPicPr>
              <a:picLocks noChangeAspect="1"/>
            </p:cNvPicPr>
            <p:nvPr/>
          </p:nvPicPr>
          <p:blipFill>
            <a:blip r:embed="rId3">
              <a:duotone>
                <a:schemeClr val="accent4">
                  <a:shade val="45000"/>
                  <a:satMod val="135000"/>
                </a:schemeClr>
                <a:prstClr val="white"/>
              </a:duotone>
            </a:blip>
            <a:stretch>
              <a:fillRect/>
            </a:stretch>
          </p:blipFill>
          <p:spPr>
            <a:xfrm>
              <a:off x="1088204" y="1893453"/>
              <a:ext cx="324962" cy="3404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Rectangle 10"/>
            <p:cNvSpPr/>
            <p:nvPr/>
          </p:nvSpPr>
          <p:spPr>
            <a:xfrm>
              <a:off x="429485" y="1231733"/>
              <a:ext cx="759243" cy="1323439"/>
            </a:xfrm>
            <a:prstGeom prst="rect">
              <a:avLst/>
            </a:prstGeom>
            <a:noFill/>
          </p:spPr>
          <p:txBody>
            <a:bodyPr wrap="square" lIns="91440" tIns="45720" rIns="91440" bIns="45720">
              <a:spAutoFit/>
            </a:bodyPr>
            <a:lstStyle/>
            <a:p>
              <a:pPr algn="ctr"/>
              <a:r>
                <a:rPr lang="fr-FR"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rPr>
                <a:t>4</a:t>
              </a:r>
              <a:endParaRPr lang="en-US" sz="8000" b="1" i="1" dirty="0">
                <a:ln w="22225">
                  <a:solidFill>
                    <a:srgbClr val="002060"/>
                  </a:solidFill>
                  <a:prstDash val="solid"/>
                </a:ln>
                <a:solidFill>
                  <a:srgbClr val="FFC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01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3081</TotalTime>
  <Words>3281</Words>
  <Application>Microsoft Office PowerPoint</Application>
  <PresentationFormat>Widescreen</PresentationFormat>
  <Paragraphs>293</Paragraphs>
  <Slides>34</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Calibri Light</vt:lpstr>
      <vt:lpstr>Times New Roman</vt:lpstr>
      <vt:lpstr>Wingdings</vt:lpstr>
      <vt:lpstr>Office Theme</vt:lpstr>
      <vt:lpstr>  Implications of the Fourth industrial revolution on Women in Information and Communications Technology: In-depth analysis on the Future of work</vt:lpstr>
      <vt:lpstr>Outline</vt:lpstr>
      <vt:lpstr>Context</vt:lpstr>
      <vt:lpstr>Context</vt:lpstr>
      <vt:lpstr>Defining the 4th Industrial Revolution</vt:lpstr>
      <vt:lpstr>The fourth Industrial Revolution</vt:lpstr>
      <vt:lpstr>The impact of the 4IR on Women in global Labor Market</vt:lpstr>
      <vt:lpstr>The impact of the 4IR on Women in global Labor Market</vt:lpstr>
      <vt:lpstr>Women Participation in the Egyptian Labor Market</vt:lpstr>
      <vt:lpstr>Women Participation in the Egyptian Labor Market</vt:lpstr>
      <vt:lpstr>Women Participation in the Egyptian Labor Market</vt:lpstr>
      <vt:lpstr>The impact of the 4IR on Women in the Egyptian Labor Market</vt:lpstr>
      <vt:lpstr>The impact of the 4IR on Women in the Egyptian Labor Market</vt:lpstr>
      <vt:lpstr>Qualitative Study - Methodology</vt:lpstr>
      <vt:lpstr>Interviewees’ Overview </vt:lpstr>
      <vt:lpstr>Interviewees’ Overview </vt:lpstr>
      <vt:lpstr>Impact of 4IR on Women in the Egy. Labor Market  Results</vt:lpstr>
      <vt:lpstr>Results - Policy Recommendations</vt:lpstr>
      <vt:lpstr>Conclusion of the study</vt:lpstr>
      <vt:lpstr>The Way Forward…</vt:lpstr>
      <vt:lpstr>The Way Forward for empowering women through ICT: WB suggested ecosystem</vt:lpstr>
      <vt:lpstr>World Bank suggested ecosystem</vt:lpstr>
      <vt:lpstr>World Bank suggested ecosystem</vt:lpstr>
      <vt:lpstr>Actions in Process</vt:lpstr>
      <vt:lpstr>PowerPoint Presentation</vt:lpstr>
      <vt:lpstr>Actions in process: Closing Gender Gap Accelerator</vt:lpstr>
      <vt:lpstr>Actions in process: Closing Gender Gap Accelerator</vt:lpstr>
      <vt:lpstr>Actions in process: Closing Gender Gap Accelerator</vt:lpstr>
      <vt:lpstr>Actions in process: Closing Gender Gap Accelerator</vt:lpstr>
      <vt:lpstr>Actions in process: Closing Gender Gap Accelerator</vt:lpstr>
      <vt:lpstr>Actions in process: Closing Gender Gap Accelerator</vt:lpstr>
      <vt:lpstr>Actions in process: Closing Gender Gap Accelerator</vt:lpstr>
      <vt:lpstr>Actions in process: Closing Gender Gap Accelerator</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Hanan-Girgis</dc:creator>
  <cp:lastModifiedBy>Hanan-Girgis</cp:lastModifiedBy>
  <cp:revision>254</cp:revision>
  <dcterms:created xsi:type="dcterms:W3CDTF">2019-06-08T11:30:09Z</dcterms:created>
  <dcterms:modified xsi:type="dcterms:W3CDTF">2021-03-12T15:29:45Z</dcterms:modified>
</cp:coreProperties>
</file>