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59" r:id="rId2"/>
    <p:sldId id="271" r:id="rId3"/>
    <p:sldId id="256" r:id="rId4"/>
    <p:sldId id="265" r:id="rId5"/>
    <p:sldId id="258" r:id="rId6"/>
    <p:sldId id="272" r:id="rId7"/>
    <p:sldId id="277" r:id="rId8"/>
    <p:sldId id="280" r:id="rId9"/>
    <p:sldId id="281" r:id="rId10"/>
    <p:sldId id="282" r:id="rId11"/>
    <p:sldId id="283" r:id="rId12"/>
    <p:sldId id="284" r:id="rId13"/>
    <p:sldId id="4059" r:id="rId14"/>
    <p:sldId id="288" r:id="rId15"/>
    <p:sldId id="4061" r:id="rId16"/>
    <p:sldId id="4065" r:id="rId17"/>
    <p:sldId id="4066" r:id="rId18"/>
    <p:sldId id="4069" r:id="rId19"/>
    <p:sldId id="4071" r:id="rId20"/>
    <p:sldId id="4070" r:id="rId21"/>
    <p:sldId id="4073" r:id="rId22"/>
    <p:sldId id="4072"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D701"/>
    <a:srgbClr val="92D700"/>
    <a:srgbClr val="93D800"/>
    <a:srgbClr val="CED700"/>
    <a:srgbClr val="C00000"/>
    <a:srgbClr val="EEB500"/>
    <a:srgbClr val="ED7D31"/>
    <a:srgbClr val="A7FBEB"/>
    <a:srgbClr val="6CF8DD"/>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982" autoAdjust="0"/>
    <p:restoredTop sz="94660"/>
  </p:normalViewPr>
  <p:slideViewPr>
    <p:cSldViewPr snapToGrid="0">
      <p:cViewPr varScale="1">
        <p:scale>
          <a:sx n="61" d="100"/>
          <a:sy n="61" d="100"/>
        </p:scale>
        <p:origin x="1020" y="66"/>
      </p:cViewPr>
      <p:guideLst/>
    </p:cSldViewPr>
  </p:slideViewPr>
  <p:notesTextViewPr>
    <p:cViewPr>
      <p:scale>
        <a:sx n="1" d="1"/>
        <a:sy n="1" d="1"/>
      </p:scale>
      <p:origin x="0" y="0"/>
    </p:cViewPr>
  </p:notesTextViewPr>
  <p:sorterViewPr>
    <p:cViewPr varScale="1">
      <p:scale>
        <a:sx n="1" d="1"/>
        <a:sy n="1" d="1"/>
      </p:scale>
      <p:origin x="0" y="-944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1">
              <a:defRPr sz="2000" b="1" i="0" u="none" strike="noStrike" kern="1200" spc="0" baseline="0">
                <a:solidFill>
                  <a:schemeClr val="accent1">
                    <a:lumMod val="75000"/>
                  </a:schemeClr>
                </a:solidFill>
                <a:latin typeface="+mn-lt"/>
                <a:ea typeface="+mn-ea"/>
                <a:cs typeface="+mn-cs"/>
              </a:defRPr>
            </a:pPr>
            <a:r>
              <a:rPr lang="ar-EG" sz="2000" b="1" dirty="0">
                <a:solidFill>
                  <a:schemeClr val="accent1">
                    <a:lumMod val="75000"/>
                  </a:schemeClr>
                </a:solidFill>
              </a:rPr>
              <a:t>مثال 1: نسبة الموافقين بشدة على أن السبب الأساسي اللي يخلي الست تشتغل هو الحاجة المالية لأسرتها.</a:t>
            </a:r>
            <a:endParaRPr lang="en-US" sz="2000" b="1" dirty="0">
              <a:solidFill>
                <a:schemeClr val="accent1">
                  <a:lumMod val="75000"/>
                </a:schemeClr>
              </a:solidFill>
            </a:endParaRPr>
          </a:p>
        </c:rich>
      </c:tx>
      <c:overlay val="0"/>
      <c:spPr>
        <a:noFill/>
        <a:ln>
          <a:noFill/>
        </a:ln>
        <a:effectLst/>
      </c:spPr>
      <c:txPr>
        <a:bodyPr rot="0" spcFirstLastPara="1" vertOverflow="ellipsis" vert="horz" wrap="square" anchor="ctr" anchorCtr="1"/>
        <a:lstStyle/>
        <a:p>
          <a:pPr rtl="1">
            <a:defRPr sz="2000" b="1" i="0" u="none" strike="noStrike" kern="1200" spc="0" baseline="0">
              <a:solidFill>
                <a:schemeClr val="accent1">
                  <a:lumMod val="7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c:spPr>
          <c:invertIfNegative val="0"/>
          <c:dPt>
            <c:idx val="0"/>
            <c:invertIfNegative val="0"/>
            <c:bubble3D val="0"/>
            <c:spPr>
              <a:solidFill>
                <a:srgbClr val="FFC000"/>
              </a:solidFill>
              <a:ln>
                <a:noFill/>
              </a:ln>
              <a:effectLst/>
            </c:spPr>
            <c:extLst>
              <c:ext xmlns:c16="http://schemas.microsoft.com/office/drawing/2014/chart" uri="{C3380CC4-5D6E-409C-BE32-E72D297353CC}">
                <c16:uniqueId val="{00000008-61CD-456F-904B-1FC57C3B5690}"/>
              </c:ext>
            </c:extLst>
          </c:dPt>
          <c:dPt>
            <c:idx val="1"/>
            <c:invertIfNegative val="0"/>
            <c:bubble3D val="0"/>
            <c:spPr>
              <a:solidFill>
                <a:srgbClr val="FFC000"/>
              </a:solidFill>
              <a:ln>
                <a:noFill/>
              </a:ln>
              <a:effectLst/>
            </c:spPr>
            <c:extLst>
              <c:ext xmlns:c16="http://schemas.microsoft.com/office/drawing/2014/chart" uri="{C3380CC4-5D6E-409C-BE32-E72D297353CC}">
                <c16:uniqueId val="{00000007-61CD-456F-904B-1FC57C3B5690}"/>
              </c:ext>
            </c:extLst>
          </c:dPt>
          <c:dPt>
            <c:idx val="3"/>
            <c:invertIfNegative val="0"/>
            <c:bubble3D val="0"/>
            <c:spPr>
              <a:solidFill>
                <a:srgbClr val="FF0000"/>
              </a:solidFill>
              <a:ln>
                <a:noFill/>
              </a:ln>
              <a:effectLst/>
            </c:spPr>
            <c:extLst>
              <c:ext xmlns:c16="http://schemas.microsoft.com/office/drawing/2014/chart" uri="{C3380CC4-5D6E-409C-BE32-E72D297353CC}">
                <c16:uniqueId val="{00000003-61CD-456F-904B-1FC57C3B5690}"/>
              </c:ext>
            </c:extLst>
          </c:dPt>
          <c:dPt>
            <c:idx val="4"/>
            <c:invertIfNegative val="0"/>
            <c:bubble3D val="0"/>
            <c:spPr>
              <a:solidFill>
                <a:srgbClr val="FFC000"/>
              </a:solidFill>
              <a:ln>
                <a:noFill/>
              </a:ln>
              <a:effectLst/>
            </c:spPr>
            <c:extLst>
              <c:ext xmlns:c16="http://schemas.microsoft.com/office/drawing/2014/chart" uri="{C3380CC4-5D6E-409C-BE32-E72D297353CC}">
                <c16:uniqueId val="{00000005-61CD-456F-904B-1FC57C3B5690}"/>
              </c:ext>
            </c:extLst>
          </c:dPt>
          <c:dPt>
            <c:idx val="5"/>
            <c:invertIfNegative val="0"/>
            <c:bubble3D val="0"/>
            <c:spPr>
              <a:solidFill>
                <a:srgbClr val="00B050"/>
              </a:solidFill>
              <a:ln>
                <a:noFill/>
              </a:ln>
              <a:effectLst/>
            </c:spPr>
            <c:extLst>
              <c:ext xmlns:c16="http://schemas.microsoft.com/office/drawing/2014/chart" uri="{C3380CC4-5D6E-409C-BE32-E72D297353CC}">
                <c16:uniqueId val="{00000004-61CD-456F-904B-1FC57C3B5690}"/>
              </c:ext>
            </c:extLst>
          </c:dPt>
          <c:dPt>
            <c:idx val="7"/>
            <c:invertIfNegative val="0"/>
            <c:bubble3D val="0"/>
            <c:spPr>
              <a:solidFill>
                <a:srgbClr val="00B050"/>
              </a:solidFill>
              <a:ln>
                <a:noFill/>
              </a:ln>
              <a:effectLst/>
            </c:spPr>
            <c:extLst>
              <c:ext xmlns:c16="http://schemas.microsoft.com/office/drawing/2014/chart" uri="{C3380CC4-5D6E-409C-BE32-E72D297353CC}">
                <c16:uniqueId val="{00000009-61CD-456F-904B-1FC57C3B5690}"/>
              </c:ext>
            </c:extLst>
          </c:dPt>
          <c:dPt>
            <c:idx val="8"/>
            <c:invertIfNegative val="0"/>
            <c:bubble3D val="0"/>
            <c:spPr>
              <a:solidFill>
                <a:srgbClr val="FFC000"/>
              </a:solidFill>
              <a:ln>
                <a:noFill/>
              </a:ln>
              <a:effectLst/>
            </c:spPr>
            <c:extLst>
              <c:ext xmlns:c16="http://schemas.microsoft.com/office/drawing/2014/chart" uri="{C3380CC4-5D6E-409C-BE32-E72D297353CC}">
                <c16:uniqueId val="{00000006-61CD-456F-904B-1FC57C3B5690}"/>
              </c:ext>
            </c:extLst>
          </c:dPt>
          <c:dPt>
            <c:idx val="9"/>
            <c:invertIfNegative val="0"/>
            <c:bubble3D val="0"/>
            <c:spPr>
              <a:solidFill>
                <a:srgbClr val="FF0000"/>
              </a:solidFill>
              <a:ln>
                <a:noFill/>
              </a:ln>
              <a:effectLst/>
            </c:spPr>
            <c:extLst>
              <c:ext xmlns:c16="http://schemas.microsoft.com/office/drawing/2014/chart" uri="{C3380CC4-5D6E-409C-BE32-E72D297353CC}">
                <c16:uniqueId val="{0000000A-61CD-456F-904B-1FC57C3B5690}"/>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accent1">
                        <a:lumMod val="7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ذكور</c:v>
                </c:pt>
                <c:pt idx="1">
                  <c:v>إناث</c:v>
                </c:pt>
                <c:pt idx="3">
                  <c:v>أقل من متوسط</c:v>
                </c:pt>
                <c:pt idx="4">
                  <c:v>متوسط</c:v>
                </c:pt>
                <c:pt idx="5">
                  <c:v>جامعي</c:v>
                </c:pt>
                <c:pt idx="7">
                  <c:v>أقل من 30 سنة</c:v>
                </c:pt>
                <c:pt idx="8">
                  <c:v>30-49 سنة</c:v>
                </c:pt>
                <c:pt idx="9">
                  <c:v>50 سنة فأكثر</c:v>
                </c:pt>
              </c:strCache>
            </c:strRef>
          </c:cat>
          <c:val>
            <c:numRef>
              <c:f>Sheet1!$B$2:$B$11</c:f>
              <c:numCache>
                <c:formatCode>General</c:formatCode>
                <c:ptCount val="10"/>
                <c:pt idx="0">
                  <c:v>47.5</c:v>
                </c:pt>
                <c:pt idx="1">
                  <c:v>46.5</c:v>
                </c:pt>
                <c:pt idx="3">
                  <c:v>51.9</c:v>
                </c:pt>
                <c:pt idx="4">
                  <c:v>45.9</c:v>
                </c:pt>
                <c:pt idx="5">
                  <c:v>32.6</c:v>
                </c:pt>
                <c:pt idx="7">
                  <c:v>39.1</c:v>
                </c:pt>
                <c:pt idx="8">
                  <c:v>48.7</c:v>
                </c:pt>
                <c:pt idx="9">
                  <c:v>50.5</c:v>
                </c:pt>
              </c:numCache>
            </c:numRef>
          </c:val>
          <c:extLst>
            <c:ext xmlns:c16="http://schemas.microsoft.com/office/drawing/2014/chart" uri="{C3380CC4-5D6E-409C-BE32-E72D297353CC}">
              <c16:uniqueId val="{00000000-61CD-456F-904B-1FC57C3B5690}"/>
            </c:ext>
          </c:extLst>
        </c:ser>
        <c:dLbls>
          <c:dLblPos val="outEnd"/>
          <c:showLegendKey val="0"/>
          <c:showVal val="1"/>
          <c:showCatName val="0"/>
          <c:showSerName val="0"/>
          <c:showPercent val="0"/>
          <c:showBubbleSize val="0"/>
        </c:dLbls>
        <c:gapWidth val="219"/>
        <c:overlap val="-27"/>
        <c:axId val="344062576"/>
        <c:axId val="344063536"/>
      </c:barChart>
      <c:catAx>
        <c:axId val="344062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accent1">
                    <a:lumMod val="75000"/>
                  </a:schemeClr>
                </a:solidFill>
                <a:latin typeface="+mn-lt"/>
                <a:ea typeface="+mn-ea"/>
                <a:cs typeface="+mn-cs"/>
              </a:defRPr>
            </a:pPr>
            <a:endParaRPr lang="en-US"/>
          </a:p>
        </c:txPr>
        <c:crossAx val="344063536"/>
        <c:crosses val="autoZero"/>
        <c:auto val="1"/>
        <c:lblAlgn val="ctr"/>
        <c:lblOffset val="100"/>
        <c:noMultiLvlLbl val="0"/>
      </c:catAx>
      <c:valAx>
        <c:axId val="3440635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accent1">
                    <a:lumMod val="75000"/>
                  </a:schemeClr>
                </a:solidFill>
                <a:latin typeface="+mn-lt"/>
                <a:ea typeface="+mn-ea"/>
                <a:cs typeface="+mn-cs"/>
              </a:defRPr>
            </a:pPr>
            <a:endParaRPr lang="en-US"/>
          </a:p>
        </c:txPr>
        <c:crossAx val="344062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1">
              <a:defRPr sz="2000" b="1" i="0" u="none" strike="noStrike" kern="1200" spc="0" baseline="0">
                <a:solidFill>
                  <a:schemeClr val="accent1">
                    <a:lumMod val="75000"/>
                  </a:schemeClr>
                </a:solidFill>
                <a:latin typeface="+mn-lt"/>
                <a:ea typeface="+mn-ea"/>
                <a:cs typeface="+mn-cs"/>
              </a:defRPr>
            </a:pPr>
            <a:r>
              <a:rPr lang="ar-EG" sz="2000" b="1" dirty="0">
                <a:solidFill>
                  <a:schemeClr val="accent1">
                    <a:lumMod val="75000"/>
                  </a:schemeClr>
                </a:solidFill>
              </a:rPr>
              <a:t>مثال 2: نسبة الموافقين بشدة على أن الست اللي </a:t>
            </a:r>
            <a:r>
              <a:rPr lang="ar-EG" sz="2000" b="1" dirty="0" err="1">
                <a:solidFill>
                  <a:schemeClr val="accent1">
                    <a:lumMod val="75000"/>
                  </a:schemeClr>
                </a:solidFill>
              </a:rPr>
              <a:t>بتشتغل</a:t>
            </a:r>
            <a:r>
              <a:rPr lang="ar-EG" sz="2000" b="1" dirty="0">
                <a:solidFill>
                  <a:schemeClr val="accent1">
                    <a:lumMod val="75000"/>
                  </a:schemeClr>
                </a:solidFill>
              </a:rPr>
              <a:t> بتعرف توازن بين مسؤوليات البيت والشغل.</a:t>
            </a:r>
            <a:endParaRPr lang="en-US" sz="2000" b="1" dirty="0">
              <a:solidFill>
                <a:schemeClr val="accent1">
                  <a:lumMod val="75000"/>
                </a:schemeClr>
              </a:solidFill>
            </a:endParaRPr>
          </a:p>
        </c:rich>
      </c:tx>
      <c:overlay val="0"/>
      <c:spPr>
        <a:noFill/>
        <a:ln>
          <a:noFill/>
        </a:ln>
        <a:effectLst/>
      </c:spPr>
      <c:txPr>
        <a:bodyPr rot="0" spcFirstLastPara="1" vertOverflow="ellipsis" vert="horz" wrap="square" anchor="ctr" anchorCtr="1"/>
        <a:lstStyle/>
        <a:p>
          <a:pPr rtl="1">
            <a:defRPr sz="2000" b="1" i="0" u="none" strike="noStrike" kern="1200" spc="0" baseline="0">
              <a:solidFill>
                <a:schemeClr val="accent1">
                  <a:lumMod val="7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c:spPr>
          <c:invertIfNegative val="0"/>
          <c:dPt>
            <c:idx val="0"/>
            <c:invertIfNegative val="0"/>
            <c:bubble3D val="0"/>
            <c:spPr>
              <a:solidFill>
                <a:srgbClr val="FFC000"/>
              </a:solidFill>
              <a:ln>
                <a:noFill/>
              </a:ln>
              <a:effectLst/>
            </c:spPr>
            <c:extLst>
              <c:ext xmlns:c16="http://schemas.microsoft.com/office/drawing/2014/chart" uri="{C3380CC4-5D6E-409C-BE32-E72D297353CC}">
                <c16:uniqueId val="{00000008-61CD-456F-904B-1FC57C3B5690}"/>
              </c:ext>
            </c:extLst>
          </c:dPt>
          <c:dPt>
            <c:idx val="1"/>
            <c:invertIfNegative val="0"/>
            <c:bubble3D val="0"/>
            <c:spPr>
              <a:solidFill>
                <a:srgbClr val="FFC000"/>
              </a:solidFill>
              <a:ln>
                <a:noFill/>
              </a:ln>
              <a:effectLst/>
            </c:spPr>
            <c:extLst>
              <c:ext xmlns:c16="http://schemas.microsoft.com/office/drawing/2014/chart" uri="{C3380CC4-5D6E-409C-BE32-E72D297353CC}">
                <c16:uniqueId val="{00000007-61CD-456F-904B-1FC57C3B5690}"/>
              </c:ext>
            </c:extLst>
          </c:dPt>
          <c:dPt>
            <c:idx val="3"/>
            <c:invertIfNegative val="0"/>
            <c:bubble3D val="0"/>
            <c:spPr>
              <a:solidFill>
                <a:srgbClr val="00B050"/>
              </a:solidFill>
              <a:ln>
                <a:noFill/>
              </a:ln>
              <a:effectLst/>
            </c:spPr>
            <c:extLst>
              <c:ext xmlns:c16="http://schemas.microsoft.com/office/drawing/2014/chart" uri="{C3380CC4-5D6E-409C-BE32-E72D297353CC}">
                <c16:uniqueId val="{00000003-61CD-456F-904B-1FC57C3B5690}"/>
              </c:ext>
            </c:extLst>
          </c:dPt>
          <c:dPt>
            <c:idx val="4"/>
            <c:invertIfNegative val="0"/>
            <c:bubble3D val="0"/>
            <c:spPr>
              <a:solidFill>
                <a:srgbClr val="FFC000"/>
              </a:solidFill>
              <a:ln>
                <a:noFill/>
              </a:ln>
              <a:effectLst/>
            </c:spPr>
            <c:extLst>
              <c:ext xmlns:c16="http://schemas.microsoft.com/office/drawing/2014/chart" uri="{C3380CC4-5D6E-409C-BE32-E72D297353CC}">
                <c16:uniqueId val="{00000005-61CD-456F-904B-1FC57C3B5690}"/>
              </c:ext>
            </c:extLst>
          </c:dPt>
          <c:dPt>
            <c:idx val="5"/>
            <c:invertIfNegative val="0"/>
            <c:bubble3D val="0"/>
            <c:spPr>
              <a:solidFill>
                <a:srgbClr val="FF0000"/>
              </a:solidFill>
              <a:ln>
                <a:noFill/>
              </a:ln>
              <a:effectLst/>
            </c:spPr>
            <c:extLst>
              <c:ext xmlns:c16="http://schemas.microsoft.com/office/drawing/2014/chart" uri="{C3380CC4-5D6E-409C-BE32-E72D297353CC}">
                <c16:uniqueId val="{00000004-61CD-456F-904B-1FC57C3B5690}"/>
              </c:ext>
            </c:extLst>
          </c:dPt>
          <c:dPt>
            <c:idx val="7"/>
            <c:invertIfNegative val="0"/>
            <c:bubble3D val="0"/>
            <c:spPr>
              <a:solidFill>
                <a:srgbClr val="FF0000"/>
              </a:solidFill>
              <a:ln>
                <a:noFill/>
              </a:ln>
              <a:effectLst/>
            </c:spPr>
            <c:extLst>
              <c:ext xmlns:c16="http://schemas.microsoft.com/office/drawing/2014/chart" uri="{C3380CC4-5D6E-409C-BE32-E72D297353CC}">
                <c16:uniqueId val="{00000009-61CD-456F-904B-1FC57C3B5690}"/>
              </c:ext>
            </c:extLst>
          </c:dPt>
          <c:dPt>
            <c:idx val="8"/>
            <c:invertIfNegative val="0"/>
            <c:bubble3D val="0"/>
            <c:spPr>
              <a:solidFill>
                <a:srgbClr val="FFC000"/>
              </a:solidFill>
              <a:ln>
                <a:noFill/>
              </a:ln>
              <a:effectLst/>
            </c:spPr>
            <c:extLst>
              <c:ext xmlns:c16="http://schemas.microsoft.com/office/drawing/2014/chart" uri="{C3380CC4-5D6E-409C-BE32-E72D297353CC}">
                <c16:uniqueId val="{00000006-61CD-456F-904B-1FC57C3B5690}"/>
              </c:ext>
            </c:extLst>
          </c:dPt>
          <c:dPt>
            <c:idx val="9"/>
            <c:invertIfNegative val="0"/>
            <c:bubble3D val="0"/>
            <c:spPr>
              <a:solidFill>
                <a:srgbClr val="00B050"/>
              </a:solidFill>
              <a:ln>
                <a:noFill/>
              </a:ln>
              <a:effectLst/>
            </c:spPr>
            <c:extLst>
              <c:ext xmlns:c16="http://schemas.microsoft.com/office/drawing/2014/chart" uri="{C3380CC4-5D6E-409C-BE32-E72D297353CC}">
                <c16:uniqueId val="{0000000A-61CD-456F-904B-1FC57C3B5690}"/>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accent1">
                        <a:lumMod val="7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ذكور</c:v>
                </c:pt>
                <c:pt idx="1">
                  <c:v>إناث</c:v>
                </c:pt>
                <c:pt idx="3">
                  <c:v>أقل من متوسط</c:v>
                </c:pt>
                <c:pt idx="4">
                  <c:v>متوسط</c:v>
                </c:pt>
                <c:pt idx="5">
                  <c:v>جامعي</c:v>
                </c:pt>
                <c:pt idx="7">
                  <c:v>أقل من 30 سنة</c:v>
                </c:pt>
                <c:pt idx="8">
                  <c:v>30-49 سنة</c:v>
                </c:pt>
                <c:pt idx="9">
                  <c:v>50 سنة فأكثر</c:v>
                </c:pt>
              </c:strCache>
            </c:strRef>
          </c:cat>
          <c:val>
            <c:numRef>
              <c:f>Sheet1!$B$2:$B$11</c:f>
              <c:numCache>
                <c:formatCode>General</c:formatCode>
                <c:ptCount val="10"/>
                <c:pt idx="0">
                  <c:v>21.6</c:v>
                </c:pt>
                <c:pt idx="1">
                  <c:v>46.3</c:v>
                </c:pt>
                <c:pt idx="3">
                  <c:v>38.700000000000003</c:v>
                </c:pt>
                <c:pt idx="4">
                  <c:v>30.1</c:v>
                </c:pt>
                <c:pt idx="5">
                  <c:v>27.1</c:v>
                </c:pt>
                <c:pt idx="7">
                  <c:v>26.9</c:v>
                </c:pt>
                <c:pt idx="8">
                  <c:v>32.200000000000003</c:v>
                </c:pt>
                <c:pt idx="9">
                  <c:v>42.6</c:v>
                </c:pt>
              </c:numCache>
            </c:numRef>
          </c:val>
          <c:extLst>
            <c:ext xmlns:c16="http://schemas.microsoft.com/office/drawing/2014/chart" uri="{C3380CC4-5D6E-409C-BE32-E72D297353CC}">
              <c16:uniqueId val="{00000000-61CD-456F-904B-1FC57C3B5690}"/>
            </c:ext>
          </c:extLst>
        </c:ser>
        <c:dLbls>
          <c:dLblPos val="outEnd"/>
          <c:showLegendKey val="0"/>
          <c:showVal val="1"/>
          <c:showCatName val="0"/>
          <c:showSerName val="0"/>
          <c:showPercent val="0"/>
          <c:showBubbleSize val="0"/>
        </c:dLbls>
        <c:gapWidth val="219"/>
        <c:overlap val="-27"/>
        <c:axId val="344062576"/>
        <c:axId val="344063536"/>
      </c:barChart>
      <c:catAx>
        <c:axId val="344062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accent1">
                    <a:lumMod val="75000"/>
                  </a:schemeClr>
                </a:solidFill>
                <a:latin typeface="+mn-lt"/>
                <a:ea typeface="+mn-ea"/>
                <a:cs typeface="+mn-cs"/>
              </a:defRPr>
            </a:pPr>
            <a:endParaRPr lang="en-US"/>
          </a:p>
        </c:txPr>
        <c:crossAx val="344063536"/>
        <c:crosses val="autoZero"/>
        <c:auto val="1"/>
        <c:lblAlgn val="ctr"/>
        <c:lblOffset val="100"/>
        <c:noMultiLvlLbl val="0"/>
      </c:catAx>
      <c:valAx>
        <c:axId val="3440635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accent1">
                    <a:lumMod val="75000"/>
                  </a:schemeClr>
                </a:solidFill>
                <a:latin typeface="+mn-lt"/>
                <a:ea typeface="+mn-ea"/>
                <a:cs typeface="+mn-cs"/>
              </a:defRPr>
            </a:pPr>
            <a:endParaRPr lang="en-US"/>
          </a:p>
        </c:txPr>
        <c:crossAx val="344062576"/>
        <c:crosses val="autoZero"/>
        <c:crossBetween val="between"/>
        <c:majorUnit val="1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1">
              <a:defRPr sz="2000" b="1" i="0" u="none" strike="noStrike" kern="1200" spc="0" baseline="0">
                <a:solidFill>
                  <a:schemeClr val="accent1">
                    <a:lumMod val="75000"/>
                  </a:schemeClr>
                </a:solidFill>
                <a:latin typeface="+mn-lt"/>
                <a:ea typeface="+mn-ea"/>
                <a:cs typeface="+mn-cs"/>
              </a:defRPr>
            </a:pPr>
            <a:r>
              <a:rPr lang="ar-EG" sz="2000" b="1" dirty="0">
                <a:solidFill>
                  <a:schemeClr val="accent1">
                    <a:lumMod val="75000"/>
                  </a:schemeClr>
                </a:solidFill>
              </a:rPr>
              <a:t>مثال: نسبة الموافقين بشدة على أنه لما تقل فرص العمل، المفروض يكوم للرجالة أولوية في الشغل عن الستات.</a:t>
            </a:r>
            <a:endParaRPr lang="en-US" sz="2000" b="1" dirty="0">
              <a:solidFill>
                <a:schemeClr val="accent1">
                  <a:lumMod val="75000"/>
                </a:schemeClr>
              </a:solidFill>
            </a:endParaRPr>
          </a:p>
        </c:rich>
      </c:tx>
      <c:layout>
        <c:manualLayout>
          <c:xMode val="edge"/>
          <c:yMode val="edge"/>
          <c:x val="0.11818203288567738"/>
          <c:y val="2.5010252726634492E-2"/>
        </c:manualLayout>
      </c:layout>
      <c:overlay val="0"/>
      <c:spPr>
        <a:noFill/>
        <a:ln>
          <a:noFill/>
        </a:ln>
        <a:effectLst/>
      </c:spPr>
      <c:txPr>
        <a:bodyPr rot="0" spcFirstLastPara="1" vertOverflow="ellipsis" vert="horz" wrap="square" anchor="ctr" anchorCtr="1"/>
        <a:lstStyle/>
        <a:p>
          <a:pPr rtl="1">
            <a:defRPr sz="2000" b="1" i="0" u="none" strike="noStrike" kern="1200" spc="0" baseline="0">
              <a:solidFill>
                <a:schemeClr val="accent1">
                  <a:lumMod val="7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Column1</c:v>
                </c:pt>
              </c:strCache>
            </c:strRef>
          </c:tx>
          <c:spPr>
            <a:solidFill>
              <a:srgbClr val="EEB500"/>
            </a:solidFill>
            <a:ln>
              <a:noFill/>
            </a:ln>
            <a:effectLst/>
          </c:spPr>
          <c:invertIfNegative val="0"/>
          <c:dPt>
            <c:idx val="0"/>
            <c:invertIfNegative val="0"/>
            <c:bubble3D val="0"/>
            <c:spPr>
              <a:solidFill>
                <a:srgbClr val="EEB500"/>
              </a:solidFill>
              <a:ln>
                <a:noFill/>
              </a:ln>
              <a:effectLst/>
            </c:spPr>
            <c:extLst>
              <c:ext xmlns:c16="http://schemas.microsoft.com/office/drawing/2014/chart" uri="{C3380CC4-5D6E-409C-BE32-E72D297353CC}">
                <c16:uniqueId val="{00000001-2594-4372-A3C5-FA433EBE3AFF}"/>
              </c:ext>
            </c:extLst>
          </c:dPt>
          <c:dPt>
            <c:idx val="1"/>
            <c:invertIfNegative val="0"/>
            <c:bubble3D val="0"/>
            <c:spPr>
              <a:solidFill>
                <a:srgbClr val="EEB500"/>
              </a:solidFill>
              <a:ln>
                <a:noFill/>
              </a:ln>
              <a:effectLst/>
            </c:spPr>
            <c:extLst>
              <c:ext xmlns:c16="http://schemas.microsoft.com/office/drawing/2014/chart" uri="{C3380CC4-5D6E-409C-BE32-E72D297353CC}">
                <c16:uniqueId val="{00000003-2594-4372-A3C5-FA433EBE3AFF}"/>
              </c:ext>
            </c:extLst>
          </c:dPt>
          <c:dPt>
            <c:idx val="3"/>
            <c:invertIfNegative val="0"/>
            <c:bubble3D val="0"/>
            <c:spPr>
              <a:solidFill>
                <a:srgbClr val="EEB500"/>
              </a:solidFill>
              <a:ln>
                <a:noFill/>
              </a:ln>
              <a:effectLst/>
            </c:spPr>
            <c:extLst>
              <c:ext xmlns:c16="http://schemas.microsoft.com/office/drawing/2014/chart" uri="{C3380CC4-5D6E-409C-BE32-E72D297353CC}">
                <c16:uniqueId val="{00000005-2594-4372-A3C5-FA433EBE3AFF}"/>
              </c:ext>
            </c:extLst>
          </c:dPt>
          <c:dPt>
            <c:idx val="4"/>
            <c:invertIfNegative val="0"/>
            <c:bubble3D val="0"/>
            <c:spPr>
              <a:solidFill>
                <a:srgbClr val="EEB500"/>
              </a:solidFill>
              <a:ln>
                <a:noFill/>
              </a:ln>
              <a:effectLst/>
            </c:spPr>
            <c:extLst>
              <c:ext xmlns:c16="http://schemas.microsoft.com/office/drawing/2014/chart" uri="{C3380CC4-5D6E-409C-BE32-E72D297353CC}">
                <c16:uniqueId val="{00000007-2594-4372-A3C5-FA433EBE3AFF}"/>
              </c:ext>
            </c:extLst>
          </c:dPt>
          <c:dPt>
            <c:idx val="5"/>
            <c:invertIfNegative val="0"/>
            <c:bubble3D val="0"/>
            <c:spPr>
              <a:solidFill>
                <a:srgbClr val="EEB500"/>
              </a:solidFill>
              <a:ln>
                <a:noFill/>
              </a:ln>
              <a:effectLst/>
            </c:spPr>
            <c:extLst>
              <c:ext xmlns:c16="http://schemas.microsoft.com/office/drawing/2014/chart" uri="{C3380CC4-5D6E-409C-BE32-E72D297353CC}">
                <c16:uniqueId val="{00000009-2594-4372-A3C5-FA433EBE3AFF}"/>
              </c:ext>
            </c:extLst>
          </c:dPt>
          <c:dPt>
            <c:idx val="7"/>
            <c:invertIfNegative val="0"/>
            <c:bubble3D val="0"/>
            <c:spPr>
              <a:solidFill>
                <a:srgbClr val="EEB500"/>
              </a:solidFill>
              <a:ln>
                <a:noFill/>
              </a:ln>
              <a:effectLst/>
            </c:spPr>
            <c:extLst>
              <c:ext xmlns:c16="http://schemas.microsoft.com/office/drawing/2014/chart" uri="{C3380CC4-5D6E-409C-BE32-E72D297353CC}">
                <c16:uniqueId val="{0000000B-2594-4372-A3C5-FA433EBE3AFF}"/>
              </c:ext>
            </c:extLst>
          </c:dPt>
          <c:dPt>
            <c:idx val="8"/>
            <c:invertIfNegative val="0"/>
            <c:bubble3D val="0"/>
            <c:spPr>
              <a:solidFill>
                <a:srgbClr val="EEB500"/>
              </a:solidFill>
              <a:ln>
                <a:noFill/>
              </a:ln>
              <a:effectLst/>
            </c:spPr>
            <c:extLst>
              <c:ext xmlns:c16="http://schemas.microsoft.com/office/drawing/2014/chart" uri="{C3380CC4-5D6E-409C-BE32-E72D297353CC}">
                <c16:uniqueId val="{0000000D-2594-4372-A3C5-FA433EBE3AFF}"/>
              </c:ext>
            </c:extLst>
          </c:dPt>
          <c:dPt>
            <c:idx val="9"/>
            <c:invertIfNegative val="0"/>
            <c:bubble3D val="0"/>
            <c:spPr>
              <a:solidFill>
                <a:srgbClr val="EEB500"/>
              </a:solidFill>
              <a:ln>
                <a:noFill/>
              </a:ln>
              <a:effectLst/>
            </c:spPr>
            <c:extLst>
              <c:ext xmlns:c16="http://schemas.microsoft.com/office/drawing/2014/chart" uri="{C3380CC4-5D6E-409C-BE32-E72D297353CC}">
                <c16:uniqueId val="{0000000F-2594-4372-A3C5-FA433EBE3AFF}"/>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accent1">
                        <a:lumMod val="7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ذكور</c:v>
                </c:pt>
                <c:pt idx="1">
                  <c:v>إناث</c:v>
                </c:pt>
                <c:pt idx="3">
                  <c:v>أقل من متوسط</c:v>
                </c:pt>
                <c:pt idx="4">
                  <c:v>متوسط</c:v>
                </c:pt>
                <c:pt idx="5">
                  <c:v>جامعي</c:v>
                </c:pt>
                <c:pt idx="7">
                  <c:v>أقل من 30 سنة</c:v>
                </c:pt>
                <c:pt idx="8">
                  <c:v>30-49 سنة</c:v>
                </c:pt>
                <c:pt idx="9">
                  <c:v>50 سنة فأكثر</c:v>
                </c:pt>
              </c:strCache>
            </c:strRef>
          </c:cat>
          <c:val>
            <c:numRef>
              <c:f>Sheet1!$B$2:$B$11</c:f>
              <c:numCache>
                <c:formatCode>General</c:formatCode>
                <c:ptCount val="10"/>
                <c:pt idx="0">
                  <c:v>76.8</c:v>
                </c:pt>
                <c:pt idx="1">
                  <c:v>64.7</c:v>
                </c:pt>
                <c:pt idx="3">
                  <c:v>70.599999999999994</c:v>
                </c:pt>
                <c:pt idx="4">
                  <c:v>72.3</c:v>
                </c:pt>
                <c:pt idx="5">
                  <c:v>67.599999999999994</c:v>
                </c:pt>
                <c:pt idx="7">
                  <c:v>70.2</c:v>
                </c:pt>
                <c:pt idx="8">
                  <c:v>72.3</c:v>
                </c:pt>
                <c:pt idx="9">
                  <c:v>68.5</c:v>
                </c:pt>
              </c:numCache>
            </c:numRef>
          </c:val>
          <c:extLst>
            <c:ext xmlns:c16="http://schemas.microsoft.com/office/drawing/2014/chart" uri="{C3380CC4-5D6E-409C-BE32-E72D297353CC}">
              <c16:uniqueId val="{00000010-2594-4372-A3C5-FA433EBE3AFF}"/>
            </c:ext>
          </c:extLst>
        </c:ser>
        <c:dLbls>
          <c:dLblPos val="outEnd"/>
          <c:showLegendKey val="0"/>
          <c:showVal val="1"/>
          <c:showCatName val="0"/>
          <c:showSerName val="0"/>
          <c:showPercent val="0"/>
          <c:showBubbleSize val="0"/>
        </c:dLbls>
        <c:gapWidth val="219"/>
        <c:overlap val="-27"/>
        <c:axId val="344062576"/>
        <c:axId val="344063536"/>
      </c:barChart>
      <c:catAx>
        <c:axId val="344062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accent1">
                    <a:lumMod val="75000"/>
                  </a:schemeClr>
                </a:solidFill>
                <a:latin typeface="+mn-lt"/>
                <a:ea typeface="+mn-ea"/>
                <a:cs typeface="+mn-cs"/>
              </a:defRPr>
            </a:pPr>
            <a:endParaRPr lang="en-US"/>
          </a:p>
        </c:txPr>
        <c:crossAx val="344063536"/>
        <c:crosses val="autoZero"/>
        <c:auto val="1"/>
        <c:lblAlgn val="ctr"/>
        <c:lblOffset val="100"/>
        <c:noMultiLvlLbl val="0"/>
      </c:catAx>
      <c:valAx>
        <c:axId val="344063536"/>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accent1">
                    <a:lumMod val="75000"/>
                  </a:schemeClr>
                </a:solidFill>
                <a:latin typeface="+mn-lt"/>
                <a:ea typeface="+mn-ea"/>
                <a:cs typeface="+mn-cs"/>
              </a:defRPr>
            </a:pPr>
            <a:endParaRPr lang="en-US"/>
          </a:p>
        </c:txPr>
        <c:crossAx val="3440625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D57E3-9BFE-52C3-BEB6-62384A962DF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9E8B910-81F6-ECB9-910B-D0CF228BFB3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BFC723B-FCAC-C551-21EC-EE6B19A61C0B}"/>
              </a:ext>
            </a:extLst>
          </p:cNvPr>
          <p:cNvSpPr>
            <a:spLocks noGrp="1"/>
          </p:cNvSpPr>
          <p:nvPr>
            <p:ph type="dt" sz="half" idx="10"/>
          </p:nvPr>
        </p:nvSpPr>
        <p:spPr/>
        <p:txBody>
          <a:bodyPr/>
          <a:lstStyle/>
          <a:p>
            <a:fld id="{7ED2E976-9A89-442C-ADF7-1F29199226AD}" type="datetimeFigureOut">
              <a:rPr lang="en-US" smtClean="0"/>
              <a:t>4/24/2024</a:t>
            </a:fld>
            <a:endParaRPr lang="en-US"/>
          </a:p>
        </p:txBody>
      </p:sp>
      <p:sp>
        <p:nvSpPr>
          <p:cNvPr id="5" name="Footer Placeholder 4">
            <a:extLst>
              <a:ext uri="{FF2B5EF4-FFF2-40B4-BE49-F238E27FC236}">
                <a16:creationId xmlns:a16="http://schemas.microsoft.com/office/drawing/2014/main" id="{54FBD2C9-F6C6-0ADD-2673-12C7B0E409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CA97C3-4994-269A-6BC4-B13C048DA5FA}"/>
              </a:ext>
            </a:extLst>
          </p:cNvPr>
          <p:cNvSpPr>
            <a:spLocks noGrp="1"/>
          </p:cNvSpPr>
          <p:nvPr>
            <p:ph type="sldNum" sz="quarter" idx="12"/>
          </p:nvPr>
        </p:nvSpPr>
        <p:spPr/>
        <p:txBody>
          <a:bodyPr/>
          <a:lstStyle/>
          <a:p>
            <a:fld id="{9C8733C6-9AA8-40F9-B3D1-2C1C428E8372}" type="slidenum">
              <a:rPr lang="en-US" smtClean="0"/>
              <a:t>‹#›</a:t>
            </a:fld>
            <a:endParaRPr lang="en-US"/>
          </a:p>
        </p:txBody>
      </p:sp>
    </p:spTree>
    <p:extLst>
      <p:ext uri="{BB962C8B-B14F-4D97-AF65-F5344CB8AC3E}">
        <p14:creationId xmlns:p14="http://schemas.microsoft.com/office/powerpoint/2010/main" val="3322799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EDF07-0765-C794-4100-123937CEC8F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9233E7C-5F4A-4DC2-1740-40AA1505870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6C9DA7-42D7-839C-67B5-50BEEF2D3AB6}"/>
              </a:ext>
            </a:extLst>
          </p:cNvPr>
          <p:cNvSpPr>
            <a:spLocks noGrp="1"/>
          </p:cNvSpPr>
          <p:nvPr>
            <p:ph type="dt" sz="half" idx="10"/>
          </p:nvPr>
        </p:nvSpPr>
        <p:spPr/>
        <p:txBody>
          <a:bodyPr/>
          <a:lstStyle/>
          <a:p>
            <a:fld id="{7ED2E976-9A89-442C-ADF7-1F29199226AD}" type="datetimeFigureOut">
              <a:rPr lang="en-US" smtClean="0"/>
              <a:t>4/24/2024</a:t>
            </a:fld>
            <a:endParaRPr lang="en-US"/>
          </a:p>
        </p:txBody>
      </p:sp>
      <p:sp>
        <p:nvSpPr>
          <p:cNvPr id="5" name="Footer Placeholder 4">
            <a:extLst>
              <a:ext uri="{FF2B5EF4-FFF2-40B4-BE49-F238E27FC236}">
                <a16:creationId xmlns:a16="http://schemas.microsoft.com/office/drawing/2014/main" id="{82887F47-FFAC-88E6-DD86-5E6FC762E7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2462B-F86E-308B-7348-AC43B6EFD6EA}"/>
              </a:ext>
            </a:extLst>
          </p:cNvPr>
          <p:cNvSpPr>
            <a:spLocks noGrp="1"/>
          </p:cNvSpPr>
          <p:nvPr>
            <p:ph type="sldNum" sz="quarter" idx="12"/>
          </p:nvPr>
        </p:nvSpPr>
        <p:spPr/>
        <p:txBody>
          <a:bodyPr/>
          <a:lstStyle/>
          <a:p>
            <a:fld id="{9C8733C6-9AA8-40F9-B3D1-2C1C428E8372}" type="slidenum">
              <a:rPr lang="en-US" smtClean="0"/>
              <a:t>‹#›</a:t>
            </a:fld>
            <a:endParaRPr lang="en-US"/>
          </a:p>
        </p:txBody>
      </p:sp>
    </p:spTree>
    <p:extLst>
      <p:ext uri="{BB962C8B-B14F-4D97-AF65-F5344CB8AC3E}">
        <p14:creationId xmlns:p14="http://schemas.microsoft.com/office/powerpoint/2010/main" val="21720970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DAA5AC8-D36C-7BB1-C7F4-A46665FA169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39DA5F8-7253-C2BD-D776-B593E6A2BE0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8EF296-28FC-1ECB-6E33-6127A93BF786}"/>
              </a:ext>
            </a:extLst>
          </p:cNvPr>
          <p:cNvSpPr>
            <a:spLocks noGrp="1"/>
          </p:cNvSpPr>
          <p:nvPr>
            <p:ph type="dt" sz="half" idx="10"/>
          </p:nvPr>
        </p:nvSpPr>
        <p:spPr/>
        <p:txBody>
          <a:bodyPr/>
          <a:lstStyle/>
          <a:p>
            <a:fld id="{7ED2E976-9A89-442C-ADF7-1F29199226AD}" type="datetimeFigureOut">
              <a:rPr lang="en-US" smtClean="0"/>
              <a:t>4/24/2024</a:t>
            </a:fld>
            <a:endParaRPr lang="en-US"/>
          </a:p>
        </p:txBody>
      </p:sp>
      <p:sp>
        <p:nvSpPr>
          <p:cNvPr id="5" name="Footer Placeholder 4">
            <a:extLst>
              <a:ext uri="{FF2B5EF4-FFF2-40B4-BE49-F238E27FC236}">
                <a16:creationId xmlns:a16="http://schemas.microsoft.com/office/drawing/2014/main" id="{C600C210-1084-2417-F271-26075E31A7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845D43-930F-1D5E-7849-9172426B422E}"/>
              </a:ext>
            </a:extLst>
          </p:cNvPr>
          <p:cNvSpPr>
            <a:spLocks noGrp="1"/>
          </p:cNvSpPr>
          <p:nvPr>
            <p:ph type="sldNum" sz="quarter" idx="12"/>
          </p:nvPr>
        </p:nvSpPr>
        <p:spPr/>
        <p:txBody>
          <a:bodyPr/>
          <a:lstStyle/>
          <a:p>
            <a:fld id="{9C8733C6-9AA8-40F9-B3D1-2C1C428E8372}" type="slidenum">
              <a:rPr lang="en-US" smtClean="0"/>
              <a:t>‹#›</a:t>
            </a:fld>
            <a:endParaRPr lang="en-US"/>
          </a:p>
        </p:txBody>
      </p:sp>
    </p:spTree>
    <p:extLst>
      <p:ext uri="{BB962C8B-B14F-4D97-AF65-F5344CB8AC3E}">
        <p14:creationId xmlns:p14="http://schemas.microsoft.com/office/powerpoint/2010/main" val="33495893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5FC44D8-7993-4321-952A-328B3286EC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8473" y="0"/>
            <a:ext cx="12210472" cy="6858000"/>
          </a:xfrm>
          <a:prstGeom prst="rect">
            <a:avLst/>
          </a:prstGeom>
        </p:spPr>
      </p:pic>
      <p:sp>
        <p:nvSpPr>
          <p:cNvPr id="2" name="Title 1">
            <a:extLst>
              <a:ext uri="{FF2B5EF4-FFF2-40B4-BE49-F238E27FC236}">
                <a16:creationId xmlns:a16="http://schemas.microsoft.com/office/drawing/2014/main" id="{8F1479AA-AD48-4DE5-A7E8-F777905D4D43}"/>
              </a:ext>
            </a:extLst>
          </p:cNvPr>
          <p:cNvSpPr>
            <a:spLocks noGrp="1"/>
          </p:cNvSpPr>
          <p:nvPr>
            <p:ph type="title"/>
          </p:nvPr>
        </p:nvSpPr>
        <p:spPr>
          <a:xfrm>
            <a:off x="1644073" y="78801"/>
            <a:ext cx="10190010" cy="909490"/>
          </a:xfrm>
        </p:spPr>
        <p:txBody>
          <a:bodyPr/>
          <a:lstStyle>
            <a:lvl1pPr algn="r" rtl="1">
              <a:defRPr>
                <a:solidFill>
                  <a:srgbClr val="FFC000"/>
                </a:solidFill>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F95D8695-BB21-4CD4-92AB-FA8BD3E8AE2E}"/>
              </a:ext>
            </a:extLst>
          </p:cNvPr>
          <p:cNvSpPr>
            <a:spLocks noGrp="1"/>
          </p:cNvSpPr>
          <p:nvPr>
            <p:ph type="dt" sz="half" idx="10"/>
          </p:nvPr>
        </p:nvSpPr>
        <p:spPr/>
        <p:txBody>
          <a:bodyPr/>
          <a:lstStyle/>
          <a:p>
            <a:fld id="{7ED2E976-9A89-442C-ADF7-1F29199226AD}" type="datetimeFigureOut">
              <a:rPr lang="en-US" smtClean="0"/>
              <a:t>4/24/2024</a:t>
            </a:fld>
            <a:endParaRPr lang="en-US"/>
          </a:p>
        </p:txBody>
      </p:sp>
      <p:sp>
        <p:nvSpPr>
          <p:cNvPr id="5" name="Footer Placeholder 4">
            <a:extLst>
              <a:ext uri="{FF2B5EF4-FFF2-40B4-BE49-F238E27FC236}">
                <a16:creationId xmlns:a16="http://schemas.microsoft.com/office/drawing/2014/main" id="{3E5C6A82-A437-47FA-814B-BB19B92B82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DBBF12-774A-4EFF-BEB2-3AA5B6265169}"/>
              </a:ext>
            </a:extLst>
          </p:cNvPr>
          <p:cNvSpPr>
            <a:spLocks noGrp="1"/>
          </p:cNvSpPr>
          <p:nvPr>
            <p:ph type="sldNum" sz="quarter" idx="12"/>
          </p:nvPr>
        </p:nvSpPr>
        <p:spPr/>
        <p:txBody>
          <a:bodyPr/>
          <a:lstStyle/>
          <a:p>
            <a:fld id="{9C8733C6-9AA8-40F9-B3D1-2C1C428E8372}" type="slidenum">
              <a:rPr lang="en-US" smtClean="0"/>
              <a:t>‹#›</a:t>
            </a:fld>
            <a:endParaRPr lang="en-US"/>
          </a:p>
        </p:txBody>
      </p:sp>
    </p:spTree>
    <p:extLst>
      <p:ext uri="{BB962C8B-B14F-4D97-AF65-F5344CB8AC3E}">
        <p14:creationId xmlns:p14="http://schemas.microsoft.com/office/powerpoint/2010/main" val="8638473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22DCD-ADE9-F197-3243-2E2EBE32A6B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880CB66-B7CE-FC22-486D-4ACD944CC8A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C99315-8A16-D650-E44F-70BB4E2A7F64}"/>
              </a:ext>
            </a:extLst>
          </p:cNvPr>
          <p:cNvSpPr>
            <a:spLocks noGrp="1"/>
          </p:cNvSpPr>
          <p:nvPr>
            <p:ph type="dt" sz="half" idx="10"/>
          </p:nvPr>
        </p:nvSpPr>
        <p:spPr/>
        <p:txBody>
          <a:bodyPr/>
          <a:lstStyle/>
          <a:p>
            <a:fld id="{7ED2E976-9A89-442C-ADF7-1F29199226AD}" type="datetimeFigureOut">
              <a:rPr lang="en-US" smtClean="0"/>
              <a:t>4/24/2024</a:t>
            </a:fld>
            <a:endParaRPr lang="en-US"/>
          </a:p>
        </p:txBody>
      </p:sp>
      <p:sp>
        <p:nvSpPr>
          <p:cNvPr id="5" name="Footer Placeholder 4">
            <a:extLst>
              <a:ext uri="{FF2B5EF4-FFF2-40B4-BE49-F238E27FC236}">
                <a16:creationId xmlns:a16="http://schemas.microsoft.com/office/drawing/2014/main" id="{857D1740-5E7B-DED5-326B-FBE3AB1557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1B393C-ABA6-8C73-3544-EF6E47E9BCF5}"/>
              </a:ext>
            </a:extLst>
          </p:cNvPr>
          <p:cNvSpPr>
            <a:spLocks noGrp="1"/>
          </p:cNvSpPr>
          <p:nvPr>
            <p:ph type="sldNum" sz="quarter" idx="12"/>
          </p:nvPr>
        </p:nvSpPr>
        <p:spPr/>
        <p:txBody>
          <a:bodyPr/>
          <a:lstStyle/>
          <a:p>
            <a:fld id="{9C8733C6-9AA8-40F9-B3D1-2C1C428E8372}" type="slidenum">
              <a:rPr lang="en-US" smtClean="0"/>
              <a:t>‹#›</a:t>
            </a:fld>
            <a:endParaRPr lang="en-US"/>
          </a:p>
        </p:txBody>
      </p:sp>
    </p:spTree>
    <p:extLst>
      <p:ext uri="{BB962C8B-B14F-4D97-AF65-F5344CB8AC3E}">
        <p14:creationId xmlns:p14="http://schemas.microsoft.com/office/powerpoint/2010/main" val="1528955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2AE78-0CB1-B0ED-AB24-DF10D3F793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CB25643-9859-C86C-B9E4-733D72C2364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931E56-6256-7D8E-ACB8-897C3B686D14}"/>
              </a:ext>
            </a:extLst>
          </p:cNvPr>
          <p:cNvSpPr>
            <a:spLocks noGrp="1"/>
          </p:cNvSpPr>
          <p:nvPr>
            <p:ph type="dt" sz="half" idx="10"/>
          </p:nvPr>
        </p:nvSpPr>
        <p:spPr/>
        <p:txBody>
          <a:bodyPr/>
          <a:lstStyle/>
          <a:p>
            <a:fld id="{7ED2E976-9A89-442C-ADF7-1F29199226AD}" type="datetimeFigureOut">
              <a:rPr lang="en-US" smtClean="0"/>
              <a:t>4/24/2024</a:t>
            </a:fld>
            <a:endParaRPr lang="en-US"/>
          </a:p>
        </p:txBody>
      </p:sp>
      <p:sp>
        <p:nvSpPr>
          <p:cNvPr id="5" name="Footer Placeholder 4">
            <a:extLst>
              <a:ext uri="{FF2B5EF4-FFF2-40B4-BE49-F238E27FC236}">
                <a16:creationId xmlns:a16="http://schemas.microsoft.com/office/drawing/2014/main" id="{169140D3-6F01-1B7E-0007-3E11D1B148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CD624E-E225-C257-F9BA-2AAAAC116120}"/>
              </a:ext>
            </a:extLst>
          </p:cNvPr>
          <p:cNvSpPr>
            <a:spLocks noGrp="1"/>
          </p:cNvSpPr>
          <p:nvPr>
            <p:ph type="sldNum" sz="quarter" idx="12"/>
          </p:nvPr>
        </p:nvSpPr>
        <p:spPr/>
        <p:txBody>
          <a:bodyPr/>
          <a:lstStyle/>
          <a:p>
            <a:fld id="{9C8733C6-9AA8-40F9-B3D1-2C1C428E8372}" type="slidenum">
              <a:rPr lang="en-US" smtClean="0"/>
              <a:t>‹#›</a:t>
            </a:fld>
            <a:endParaRPr lang="en-US"/>
          </a:p>
        </p:txBody>
      </p:sp>
    </p:spTree>
    <p:extLst>
      <p:ext uri="{BB962C8B-B14F-4D97-AF65-F5344CB8AC3E}">
        <p14:creationId xmlns:p14="http://schemas.microsoft.com/office/powerpoint/2010/main" val="2549180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3E4C5-26CA-4623-5AB4-2C980E8029A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37D542-F457-2FD0-1E70-47A58440298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A05D33-C5BF-2C4B-F11C-85568081BA7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CE29BB8-270F-2BCF-388E-9CBF233157AA}"/>
              </a:ext>
            </a:extLst>
          </p:cNvPr>
          <p:cNvSpPr>
            <a:spLocks noGrp="1"/>
          </p:cNvSpPr>
          <p:nvPr>
            <p:ph type="dt" sz="half" idx="10"/>
          </p:nvPr>
        </p:nvSpPr>
        <p:spPr/>
        <p:txBody>
          <a:bodyPr/>
          <a:lstStyle/>
          <a:p>
            <a:fld id="{7ED2E976-9A89-442C-ADF7-1F29199226AD}" type="datetimeFigureOut">
              <a:rPr lang="en-US" smtClean="0"/>
              <a:t>4/24/2024</a:t>
            </a:fld>
            <a:endParaRPr lang="en-US"/>
          </a:p>
        </p:txBody>
      </p:sp>
      <p:sp>
        <p:nvSpPr>
          <p:cNvPr id="6" name="Footer Placeholder 5">
            <a:extLst>
              <a:ext uri="{FF2B5EF4-FFF2-40B4-BE49-F238E27FC236}">
                <a16:creationId xmlns:a16="http://schemas.microsoft.com/office/drawing/2014/main" id="{C592CBF2-FFAA-1F5E-5488-E0CDC1A987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D7C22E-717C-C420-8781-F31C7EE1243C}"/>
              </a:ext>
            </a:extLst>
          </p:cNvPr>
          <p:cNvSpPr>
            <a:spLocks noGrp="1"/>
          </p:cNvSpPr>
          <p:nvPr>
            <p:ph type="sldNum" sz="quarter" idx="12"/>
          </p:nvPr>
        </p:nvSpPr>
        <p:spPr/>
        <p:txBody>
          <a:bodyPr/>
          <a:lstStyle/>
          <a:p>
            <a:fld id="{9C8733C6-9AA8-40F9-B3D1-2C1C428E8372}" type="slidenum">
              <a:rPr lang="en-US" smtClean="0"/>
              <a:t>‹#›</a:t>
            </a:fld>
            <a:endParaRPr lang="en-US"/>
          </a:p>
        </p:txBody>
      </p:sp>
    </p:spTree>
    <p:extLst>
      <p:ext uri="{BB962C8B-B14F-4D97-AF65-F5344CB8AC3E}">
        <p14:creationId xmlns:p14="http://schemas.microsoft.com/office/powerpoint/2010/main" val="2740960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A7E89-BEDB-F32F-62B6-699424B51C6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B490883-3D84-1C05-38E0-5878DBA4B9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B5F7E0-5EE6-5165-EEFD-DDD607710BE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383676A-E7E5-DBFA-B9D1-7117A52D5F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0AA66E2-98AF-8F82-A669-B2B5883A333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D026792-4DAE-E101-A166-0F885F686F66}"/>
              </a:ext>
            </a:extLst>
          </p:cNvPr>
          <p:cNvSpPr>
            <a:spLocks noGrp="1"/>
          </p:cNvSpPr>
          <p:nvPr>
            <p:ph type="dt" sz="half" idx="10"/>
          </p:nvPr>
        </p:nvSpPr>
        <p:spPr/>
        <p:txBody>
          <a:bodyPr/>
          <a:lstStyle/>
          <a:p>
            <a:fld id="{7ED2E976-9A89-442C-ADF7-1F29199226AD}" type="datetimeFigureOut">
              <a:rPr lang="en-US" smtClean="0"/>
              <a:t>4/24/2024</a:t>
            </a:fld>
            <a:endParaRPr lang="en-US"/>
          </a:p>
        </p:txBody>
      </p:sp>
      <p:sp>
        <p:nvSpPr>
          <p:cNvPr id="8" name="Footer Placeholder 7">
            <a:extLst>
              <a:ext uri="{FF2B5EF4-FFF2-40B4-BE49-F238E27FC236}">
                <a16:creationId xmlns:a16="http://schemas.microsoft.com/office/drawing/2014/main" id="{BD060251-8E2C-AF02-7111-1C836965B2E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33C05C-02F9-FA95-D5AA-44759C582BE6}"/>
              </a:ext>
            </a:extLst>
          </p:cNvPr>
          <p:cNvSpPr>
            <a:spLocks noGrp="1"/>
          </p:cNvSpPr>
          <p:nvPr>
            <p:ph type="sldNum" sz="quarter" idx="12"/>
          </p:nvPr>
        </p:nvSpPr>
        <p:spPr/>
        <p:txBody>
          <a:bodyPr/>
          <a:lstStyle/>
          <a:p>
            <a:fld id="{9C8733C6-9AA8-40F9-B3D1-2C1C428E8372}" type="slidenum">
              <a:rPr lang="en-US" smtClean="0"/>
              <a:t>‹#›</a:t>
            </a:fld>
            <a:endParaRPr lang="en-US"/>
          </a:p>
        </p:txBody>
      </p:sp>
    </p:spTree>
    <p:extLst>
      <p:ext uri="{BB962C8B-B14F-4D97-AF65-F5344CB8AC3E}">
        <p14:creationId xmlns:p14="http://schemas.microsoft.com/office/powerpoint/2010/main" val="3877382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4D803-2EE1-A422-523E-4696644BA9A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78CB771-3D1D-C1C9-E1DC-88EF347432AB}"/>
              </a:ext>
            </a:extLst>
          </p:cNvPr>
          <p:cNvSpPr>
            <a:spLocks noGrp="1"/>
          </p:cNvSpPr>
          <p:nvPr>
            <p:ph type="dt" sz="half" idx="10"/>
          </p:nvPr>
        </p:nvSpPr>
        <p:spPr/>
        <p:txBody>
          <a:bodyPr/>
          <a:lstStyle/>
          <a:p>
            <a:fld id="{7ED2E976-9A89-442C-ADF7-1F29199226AD}" type="datetimeFigureOut">
              <a:rPr lang="en-US" smtClean="0"/>
              <a:t>4/24/2024</a:t>
            </a:fld>
            <a:endParaRPr lang="en-US"/>
          </a:p>
        </p:txBody>
      </p:sp>
      <p:sp>
        <p:nvSpPr>
          <p:cNvPr id="4" name="Footer Placeholder 3">
            <a:extLst>
              <a:ext uri="{FF2B5EF4-FFF2-40B4-BE49-F238E27FC236}">
                <a16:creationId xmlns:a16="http://schemas.microsoft.com/office/drawing/2014/main" id="{B985F8FA-8ACF-B842-16E2-44096751B61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FEA0262-C605-F061-BA8C-8F9FBBAA7917}"/>
              </a:ext>
            </a:extLst>
          </p:cNvPr>
          <p:cNvSpPr>
            <a:spLocks noGrp="1"/>
          </p:cNvSpPr>
          <p:nvPr>
            <p:ph type="sldNum" sz="quarter" idx="12"/>
          </p:nvPr>
        </p:nvSpPr>
        <p:spPr/>
        <p:txBody>
          <a:bodyPr/>
          <a:lstStyle/>
          <a:p>
            <a:fld id="{9C8733C6-9AA8-40F9-B3D1-2C1C428E8372}" type="slidenum">
              <a:rPr lang="en-US" smtClean="0"/>
              <a:t>‹#›</a:t>
            </a:fld>
            <a:endParaRPr lang="en-US"/>
          </a:p>
        </p:txBody>
      </p:sp>
    </p:spTree>
    <p:extLst>
      <p:ext uri="{BB962C8B-B14F-4D97-AF65-F5344CB8AC3E}">
        <p14:creationId xmlns:p14="http://schemas.microsoft.com/office/powerpoint/2010/main" val="2195454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AB73B3-F12B-7C55-56CC-2B89D2AFB684}"/>
              </a:ext>
            </a:extLst>
          </p:cNvPr>
          <p:cNvSpPr>
            <a:spLocks noGrp="1"/>
          </p:cNvSpPr>
          <p:nvPr>
            <p:ph type="dt" sz="half" idx="10"/>
          </p:nvPr>
        </p:nvSpPr>
        <p:spPr/>
        <p:txBody>
          <a:bodyPr/>
          <a:lstStyle/>
          <a:p>
            <a:fld id="{7ED2E976-9A89-442C-ADF7-1F29199226AD}" type="datetimeFigureOut">
              <a:rPr lang="en-US" smtClean="0"/>
              <a:t>4/24/2024</a:t>
            </a:fld>
            <a:endParaRPr lang="en-US"/>
          </a:p>
        </p:txBody>
      </p:sp>
      <p:sp>
        <p:nvSpPr>
          <p:cNvPr id="3" name="Footer Placeholder 2">
            <a:extLst>
              <a:ext uri="{FF2B5EF4-FFF2-40B4-BE49-F238E27FC236}">
                <a16:creationId xmlns:a16="http://schemas.microsoft.com/office/drawing/2014/main" id="{ACCDE0C8-AEF8-5E0B-873D-8CEF19C5560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0DFB216-16E5-D57C-531D-1D0E195D50B9}"/>
              </a:ext>
            </a:extLst>
          </p:cNvPr>
          <p:cNvSpPr>
            <a:spLocks noGrp="1"/>
          </p:cNvSpPr>
          <p:nvPr>
            <p:ph type="sldNum" sz="quarter" idx="12"/>
          </p:nvPr>
        </p:nvSpPr>
        <p:spPr/>
        <p:txBody>
          <a:bodyPr/>
          <a:lstStyle/>
          <a:p>
            <a:fld id="{9C8733C6-9AA8-40F9-B3D1-2C1C428E8372}" type="slidenum">
              <a:rPr lang="en-US" smtClean="0"/>
              <a:t>‹#›</a:t>
            </a:fld>
            <a:endParaRPr lang="en-US"/>
          </a:p>
        </p:txBody>
      </p:sp>
    </p:spTree>
    <p:extLst>
      <p:ext uri="{BB962C8B-B14F-4D97-AF65-F5344CB8AC3E}">
        <p14:creationId xmlns:p14="http://schemas.microsoft.com/office/powerpoint/2010/main" val="2948688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79B14-3F17-0AAE-8C54-E7B301CE38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5A0D55D-8ACC-4225-0289-EF0AA094C1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832208-1D50-9A00-DBD8-DBF42AC36F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2159AF-523A-8532-A877-60DB112EBC15}"/>
              </a:ext>
            </a:extLst>
          </p:cNvPr>
          <p:cNvSpPr>
            <a:spLocks noGrp="1"/>
          </p:cNvSpPr>
          <p:nvPr>
            <p:ph type="dt" sz="half" idx="10"/>
          </p:nvPr>
        </p:nvSpPr>
        <p:spPr/>
        <p:txBody>
          <a:bodyPr/>
          <a:lstStyle/>
          <a:p>
            <a:fld id="{7ED2E976-9A89-442C-ADF7-1F29199226AD}" type="datetimeFigureOut">
              <a:rPr lang="en-US" smtClean="0"/>
              <a:t>4/24/2024</a:t>
            </a:fld>
            <a:endParaRPr lang="en-US"/>
          </a:p>
        </p:txBody>
      </p:sp>
      <p:sp>
        <p:nvSpPr>
          <p:cNvPr id="6" name="Footer Placeholder 5">
            <a:extLst>
              <a:ext uri="{FF2B5EF4-FFF2-40B4-BE49-F238E27FC236}">
                <a16:creationId xmlns:a16="http://schemas.microsoft.com/office/drawing/2014/main" id="{A3844804-BED9-7996-4A46-DA71D38698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EBA8234-9C57-5D43-E3FA-9C440EB39E60}"/>
              </a:ext>
            </a:extLst>
          </p:cNvPr>
          <p:cNvSpPr>
            <a:spLocks noGrp="1"/>
          </p:cNvSpPr>
          <p:nvPr>
            <p:ph type="sldNum" sz="quarter" idx="12"/>
          </p:nvPr>
        </p:nvSpPr>
        <p:spPr/>
        <p:txBody>
          <a:bodyPr/>
          <a:lstStyle/>
          <a:p>
            <a:fld id="{9C8733C6-9AA8-40F9-B3D1-2C1C428E8372}" type="slidenum">
              <a:rPr lang="en-US" smtClean="0"/>
              <a:t>‹#›</a:t>
            </a:fld>
            <a:endParaRPr lang="en-US"/>
          </a:p>
        </p:txBody>
      </p:sp>
    </p:spTree>
    <p:extLst>
      <p:ext uri="{BB962C8B-B14F-4D97-AF65-F5344CB8AC3E}">
        <p14:creationId xmlns:p14="http://schemas.microsoft.com/office/powerpoint/2010/main" val="2535814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2F2A1-95B0-B905-FDCA-C8E2591ECE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7145BE0-1CAA-D0ED-44EE-1D8F424A695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4A4E9D5-9B2E-BE38-B557-78613E989C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075202-68F3-3706-A4CE-088ED54AB1FE}"/>
              </a:ext>
            </a:extLst>
          </p:cNvPr>
          <p:cNvSpPr>
            <a:spLocks noGrp="1"/>
          </p:cNvSpPr>
          <p:nvPr>
            <p:ph type="dt" sz="half" idx="10"/>
          </p:nvPr>
        </p:nvSpPr>
        <p:spPr/>
        <p:txBody>
          <a:bodyPr/>
          <a:lstStyle/>
          <a:p>
            <a:fld id="{7ED2E976-9A89-442C-ADF7-1F29199226AD}" type="datetimeFigureOut">
              <a:rPr lang="en-US" smtClean="0"/>
              <a:t>4/24/2024</a:t>
            </a:fld>
            <a:endParaRPr lang="en-US"/>
          </a:p>
        </p:txBody>
      </p:sp>
      <p:sp>
        <p:nvSpPr>
          <p:cNvPr id="6" name="Footer Placeholder 5">
            <a:extLst>
              <a:ext uri="{FF2B5EF4-FFF2-40B4-BE49-F238E27FC236}">
                <a16:creationId xmlns:a16="http://schemas.microsoft.com/office/drawing/2014/main" id="{9217622B-7B65-1D81-69BD-F09806FF299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F8A730-4CF5-6ADB-F1DD-C40BE01661D4}"/>
              </a:ext>
            </a:extLst>
          </p:cNvPr>
          <p:cNvSpPr>
            <a:spLocks noGrp="1"/>
          </p:cNvSpPr>
          <p:nvPr>
            <p:ph type="sldNum" sz="quarter" idx="12"/>
          </p:nvPr>
        </p:nvSpPr>
        <p:spPr/>
        <p:txBody>
          <a:bodyPr/>
          <a:lstStyle/>
          <a:p>
            <a:fld id="{9C8733C6-9AA8-40F9-B3D1-2C1C428E8372}" type="slidenum">
              <a:rPr lang="en-US" smtClean="0"/>
              <a:t>‹#›</a:t>
            </a:fld>
            <a:endParaRPr lang="en-US"/>
          </a:p>
        </p:txBody>
      </p:sp>
    </p:spTree>
    <p:extLst>
      <p:ext uri="{BB962C8B-B14F-4D97-AF65-F5344CB8AC3E}">
        <p14:creationId xmlns:p14="http://schemas.microsoft.com/office/powerpoint/2010/main" val="4092579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C2B133-B1AD-E8DF-902B-BAEE2FA346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6C13EEE-6465-EE85-320E-CFE80F14D2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5DF252-70C0-AAFD-80C3-629111D454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D2E976-9A89-442C-ADF7-1F29199226AD}" type="datetimeFigureOut">
              <a:rPr lang="en-US" smtClean="0"/>
              <a:t>4/24/2024</a:t>
            </a:fld>
            <a:endParaRPr lang="en-US"/>
          </a:p>
        </p:txBody>
      </p:sp>
      <p:sp>
        <p:nvSpPr>
          <p:cNvPr id="5" name="Footer Placeholder 4">
            <a:extLst>
              <a:ext uri="{FF2B5EF4-FFF2-40B4-BE49-F238E27FC236}">
                <a16:creationId xmlns:a16="http://schemas.microsoft.com/office/drawing/2014/main" id="{74C3B44B-BD9A-A85D-3838-844DAD83E7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144159C-CC43-9DE4-15D8-2F14B27792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8733C6-9AA8-40F9-B3D1-2C1C428E8372}" type="slidenum">
              <a:rPr lang="en-US" smtClean="0"/>
              <a:t>‹#›</a:t>
            </a:fld>
            <a:endParaRPr lang="en-US"/>
          </a:p>
        </p:txBody>
      </p:sp>
    </p:spTree>
    <p:extLst>
      <p:ext uri="{BB962C8B-B14F-4D97-AF65-F5344CB8AC3E}">
        <p14:creationId xmlns:p14="http://schemas.microsoft.com/office/powerpoint/2010/main" val="318108595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ell phone&#10;&#10;Description automatically generated">
            <a:extLst>
              <a:ext uri="{FF2B5EF4-FFF2-40B4-BE49-F238E27FC236}">
                <a16:creationId xmlns:a16="http://schemas.microsoft.com/office/drawing/2014/main" id="{F034B154-ECAA-8CD8-0A42-6C1EF0773383}"/>
              </a:ext>
            </a:extLst>
          </p:cNvPr>
          <p:cNvPicPr>
            <a:picLocks noChangeAspect="1"/>
          </p:cNvPicPr>
          <p:nvPr/>
        </p:nvPicPr>
        <p:blipFill rotWithShape="1">
          <a:blip r:embed="rId2">
            <a:extLst>
              <a:ext uri="{28A0092B-C50C-407E-A947-70E740481C1C}">
                <a14:useLocalDpi xmlns:a14="http://schemas.microsoft.com/office/drawing/2010/main" val="0"/>
              </a:ext>
            </a:extLst>
          </a:blip>
          <a:srcRect l="39979" t="11921" b="38366"/>
          <a:stretch/>
        </p:blipFill>
        <p:spPr>
          <a:xfrm>
            <a:off x="-14748" y="0"/>
            <a:ext cx="12192000" cy="6858000"/>
          </a:xfrm>
          <a:prstGeom prst="rect">
            <a:avLst/>
          </a:prstGeom>
        </p:spPr>
      </p:pic>
      <p:pic>
        <p:nvPicPr>
          <p:cNvPr id="1026" name="Picture 2" descr="المجلس القومي للمرأة | Cairo">
            <a:extLst>
              <a:ext uri="{FF2B5EF4-FFF2-40B4-BE49-F238E27FC236}">
                <a16:creationId xmlns:a16="http://schemas.microsoft.com/office/drawing/2014/main" id="{9192E38F-F772-69B1-3A1E-FCF0C80805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63780" y="62388"/>
            <a:ext cx="1579683" cy="154488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FAE3FBB2-8BFC-46CE-7B63-E935BA804A4A}"/>
              </a:ext>
            </a:extLst>
          </p:cNvPr>
          <p:cNvSpPr txBox="1"/>
          <p:nvPr/>
        </p:nvSpPr>
        <p:spPr>
          <a:xfrm>
            <a:off x="8578583" y="2674532"/>
            <a:ext cx="3455314" cy="2308324"/>
          </a:xfrm>
          <a:prstGeom prst="rect">
            <a:avLst/>
          </a:prstGeom>
          <a:noFill/>
        </p:spPr>
        <p:txBody>
          <a:bodyPr wrap="square" rtlCol="0">
            <a:spAutoFit/>
          </a:bodyPr>
          <a:lstStyle/>
          <a:p>
            <a:pPr algn="ctr" rtl="1"/>
            <a:r>
              <a:rPr lang="ar-EG" sz="3600" dirty="0">
                <a:solidFill>
                  <a:srgbClr val="FFC000"/>
                </a:solidFill>
                <a:effectLst>
                  <a:outerShdw blurRad="38100" dist="38100" dir="2700000" algn="tl">
                    <a:srgbClr val="000000">
                      <a:alpha val="43137"/>
                    </a:srgbClr>
                  </a:outerShdw>
                </a:effectLst>
              </a:rPr>
              <a:t>الأعراف الاجتماعية ذات الصلة</a:t>
            </a:r>
          </a:p>
          <a:p>
            <a:pPr algn="ctr" rtl="1"/>
            <a:r>
              <a:rPr lang="ar-EG" sz="3600" dirty="0">
                <a:solidFill>
                  <a:srgbClr val="FFC000"/>
                </a:solidFill>
                <a:effectLst>
                  <a:outerShdw blurRad="38100" dist="38100" dir="2700000" algn="tl">
                    <a:srgbClr val="000000">
                      <a:alpha val="43137"/>
                    </a:srgbClr>
                  </a:outerShdw>
                </a:effectLst>
              </a:rPr>
              <a:t>بالتمكين الاقتصادي للمرأة المصرية</a:t>
            </a:r>
            <a:endParaRPr lang="en-US" sz="3600" dirty="0">
              <a:solidFill>
                <a:srgbClr val="FFC000"/>
              </a:solidFill>
              <a:effectLst>
                <a:outerShdw blurRad="38100" dist="38100" dir="2700000" algn="tl">
                  <a:srgbClr val="000000">
                    <a:alpha val="43137"/>
                  </a:srgbClr>
                </a:outerShdw>
              </a:effectLst>
            </a:endParaRPr>
          </a:p>
        </p:txBody>
      </p:sp>
      <p:grpSp>
        <p:nvGrpSpPr>
          <p:cNvPr id="10" name="Group 9">
            <a:extLst>
              <a:ext uri="{FF2B5EF4-FFF2-40B4-BE49-F238E27FC236}">
                <a16:creationId xmlns:a16="http://schemas.microsoft.com/office/drawing/2014/main" id="{18261743-6B2A-9F57-71E5-EAEA3D40530C}"/>
              </a:ext>
            </a:extLst>
          </p:cNvPr>
          <p:cNvGrpSpPr/>
          <p:nvPr/>
        </p:nvGrpSpPr>
        <p:grpSpPr>
          <a:xfrm>
            <a:off x="4084898" y="311543"/>
            <a:ext cx="3731747" cy="1060057"/>
            <a:chOff x="4084898" y="311543"/>
            <a:chExt cx="3731747" cy="1060057"/>
          </a:xfrm>
        </p:grpSpPr>
        <p:sp>
          <p:nvSpPr>
            <p:cNvPr id="7" name="Rectangle 6">
              <a:extLst>
                <a:ext uri="{FF2B5EF4-FFF2-40B4-BE49-F238E27FC236}">
                  <a16:creationId xmlns:a16="http://schemas.microsoft.com/office/drawing/2014/main" id="{E2DBD84F-2247-0FFF-7E7F-4515DA2E8C9A}"/>
                </a:ext>
              </a:extLst>
            </p:cNvPr>
            <p:cNvSpPr/>
            <p:nvPr/>
          </p:nvSpPr>
          <p:spPr>
            <a:xfrm>
              <a:off x="4124844" y="311543"/>
              <a:ext cx="3691801" cy="1060057"/>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graphics, font, logo, screenshot&#10;&#10;Description automatically generated">
              <a:extLst>
                <a:ext uri="{FF2B5EF4-FFF2-40B4-BE49-F238E27FC236}">
                  <a16:creationId xmlns:a16="http://schemas.microsoft.com/office/drawing/2014/main" id="{CA4CE7E5-0809-75F0-7612-DEFBBD8351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4898" y="311543"/>
              <a:ext cx="3725275" cy="1039144"/>
            </a:xfrm>
            <a:prstGeom prst="rect">
              <a:avLst/>
            </a:prstGeom>
          </p:spPr>
        </p:pic>
      </p:grpSp>
      <p:grpSp>
        <p:nvGrpSpPr>
          <p:cNvPr id="12" name="Group 11">
            <a:extLst>
              <a:ext uri="{FF2B5EF4-FFF2-40B4-BE49-F238E27FC236}">
                <a16:creationId xmlns:a16="http://schemas.microsoft.com/office/drawing/2014/main" id="{AED3C374-51B8-D5E2-52FE-D76B3961D077}"/>
              </a:ext>
            </a:extLst>
          </p:cNvPr>
          <p:cNvGrpSpPr/>
          <p:nvPr/>
        </p:nvGrpSpPr>
        <p:grpSpPr>
          <a:xfrm>
            <a:off x="512621" y="401311"/>
            <a:ext cx="2642806" cy="690072"/>
            <a:chOff x="512621" y="401311"/>
            <a:chExt cx="2642806" cy="690072"/>
          </a:xfrm>
        </p:grpSpPr>
        <p:sp>
          <p:nvSpPr>
            <p:cNvPr id="11" name="Rectangle 10">
              <a:extLst>
                <a:ext uri="{FF2B5EF4-FFF2-40B4-BE49-F238E27FC236}">
                  <a16:creationId xmlns:a16="http://schemas.microsoft.com/office/drawing/2014/main" id="{7E527BA1-8E7B-9B2B-E1CA-66C3F1A96645}"/>
                </a:ext>
              </a:extLst>
            </p:cNvPr>
            <p:cNvSpPr/>
            <p:nvPr/>
          </p:nvSpPr>
          <p:spPr>
            <a:xfrm>
              <a:off x="512621" y="401311"/>
              <a:ext cx="2642806" cy="69007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2084761E-BD8F-927D-91F4-6C78058E0D1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0359" y="494390"/>
              <a:ext cx="2560320" cy="533400"/>
            </a:xfrm>
            <a:prstGeom prst="rect">
              <a:avLst/>
            </a:prstGeom>
            <a:noFill/>
          </p:spPr>
        </p:pic>
      </p:grpSp>
      <p:sp>
        <p:nvSpPr>
          <p:cNvPr id="3" name="TextBox 2">
            <a:extLst>
              <a:ext uri="{FF2B5EF4-FFF2-40B4-BE49-F238E27FC236}">
                <a16:creationId xmlns:a16="http://schemas.microsoft.com/office/drawing/2014/main" id="{22F0733C-96E6-EAB1-B0BA-4AEE2A1F540F}"/>
              </a:ext>
            </a:extLst>
          </p:cNvPr>
          <p:cNvSpPr txBox="1"/>
          <p:nvPr/>
        </p:nvSpPr>
        <p:spPr>
          <a:xfrm>
            <a:off x="274320" y="5542199"/>
            <a:ext cx="3291840" cy="830997"/>
          </a:xfrm>
          <a:prstGeom prst="rect">
            <a:avLst/>
          </a:prstGeom>
          <a:noFill/>
        </p:spPr>
        <p:txBody>
          <a:bodyPr wrap="square" rtlCol="0">
            <a:spAutoFit/>
          </a:bodyPr>
          <a:lstStyle/>
          <a:p>
            <a:pPr algn="ctr"/>
            <a:r>
              <a:rPr lang="ar-EG" sz="2400" b="1" dirty="0">
                <a:solidFill>
                  <a:schemeClr val="bg1"/>
                </a:solidFill>
              </a:rPr>
              <a:t>د. ماجد عثمان </a:t>
            </a:r>
          </a:p>
          <a:p>
            <a:pPr algn="ctr"/>
            <a:r>
              <a:rPr lang="ar-EG" sz="2400" b="1" dirty="0">
                <a:solidFill>
                  <a:schemeClr val="bg1"/>
                </a:solidFill>
              </a:rPr>
              <a:t>الرئيس التنفيذي لمركز بصيرة</a:t>
            </a:r>
            <a:endParaRPr lang="en-US" sz="2400" b="1" dirty="0">
              <a:solidFill>
                <a:schemeClr val="bg1"/>
              </a:solidFill>
            </a:endParaRPr>
          </a:p>
        </p:txBody>
      </p:sp>
      <p:sp>
        <p:nvSpPr>
          <p:cNvPr id="5" name="Title 4">
            <a:extLst>
              <a:ext uri="{FF2B5EF4-FFF2-40B4-BE49-F238E27FC236}">
                <a16:creationId xmlns:a16="http://schemas.microsoft.com/office/drawing/2014/main" id="{7F03DF95-8B60-AC55-4A74-B1DC38F0A51F}"/>
              </a:ext>
            </a:extLst>
          </p:cNvPr>
          <p:cNvSpPr txBox="1">
            <a:spLocks/>
          </p:cNvSpPr>
          <p:nvPr/>
        </p:nvSpPr>
        <p:spPr>
          <a:xfrm>
            <a:off x="4084898" y="1651873"/>
            <a:ext cx="3691802" cy="1022659"/>
          </a:xfrm>
          <a:prstGeom prst="rect">
            <a:avLst/>
          </a:prstGeom>
        </p:spPr>
        <p:txBody>
          <a:bodyPr vert="horz" lIns="91440" tIns="45720" rIns="91440" bIns="45720" rtlCol="0" anchor="ctr">
            <a:normAutofit/>
          </a:bodyPr>
          <a:lstStyle>
            <a:lvl1pPr algn="r" defTabSz="914400" rtl="1" eaLnBrk="1" latinLnBrk="0" hangingPunct="1">
              <a:lnSpc>
                <a:spcPct val="90000"/>
              </a:lnSpc>
              <a:spcBef>
                <a:spcPct val="0"/>
              </a:spcBef>
              <a:buNone/>
              <a:defRPr sz="4400" kern="1200">
                <a:solidFill>
                  <a:srgbClr val="FFC000"/>
                </a:solidFill>
                <a:latin typeface="+mj-lt"/>
                <a:ea typeface="+mj-ea"/>
                <a:cs typeface="+mj-cs"/>
              </a:defRPr>
            </a:lvl1pPr>
          </a:lstStyle>
          <a:p>
            <a:pPr algn="ctr"/>
            <a:r>
              <a:rPr lang="ar-EG" dirty="0">
                <a:solidFill>
                  <a:schemeClr val="bg1"/>
                </a:solidFill>
                <a:latin typeface="Arial" panose="020B0604020202020204" pitchFamily="34" charset="0"/>
                <a:cs typeface="Arial" panose="020B0604020202020204" pitchFamily="34" charset="0"/>
              </a:rPr>
              <a:t>توصيات الدراسة</a:t>
            </a: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39927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B7D360F4-208C-78CC-F21F-807A65E38E73}"/>
              </a:ext>
            </a:extLst>
          </p:cNvPr>
          <p:cNvGraphicFramePr>
            <a:graphicFrameLocks noGrp="1"/>
          </p:cNvGraphicFramePr>
          <p:nvPr>
            <p:extLst>
              <p:ext uri="{D42A27DB-BD31-4B8C-83A1-F6EECF244321}">
                <p14:modId xmlns:p14="http://schemas.microsoft.com/office/powerpoint/2010/main" val="988038858"/>
              </p:ext>
            </p:extLst>
          </p:nvPr>
        </p:nvGraphicFramePr>
        <p:xfrm>
          <a:off x="349135" y="1501831"/>
          <a:ext cx="11499272" cy="914400"/>
        </p:xfrm>
        <a:graphic>
          <a:graphicData uri="http://schemas.openxmlformats.org/drawingml/2006/table">
            <a:tbl>
              <a:tblPr firstRow="1" bandRow="1">
                <a:tableStyleId>{5C22544A-7EE6-4342-B048-85BDC9FD1C3A}</a:tableStyleId>
              </a:tblPr>
              <a:tblGrid>
                <a:gridCol w="11499272">
                  <a:extLst>
                    <a:ext uri="{9D8B030D-6E8A-4147-A177-3AD203B41FA5}">
                      <a16:colId xmlns:a16="http://schemas.microsoft.com/office/drawing/2014/main" val="577578011"/>
                    </a:ext>
                  </a:extLst>
                </a:gridCol>
              </a:tblGrid>
              <a:tr h="91440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JO" sz="3600" b="0" i="0" kern="1200" dirty="0">
                          <a:solidFill>
                            <a:schemeClr val="accent1">
                              <a:lumMod val="75000"/>
                            </a:schemeClr>
                          </a:solidFill>
                          <a:effectLst/>
                          <a:latin typeface="+mn-lt"/>
                          <a:ea typeface="+mn-ea"/>
                          <a:cs typeface="+mn-cs"/>
                          <a:sym typeface="Wingdings" panose="05000000000000000000" pitchFamily="2" charset="2"/>
                        </a:rPr>
                        <a:t></a:t>
                      </a:r>
                      <a:r>
                        <a:rPr lang="ar-EG" sz="3600" b="0" i="0" kern="1200" dirty="0">
                          <a:solidFill>
                            <a:schemeClr val="dk1"/>
                          </a:solidFill>
                          <a:effectLst/>
                          <a:latin typeface="+mn-lt"/>
                          <a:ea typeface="+mn-ea"/>
                          <a:cs typeface="+mn-cs"/>
                          <a:sym typeface="Wingdings" panose="05000000000000000000" pitchFamily="2" charset="2"/>
                        </a:rPr>
                        <a:t> </a:t>
                      </a:r>
                      <a:r>
                        <a:rPr lang="ar-EG" sz="3600" b="0" i="0" kern="1200" dirty="0">
                          <a:solidFill>
                            <a:schemeClr val="accent1">
                              <a:lumMod val="75000"/>
                            </a:schemeClr>
                          </a:solidFill>
                          <a:effectLst/>
                          <a:latin typeface="+mn-lt"/>
                          <a:ea typeface="+mn-ea"/>
                          <a:cs typeface="+mn-cs"/>
                          <a:sym typeface="Wingdings" panose="05000000000000000000" pitchFamily="2" charset="2"/>
                        </a:rPr>
                        <a:t>لا يوجد </a:t>
                      </a:r>
                      <a:r>
                        <a:rPr lang="ar-EG" sz="3600" b="0" dirty="0">
                          <a:solidFill>
                            <a:schemeClr val="accent1">
                              <a:lumMod val="75000"/>
                            </a:schemeClr>
                          </a:solidFill>
                          <a:latin typeface="+mn-lt"/>
                        </a:rPr>
                        <a:t>اختلاف بين قيم الذكور وما يعتقد الذكور انها قيم المجتمع. </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D7D31">
                        <a:alpha val="50196"/>
                      </a:srgbClr>
                    </a:solidFill>
                  </a:tcPr>
                </a:tc>
                <a:extLst>
                  <a:ext uri="{0D108BD9-81ED-4DB2-BD59-A6C34878D82A}">
                    <a16:rowId xmlns:a16="http://schemas.microsoft.com/office/drawing/2014/main" val="3964046855"/>
                  </a:ext>
                </a:extLst>
              </a:tr>
            </a:tbl>
          </a:graphicData>
        </a:graphic>
      </p:graphicFrame>
      <p:graphicFrame>
        <p:nvGraphicFramePr>
          <p:cNvPr id="4" name="Table 4">
            <a:extLst>
              <a:ext uri="{FF2B5EF4-FFF2-40B4-BE49-F238E27FC236}">
                <a16:creationId xmlns:a16="http://schemas.microsoft.com/office/drawing/2014/main" id="{3D50F9B8-5CC8-D905-A921-F027277885B3}"/>
              </a:ext>
            </a:extLst>
          </p:cNvPr>
          <p:cNvGraphicFramePr>
            <a:graphicFrameLocks noGrp="1"/>
          </p:cNvGraphicFramePr>
          <p:nvPr>
            <p:extLst>
              <p:ext uri="{D42A27DB-BD31-4B8C-83A1-F6EECF244321}">
                <p14:modId xmlns:p14="http://schemas.microsoft.com/office/powerpoint/2010/main" val="1574578507"/>
              </p:ext>
            </p:extLst>
          </p:nvPr>
        </p:nvGraphicFramePr>
        <p:xfrm>
          <a:off x="389744" y="2728210"/>
          <a:ext cx="11422506" cy="1292902"/>
        </p:xfrm>
        <a:graphic>
          <a:graphicData uri="http://schemas.openxmlformats.org/drawingml/2006/table">
            <a:tbl>
              <a:tblPr firstRow="1" bandRow="1">
                <a:tableStyleId>{5C22544A-7EE6-4342-B048-85BDC9FD1C3A}</a:tableStyleId>
              </a:tblPr>
              <a:tblGrid>
                <a:gridCol w="11422506">
                  <a:extLst>
                    <a:ext uri="{9D8B030D-6E8A-4147-A177-3AD203B41FA5}">
                      <a16:colId xmlns:a16="http://schemas.microsoft.com/office/drawing/2014/main" val="2316424989"/>
                    </a:ext>
                  </a:extLst>
                </a:gridCol>
              </a:tblGrid>
              <a:tr h="646451">
                <a:tc>
                  <a:txBody>
                    <a:bodyPr/>
                    <a:lstStyle/>
                    <a:p>
                      <a:pPr algn="r" rtl="1"/>
                      <a:r>
                        <a:rPr lang="ar-EG" sz="3600" b="0" dirty="0">
                          <a:solidFill>
                            <a:schemeClr val="accent1">
                              <a:lumMod val="75000"/>
                            </a:schemeClr>
                          </a:solidFill>
                        </a:rPr>
                        <a:t>باستثناء:</a:t>
                      </a:r>
                      <a:endParaRPr lang="en-US" sz="3600" b="0" dirty="0">
                        <a:solidFill>
                          <a:schemeClr val="accent1">
                            <a:lumMod val="75000"/>
                          </a:schemeClr>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26690732"/>
                  </a:ext>
                </a:extLst>
              </a:tr>
              <a:tr h="646451">
                <a:tc>
                  <a:txBody>
                    <a:bodyPr/>
                    <a:lstStyle/>
                    <a:p>
                      <a:pPr algn="r" rtl="1"/>
                      <a:r>
                        <a:rPr lang="ar-EG" sz="3600" b="0" dirty="0">
                          <a:solidFill>
                            <a:schemeClr val="accent1">
                              <a:lumMod val="75000"/>
                            </a:schemeClr>
                          </a:solidFill>
                        </a:rPr>
                        <a:t>أن العمل يعرض الإناث للتحرش. </a:t>
                      </a:r>
                      <a:endParaRPr lang="en-US" sz="3600" b="0" dirty="0">
                        <a:solidFill>
                          <a:schemeClr val="accent1">
                            <a:lumMod val="75000"/>
                          </a:schemeClr>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81617349"/>
                  </a:ext>
                </a:extLst>
              </a:tr>
            </a:tbl>
          </a:graphicData>
        </a:graphic>
      </p:graphicFrame>
      <p:sp>
        <p:nvSpPr>
          <p:cNvPr id="7" name="Title 6">
            <a:extLst>
              <a:ext uri="{FF2B5EF4-FFF2-40B4-BE49-F238E27FC236}">
                <a16:creationId xmlns:a16="http://schemas.microsoft.com/office/drawing/2014/main" id="{AD5832CA-0F83-4EF0-B71D-0681D973F417}"/>
              </a:ext>
            </a:extLst>
          </p:cNvPr>
          <p:cNvSpPr>
            <a:spLocks noGrp="1"/>
          </p:cNvSpPr>
          <p:nvPr>
            <p:ph type="title"/>
          </p:nvPr>
        </p:nvSpPr>
        <p:spPr/>
        <p:txBody>
          <a:bodyPr/>
          <a:lstStyle/>
          <a:p>
            <a:r>
              <a:rPr lang="ar-EG" dirty="0"/>
              <a:t>النتائج</a:t>
            </a:r>
            <a:endParaRPr lang="en-US" dirty="0"/>
          </a:p>
        </p:txBody>
      </p:sp>
    </p:spTree>
    <p:extLst>
      <p:ext uri="{BB962C8B-B14F-4D97-AF65-F5344CB8AC3E}">
        <p14:creationId xmlns:p14="http://schemas.microsoft.com/office/powerpoint/2010/main" val="31146844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3">
            <a:extLst>
              <a:ext uri="{FF2B5EF4-FFF2-40B4-BE49-F238E27FC236}">
                <a16:creationId xmlns:a16="http://schemas.microsoft.com/office/drawing/2014/main" id="{280D0C1A-6995-B958-DDD2-A9DD8E37EE0A}"/>
              </a:ext>
            </a:extLst>
          </p:cNvPr>
          <p:cNvGraphicFramePr>
            <a:graphicFrameLocks noGrp="1"/>
          </p:cNvGraphicFramePr>
          <p:nvPr>
            <p:extLst>
              <p:ext uri="{D42A27DB-BD31-4B8C-83A1-F6EECF244321}">
                <p14:modId xmlns:p14="http://schemas.microsoft.com/office/powerpoint/2010/main" val="992144405"/>
              </p:ext>
            </p:extLst>
          </p:nvPr>
        </p:nvGraphicFramePr>
        <p:xfrm>
          <a:off x="152400" y="1491292"/>
          <a:ext cx="11887200" cy="914400"/>
        </p:xfrm>
        <a:graphic>
          <a:graphicData uri="http://schemas.openxmlformats.org/drawingml/2006/table">
            <a:tbl>
              <a:tblPr firstRow="1" bandRow="1">
                <a:tableStyleId>{5C22544A-7EE6-4342-B048-85BDC9FD1C3A}</a:tableStyleId>
              </a:tblPr>
              <a:tblGrid>
                <a:gridCol w="11887200">
                  <a:extLst>
                    <a:ext uri="{9D8B030D-6E8A-4147-A177-3AD203B41FA5}">
                      <a16:colId xmlns:a16="http://schemas.microsoft.com/office/drawing/2014/main" val="577578011"/>
                    </a:ext>
                  </a:extLst>
                </a:gridCol>
              </a:tblGrid>
              <a:tr h="91440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EG" sz="3600" b="0" dirty="0">
                          <a:solidFill>
                            <a:schemeClr val="accent1">
                              <a:lumMod val="75000"/>
                            </a:schemeClr>
                          </a:solidFill>
                          <a:latin typeface="+mn-lt"/>
                          <a:sym typeface="Wingdings" panose="05000000000000000000" pitchFamily="2" charset="2"/>
                        </a:rPr>
                        <a:t> </a:t>
                      </a:r>
                      <a:r>
                        <a:rPr lang="ar-EG" sz="3600" b="0" dirty="0">
                          <a:solidFill>
                            <a:schemeClr val="accent1">
                              <a:lumMod val="75000"/>
                            </a:schemeClr>
                          </a:solidFill>
                          <a:latin typeface="+mn-lt"/>
                        </a:rPr>
                        <a:t>اختلاف طفيف بين ما يعتقد الاناث انها قيم المجتمع وقيم المسؤولين عنهن.</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4">
                        <a:lumMod val="40000"/>
                        <a:lumOff val="60000"/>
                        <a:alpha val="50196"/>
                      </a:schemeClr>
                    </a:solidFill>
                  </a:tcPr>
                </a:tc>
                <a:extLst>
                  <a:ext uri="{0D108BD9-81ED-4DB2-BD59-A6C34878D82A}">
                    <a16:rowId xmlns:a16="http://schemas.microsoft.com/office/drawing/2014/main" val="895066776"/>
                  </a:ext>
                </a:extLst>
              </a:tr>
            </a:tbl>
          </a:graphicData>
        </a:graphic>
      </p:graphicFrame>
      <p:sp>
        <p:nvSpPr>
          <p:cNvPr id="5" name="Title 4">
            <a:extLst>
              <a:ext uri="{FF2B5EF4-FFF2-40B4-BE49-F238E27FC236}">
                <a16:creationId xmlns:a16="http://schemas.microsoft.com/office/drawing/2014/main" id="{F590EAE9-8653-12E2-8CA3-6C99F82D59CE}"/>
              </a:ext>
            </a:extLst>
          </p:cNvPr>
          <p:cNvSpPr>
            <a:spLocks noGrp="1"/>
          </p:cNvSpPr>
          <p:nvPr>
            <p:ph type="title"/>
          </p:nvPr>
        </p:nvSpPr>
        <p:spPr/>
        <p:txBody>
          <a:bodyPr/>
          <a:lstStyle/>
          <a:p>
            <a:r>
              <a:rPr lang="ar-EG" dirty="0"/>
              <a:t>النتائج</a:t>
            </a:r>
            <a:endParaRPr lang="en-US" dirty="0"/>
          </a:p>
        </p:txBody>
      </p:sp>
    </p:spTree>
    <p:extLst>
      <p:ext uri="{BB962C8B-B14F-4D97-AF65-F5344CB8AC3E}">
        <p14:creationId xmlns:p14="http://schemas.microsoft.com/office/powerpoint/2010/main" val="15845825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3D50F9B8-5CC8-D905-A921-F027277885B3}"/>
              </a:ext>
            </a:extLst>
          </p:cNvPr>
          <p:cNvGraphicFramePr>
            <a:graphicFrameLocks noGrp="1"/>
          </p:cNvGraphicFramePr>
          <p:nvPr>
            <p:extLst>
              <p:ext uri="{D42A27DB-BD31-4B8C-83A1-F6EECF244321}">
                <p14:modId xmlns:p14="http://schemas.microsoft.com/office/powerpoint/2010/main" val="1778658285"/>
              </p:ext>
            </p:extLst>
          </p:nvPr>
        </p:nvGraphicFramePr>
        <p:xfrm>
          <a:off x="389744" y="2728210"/>
          <a:ext cx="11422506" cy="3232255"/>
        </p:xfrm>
        <a:graphic>
          <a:graphicData uri="http://schemas.openxmlformats.org/drawingml/2006/table">
            <a:tbl>
              <a:tblPr firstRow="1" bandRow="1">
                <a:tableStyleId>{5C22544A-7EE6-4342-B048-85BDC9FD1C3A}</a:tableStyleId>
              </a:tblPr>
              <a:tblGrid>
                <a:gridCol w="11422506">
                  <a:extLst>
                    <a:ext uri="{9D8B030D-6E8A-4147-A177-3AD203B41FA5}">
                      <a16:colId xmlns:a16="http://schemas.microsoft.com/office/drawing/2014/main" val="2316424989"/>
                    </a:ext>
                  </a:extLst>
                </a:gridCol>
              </a:tblGrid>
              <a:tr h="646451">
                <a:tc>
                  <a:txBody>
                    <a:bodyPr/>
                    <a:lstStyle/>
                    <a:p>
                      <a:pPr algn="r" rtl="1"/>
                      <a:r>
                        <a:rPr lang="ar-JO" sz="3600" b="0" i="0" kern="1200" dirty="0">
                          <a:solidFill>
                            <a:schemeClr val="accent1">
                              <a:lumMod val="75000"/>
                            </a:schemeClr>
                          </a:solidFill>
                          <a:effectLst/>
                          <a:latin typeface="+mn-lt"/>
                          <a:ea typeface="+mn-ea"/>
                          <a:cs typeface="+mn-cs"/>
                        </a:rPr>
                        <a:t>السبب الأساسي ل</a:t>
                      </a:r>
                      <a:r>
                        <a:rPr lang="ar-EG" sz="3600" b="0" i="0" kern="1200" dirty="0">
                          <a:solidFill>
                            <a:schemeClr val="accent1">
                              <a:lumMod val="75000"/>
                            </a:schemeClr>
                          </a:solidFill>
                          <a:effectLst/>
                          <a:latin typeface="+mn-lt"/>
                          <a:ea typeface="+mn-ea"/>
                          <a:cs typeface="+mn-cs"/>
                        </a:rPr>
                        <a:t>عمل المرأة هو</a:t>
                      </a:r>
                      <a:r>
                        <a:rPr lang="ar-JO" sz="3600" b="0" i="0" kern="1200" dirty="0">
                          <a:solidFill>
                            <a:schemeClr val="accent1">
                              <a:lumMod val="75000"/>
                            </a:schemeClr>
                          </a:solidFill>
                          <a:effectLst/>
                          <a:latin typeface="+mn-lt"/>
                          <a:ea typeface="+mn-ea"/>
                          <a:cs typeface="+mn-cs"/>
                        </a:rPr>
                        <a:t> الحاجة المالية لأسرتها</a:t>
                      </a:r>
                      <a:r>
                        <a:rPr lang="ar-EG" sz="3600" b="0" i="0" kern="1200" dirty="0">
                          <a:solidFill>
                            <a:schemeClr val="accent1">
                              <a:lumMod val="75000"/>
                            </a:schemeClr>
                          </a:solidFill>
                          <a:effectLst/>
                          <a:latin typeface="+mn-lt"/>
                          <a:ea typeface="+mn-ea"/>
                          <a:cs typeface="+mn-cs"/>
                        </a:rPr>
                        <a:t>.</a:t>
                      </a:r>
                      <a:endParaRPr lang="en-US" sz="3600" b="0" dirty="0">
                        <a:solidFill>
                          <a:schemeClr val="accent1">
                            <a:lumMod val="75000"/>
                          </a:schemeClr>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26690732"/>
                  </a:ext>
                </a:extLst>
              </a:tr>
              <a:tr h="646451">
                <a:tc>
                  <a:txBody>
                    <a:bodyPr/>
                    <a:lstStyle/>
                    <a:p>
                      <a:pPr algn="r" rtl="1"/>
                      <a:r>
                        <a:rPr lang="ar-JO" sz="3600" b="0" i="0" kern="1200" dirty="0">
                          <a:solidFill>
                            <a:schemeClr val="accent1">
                              <a:lumMod val="75000"/>
                            </a:schemeClr>
                          </a:solidFill>
                          <a:effectLst/>
                          <a:latin typeface="+mn-lt"/>
                          <a:ea typeface="+mn-ea"/>
                          <a:cs typeface="+mn-cs"/>
                        </a:rPr>
                        <a:t>حق ال</a:t>
                      </a:r>
                      <a:r>
                        <a:rPr lang="ar-EG" sz="3600" b="0" i="0" kern="1200" dirty="0">
                          <a:solidFill>
                            <a:schemeClr val="accent1">
                              <a:lumMod val="75000"/>
                            </a:schemeClr>
                          </a:solidFill>
                          <a:effectLst/>
                          <a:latin typeface="+mn-lt"/>
                          <a:ea typeface="+mn-ea"/>
                          <a:cs typeface="+mn-cs"/>
                        </a:rPr>
                        <a:t>مرأة</a:t>
                      </a:r>
                      <a:r>
                        <a:rPr lang="ar-JO" sz="3600" b="0" i="0" kern="1200" dirty="0">
                          <a:solidFill>
                            <a:schemeClr val="accent1">
                              <a:lumMod val="75000"/>
                            </a:schemeClr>
                          </a:solidFill>
                          <a:effectLst/>
                          <a:latin typeface="+mn-lt"/>
                          <a:ea typeface="+mn-ea"/>
                          <a:cs typeface="+mn-cs"/>
                        </a:rPr>
                        <a:t> ال</a:t>
                      </a:r>
                      <a:r>
                        <a:rPr lang="ar-EG" sz="3600" b="0" i="0" kern="1200" dirty="0">
                          <a:solidFill>
                            <a:schemeClr val="accent1">
                              <a:lumMod val="75000"/>
                            </a:schemeClr>
                          </a:solidFill>
                          <a:effectLst/>
                          <a:latin typeface="+mn-lt"/>
                          <a:ea typeface="+mn-ea"/>
                          <a:cs typeface="+mn-cs"/>
                        </a:rPr>
                        <a:t>عاملة في الاستعانة بمن </a:t>
                      </a:r>
                      <a:r>
                        <a:rPr lang="ar-JO" sz="3600" b="0" i="0" kern="1200" dirty="0">
                          <a:solidFill>
                            <a:schemeClr val="accent1">
                              <a:lumMod val="75000"/>
                            </a:schemeClr>
                          </a:solidFill>
                          <a:effectLst/>
                          <a:latin typeface="+mn-lt"/>
                          <a:ea typeface="+mn-ea"/>
                          <a:cs typeface="+mn-cs"/>
                        </a:rPr>
                        <a:t>يساعدها في رعاية الأطفال</a:t>
                      </a:r>
                      <a:r>
                        <a:rPr lang="ar-EG" sz="3600" b="0" i="0" kern="1200" dirty="0">
                          <a:solidFill>
                            <a:schemeClr val="accent1">
                              <a:lumMod val="75000"/>
                            </a:schemeClr>
                          </a:solidFill>
                          <a:effectLst/>
                          <a:latin typeface="+mn-lt"/>
                          <a:ea typeface="+mn-ea"/>
                          <a:cs typeface="+mn-cs"/>
                        </a:rPr>
                        <a:t>.</a:t>
                      </a:r>
                      <a:endParaRPr lang="en-US" sz="3600" b="0" dirty="0">
                        <a:solidFill>
                          <a:schemeClr val="accent1">
                            <a:lumMod val="75000"/>
                          </a:schemeClr>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81617349"/>
                  </a:ext>
                </a:extLst>
              </a:tr>
              <a:tr h="646451">
                <a:tc>
                  <a:txBody>
                    <a:bodyPr/>
                    <a:lstStyle/>
                    <a:p>
                      <a:pPr algn="r" rtl="1"/>
                      <a:r>
                        <a:rPr lang="ar-JO" sz="3600" b="0" i="0" kern="1200" dirty="0">
                          <a:solidFill>
                            <a:schemeClr val="accent1">
                              <a:lumMod val="75000"/>
                            </a:schemeClr>
                          </a:solidFill>
                          <a:effectLst/>
                          <a:latin typeface="+mn-lt"/>
                          <a:ea typeface="+mn-ea"/>
                          <a:cs typeface="+mn-cs"/>
                        </a:rPr>
                        <a:t>رجل  البيت هو </a:t>
                      </a:r>
                      <a:r>
                        <a:rPr lang="ar-EG" sz="3600" b="0" i="0" kern="1200" dirty="0">
                          <a:solidFill>
                            <a:schemeClr val="accent1">
                              <a:lumMod val="75000"/>
                            </a:schemeClr>
                          </a:solidFill>
                          <a:effectLst/>
                          <a:latin typeface="+mn-lt"/>
                          <a:ea typeface="+mn-ea"/>
                          <a:cs typeface="+mn-cs"/>
                        </a:rPr>
                        <a:t>المسؤول </a:t>
                      </a:r>
                      <a:r>
                        <a:rPr lang="ar-JO" sz="3600" b="0" i="0" kern="1200" dirty="0">
                          <a:solidFill>
                            <a:schemeClr val="accent1">
                              <a:lumMod val="75000"/>
                            </a:schemeClr>
                          </a:solidFill>
                          <a:effectLst/>
                          <a:latin typeface="+mn-lt"/>
                          <a:ea typeface="+mn-ea"/>
                          <a:cs typeface="+mn-cs"/>
                        </a:rPr>
                        <a:t>الوحيد عن دخل</a:t>
                      </a:r>
                      <a:r>
                        <a:rPr lang="ar-EG" sz="3600" b="0" i="0" kern="1200" dirty="0">
                          <a:solidFill>
                            <a:schemeClr val="accent1">
                              <a:lumMod val="75000"/>
                            </a:schemeClr>
                          </a:solidFill>
                          <a:effectLst/>
                          <a:latin typeface="+mn-lt"/>
                          <a:ea typeface="+mn-ea"/>
                          <a:cs typeface="+mn-cs"/>
                        </a:rPr>
                        <a:t> الأسرة</a:t>
                      </a:r>
                      <a:r>
                        <a:rPr lang="ar-JO" sz="3600" b="0" i="0" kern="1200" dirty="0">
                          <a:solidFill>
                            <a:schemeClr val="accent1">
                              <a:lumMod val="75000"/>
                            </a:schemeClr>
                          </a:solidFill>
                          <a:effectLst/>
                          <a:latin typeface="+mn-lt"/>
                          <a:ea typeface="+mn-ea"/>
                          <a:cs typeface="+mn-cs"/>
                        </a:rPr>
                        <a:t> ومستوى معيش</a:t>
                      </a:r>
                      <a:r>
                        <a:rPr lang="ar-EG" sz="3600" b="0" i="0" kern="1200" dirty="0" err="1">
                          <a:solidFill>
                            <a:schemeClr val="accent1">
                              <a:lumMod val="75000"/>
                            </a:schemeClr>
                          </a:solidFill>
                          <a:effectLst/>
                          <a:latin typeface="+mn-lt"/>
                          <a:ea typeface="+mn-ea"/>
                          <a:cs typeface="+mn-cs"/>
                        </a:rPr>
                        <a:t>تها</a:t>
                      </a:r>
                      <a:r>
                        <a:rPr lang="ar-EG" sz="3600" b="0" i="0" kern="1200" dirty="0">
                          <a:solidFill>
                            <a:schemeClr val="accent1">
                              <a:lumMod val="75000"/>
                            </a:schemeClr>
                          </a:solidFill>
                          <a:effectLst/>
                          <a:latin typeface="+mn-lt"/>
                          <a:ea typeface="+mn-ea"/>
                          <a:cs typeface="+mn-cs"/>
                        </a:rPr>
                        <a:t>.</a:t>
                      </a:r>
                      <a:endParaRPr lang="en-US" sz="3600" b="0" dirty="0">
                        <a:solidFill>
                          <a:schemeClr val="accent1">
                            <a:lumMod val="75000"/>
                          </a:schemeClr>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574105387"/>
                  </a:ext>
                </a:extLst>
              </a:tr>
              <a:tr h="646451">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JO" sz="3600" b="0" i="0" kern="1200" dirty="0">
                          <a:solidFill>
                            <a:schemeClr val="accent1">
                              <a:lumMod val="75000"/>
                            </a:schemeClr>
                          </a:solidFill>
                          <a:effectLst/>
                          <a:latin typeface="+mn-lt"/>
                          <a:ea typeface="+mn-ea"/>
                          <a:cs typeface="+mn-cs"/>
                        </a:rPr>
                        <a:t>أما تقل فرص العمل، المفروض يكون </a:t>
                      </a:r>
                      <a:r>
                        <a:rPr lang="ar-JO" sz="3600" b="0" i="0" kern="1200" dirty="0" err="1">
                          <a:solidFill>
                            <a:schemeClr val="accent1">
                              <a:lumMod val="75000"/>
                            </a:schemeClr>
                          </a:solidFill>
                          <a:effectLst/>
                          <a:latin typeface="+mn-lt"/>
                          <a:ea typeface="+mn-ea"/>
                          <a:cs typeface="+mn-cs"/>
                        </a:rPr>
                        <a:t>لل</a:t>
                      </a:r>
                      <a:r>
                        <a:rPr lang="ar-EG" sz="3600" b="0" i="0" kern="1200" dirty="0">
                          <a:solidFill>
                            <a:schemeClr val="accent1">
                              <a:lumMod val="75000"/>
                            </a:schemeClr>
                          </a:solidFill>
                          <a:effectLst/>
                          <a:latin typeface="+mn-lt"/>
                          <a:ea typeface="+mn-ea"/>
                          <a:cs typeface="+mn-cs"/>
                        </a:rPr>
                        <a:t>ذكور</a:t>
                      </a:r>
                      <a:r>
                        <a:rPr lang="ar-JO" sz="3600" b="0" i="0" kern="1200" dirty="0">
                          <a:solidFill>
                            <a:schemeClr val="accent1">
                              <a:lumMod val="75000"/>
                            </a:schemeClr>
                          </a:solidFill>
                          <a:effectLst/>
                          <a:latin typeface="+mn-lt"/>
                          <a:ea typeface="+mn-ea"/>
                          <a:cs typeface="+mn-cs"/>
                        </a:rPr>
                        <a:t> الأولوية في الشغل عن ال</a:t>
                      </a:r>
                      <a:r>
                        <a:rPr lang="ar-EG" sz="3600" b="0" i="0" kern="1200" dirty="0">
                          <a:solidFill>
                            <a:schemeClr val="accent1">
                              <a:lumMod val="75000"/>
                            </a:schemeClr>
                          </a:solidFill>
                          <a:effectLst/>
                          <a:latin typeface="+mn-lt"/>
                          <a:ea typeface="+mn-ea"/>
                          <a:cs typeface="+mn-cs"/>
                        </a:rPr>
                        <a:t>إناث.</a:t>
                      </a:r>
                      <a:endParaRPr lang="en-US" sz="3600" dirty="0">
                        <a:solidFill>
                          <a:schemeClr val="accent1">
                            <a:lumMod val="75000"/>
                          </a:schemeClr>
                        </a:solidFill>
                        <a:effectLs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480837404"/>
                  </a:ext>
                </a:extLst>
              </a:tr>
              <a:tr h="646451">
                <a:tc>
                  <a:txBody>
                    <a:bodyPr/>
                    <a:lstStyle/>
                    <a:p>
                      <a:pPr algn="r" rtl="1"/>
                      <a:r>
                        <a:rPr lang="ar-EG" sz="3600" b="0" dirty="0">
                          <a:solidFill>
                            <a:schemeClr val="accent1">
                              <a:lumMod val="75000"/>
                            </a:schemeClr>
                          </a:solidFill>
                        </a:rPr>
                        <a:t>المساواة في الأجر لنفس العمل.</a:t>
                      </a:r>
                      <a:endParaRPr lang="en-US" sz="3600" b="0" dirty="0">
                        <a:solidFill>
                          <a:schemeClr val="accent1">
                            <a:lumMod val="75000"/>
                          </a:schemeClr>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21800216"/>
                  </a:ext>
                </a:extLst>
              </a:tr>
            </a:tbl>
          </a:graphicData>
        </a:graphic>
      </p:graphicFrame>
      <p:graphicFrame>
        <p:nvGraphicFramePr>
          <p:cNvPr id="5" name="Table 3">
            <a:extLst>
              <a:ext uri="{FF2B5EF4-FFF2-40B4-BE49-F238E27FC236}">
                <a16:creationId xmlns:a16="http://schemas.microsoft.com/office/drawing/2014/main" id="{5916E77C-030E-E662-B3B7-407178FD53E2}"/>
              </a:ext>
            </a:extLst>
          </p:cNvPr>
          <p:cNvGraphicFramePr>
            <a:graphicFrameLocks noGrp="1"/>
          </p:cNvGraphicFramePr>
          <p:nvPr>
            <p:extLst>
              <p:ext uri="{D42A27DB-BD31-4B8C-83A1-F6EECF244321}">
                <p14:modId xmlns:p14="http://schemas.microsoft.com/office/powerpoint/2010/main" val="639483687"/>
              </p:ext>
            </p:extLst>
          </p:nvPr>
        </p:nvGraphicFramePr>
        <p:xfrm>
          <a:off x="152400" y="1401351"/>
          <a:ext cx="11887200" cy="914400"/>
        </p:xfrm>
        <a:graphic>
          <a:graphicData uri="http://schemas.openxmlformats.org/drawingml/2006/table">
            <a:tbl>
              <a:tblPr firstRow="1" bandRow="1">
                <a:tableStyleId>{5C22544A-7EE6-4342-B048-85BDC9FD1C3A}</a:tableStyleId>
              </a:tblPr>
              <a:tblGrid>
                <a:gridCol w="11887200">
                  <a:extLst>
                    <a:ext uri="{9D8B030D-6E8A-4147-A177-3AD203B41FA5}">
                      <a16:colId xmlns:a16="http://schemas.microsoft.com/office/drawing/2014/main" val="577578011"/>
                    </a:ext>
                  </a:extLst>
                </a:gridCol>
              </a:tblGrid>
              <a:tr h="91440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EG" sz="3600" b="0" dirty="0">
                          <a:solidFill>
                            <a:schemeClr val="accent1">
                              <a:lumMod val="75000"/>
                            </a:schemeClr>
                          </a:solidFill>
                          <a:latin typeface="+mn-lt"/>
                          <a:sym typeface="Wingdings" panose="05000000000000000000" pitchFamily="2" charset="2"/>
                        </a:rPr>
                        <a:t> </a:t>
                      </a:r>
                      <a:r>
                        <a:rPr lang="ar-EG" sz="3600" b="0" dirty="0">
                          <a:solidFill>
                            <a:schemeClr val="accent1">
                              <a:lumMod val="75000"/>
                            </a:schemeClr>
                          </a:solidFill>
                          <a:latin typeface="+mn-lt"/>
                        </a:rPr>
                        <a:t>قيم سلبية متفق عليها بين المرأة والرجل ونظرتهما لما يراه المجتمع.</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6">
                        <a:lumMod val="40000"/>
                        <a:lumOff val="60000"/>
                        <a:alpha val="50196"/>
                      </a:schemeClr>
                    </a:solidFill>
                  </a:tcPr>
                </a:tc>
                <a:extLst>
                  <a:ext uri="{0D108BD9-81ED-4DB2-BD59-A6C34878D82A}">
                    <a16:rowId xmlns:a16="http://schemas.microsoft.com/office/drawing/2014/main" val="3651372539"/>
                  </a:ext>
                </a:extLst>
              </a:tr>
            </a:tbl>
          </a:graphicData>
        </a:graphic>
      </p:graphicFrame>
      <p:sp>
        <p:nvSpPr>
          <p:cNvPr id="7" name="Title 6">
            <a:extLst>
              <a:ext uri="{FF2B5EF4-FFF2-40B4-BE49-F238E27FC236}">
                <a16:creationId xmlns:a16="http://schemas.microsoft.com/office/drawing/2014/main" id="{EB63FB69-8690-A37F-8950-7623B008FD9B}"/>
              </a:ext>
            </a:extLst>
          </p:cNvPr>
          <p:cNvSpPr>
            <a:spLocks noGrp="1"/>
          </p:cNvSpPr>
          <p:nvPr>
            <p:ph type="title"/>
          </p:nvPr>
        </p:nvSpPr>
        <p:spPr/>
        <p:txBody>
          <a:bodyPr/>
          <a:lstStyle/>
          <a:p>
            <a:r>
              <a:rPr lang="ar-EG" dirty="0"/>
              <a:t>النتائج</a:t>
            </a:r>
            <a:endParaRPr lang="en-US" dirty="0"/>
          </a:p>
        </p:txBody>
      </p:sp>
    </p:spTree>
    <p:extLst>
      <p:ext uri="{BB962C8B-B14F-4D97-AF65-F5344CB8AC3E}">
        <p14:creationId xmlns:p14="http://schemas.microsoft.com/office/powerpoint/2010/main" val="20498083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3D50F9B8-5CC8-D905-A921-F027277885B3}"/>
              </a:ext>
            </a:extLst>
          </p:cNvPr>
          <p:cNvGraphicFramePr>
            <a:graphicFrameLocks noGrp="1"/>
          </p:cNvGraphicFramePr>
          <p:nvPr>
            <p:extLst>
              <p:ext uri="{D42A27DB-BD31-4B8C-83A1-F6EECF244321}">
                <p14:modId xmlns:p14="http://schemas.microsoft.com/office/powerpoint/2010/main" val="991124939"/>
              </p:ext>
            </p:extLst>
          </p:nvPr>
        </p:nvGraphicFramePr>
        <p:xfrm>
          <a:off x="389744" y="2750820"/>
          <a:ext cx="11558416" cy="3209645"/>
        </p:xfrm>
        <a:graphic>
          <a:graphicData uri="http://schemas.openxmlformats.org/drawingml/2006/table">
            <a:tbl>
              <a:tblPr firstRow="1" bandRow="1">
                <a:tableStyleId>{5C22544A-7EE6-4342-B048-85BDC9FD1C3A}</a:tableStyleId>
              </a:tblPr>
              <a:tblGrid>
                <a:gridCol w="11558416">
                  <a:extLst>
                    <a:ext uri="{9D8B030D-6E8A-4147-A177-3AD203B41FA5}">
                      <a16:colId xmlns:a16="http://schemas.microsoft.com/office/drawing/2014/main" val="2316424989"/>
                    </a:ext>
                  </a:extLst>
                </a:gridCol>
              </a:tblGrid>
              <a:tr h="641929">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JO" sz="3200" b="0" i="0" u="none" strike="noStrike" dirty="0">
                          <a:solidFill>
                            <a:schemeClr val="accent1">
                              <a:lumMod val="75000"/>
                            </a:schemeClr>
                          </a:solidFill>
                          <a:effectLst/>
                          <a:latin typeface="Times New Roman" panose="02020603050405020304" pitchFamily="18" charset="0"/>
                        </a:rPr>
                        <a:t>الست اللي </a:t>
                      </a:r>
                      <a:r>
                        <a:rPr lang="ar-JO" sz="3200" b="0" i="0" u="none" strike="noStrike" dirty="0" err="1">
                          <a:solidFill>
                            <a:schemeClr val="accent1">
                              <a:lumMod val="75000"/>
                            </a:schemeClr>
                          </a:solidFill>
                          <a:effectLst/>
                          <a:latin typeface="Times New Roman" panose="02020603050405020304" pitchFamily="18" charset="0"/>
                        </a:rPr>
                        <a:t>بتشتغل</a:t>
                      </a:r>
                      <a:r>
                        <a:rPr lang="ar-JO" sz="3200" b="0" i="0" u="none" strike="noStrike" dirty="0">
                          <a:solidFill>
                            <a:schemeClr val="accent1">
                              <a:lumMod val="75000"/>
                            </a:schemeClr>
                          </a:solidFill>
                          <a:effectLst/>
                          <a:latin typeface="Times New Roman" panose="02020603050405020304" pitchFamily="18" charset="0"/>
                        </a:rPr>
                        <a:t> بتعرف توازن بين مسئوليات البيت والشغل</a:t>
                      </a:r>
                      <a:endParaRPr lang="en-US" sz="3200" dirty="0">
                        <a:solidFill>
                          <a:schemeClr val="accent1">
                            <a:lumMod val="75000"/>
                          </a:schemeClr>
                        </a:solidFill>
                      </a:endParaRP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26690732"/>
                  </a:ext>
                </a:extLst>
              </a:tr>
              <a:tr h="641929">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JO" sz="3200" b="0" i="0" u="none" strike="noStrike" dirty="0">
                          <a:solidFill>
                            <a:schemeClr val="accent1">
                              <a:lumMod val="75000"/>
                            </a:schemeClr>
                          </a:solidFill>
                          <a:effectLst/>
                          <a:latin typeface="Times New Roman" panose="02020603050405020304" pitchFamily="18" charset="0"/>
                        </a:rPr>
                        <a:t>الست </a:t>
                      </a:r>
                      <a:r>
                        <a:rPr lang="ar-JO" sz="3200" b="0" i="0" u="none" strike="noStrike" dirty="0" err="1">
                          <a:solidFill>
                            <a:schemeClr val="accent1">
                              <a:lumMod val="75000"/>
                            </a:schemeClr>
                          </a:solidFill>
                          <a:effectLst/>
                          <a:latin typeface="Times New Roman" panose="02020603050405020304" pitchFamily="18" charset="0"/>
                        </a:rPr>
                        <a:t>إللي</a:t>
                      </a:r>
                      <a:r>
                        <a:rPr lang="ar-JO" sz="3200" b="0" i="0" u="none" strike="noStrike" dirty="0">
                          <a:solidFill>
                            <a:schemeClr val="accent1">
                              <a:lumMod val="75000"/>
                            </a:schemeClr>
                          </a:solidFill>
                          <a:effectLst/>
                          <a:latin typeface="Times New Roman" panose="02020603050405020304" pitchFamily="18" charset="0"/>
                        </a:rPr>
                        <a:t> </a:t>
                      </a:r>
                      <a:r>
                        <a:rPr lang="ar-JO" sz="3200" b="0" i="0" u="none" strike="noStrike" dirty="0" err="1">
                          <a:solidFill>
                            <a:schemeClr val="accent1">
                              <a:lumMod val="75000"/>
                            </a:schemeClr>
                          </a:solidFill>
                          <a:effectLst/>
                          <a:latin typeface="Times New Roman" panose="02020603050405020304" pitchFamily="18" charset="0"/>
                        </a:rPr>
                        <a:t>بتشتغل</a:t>
                      </a:r>
                      <a:r>
                        <a:rPr lang="ar-JO" sz="3200" b="0" i="0" u="none" strike="noStrike" dirty="0">
                          <a:solidFill>
                            <a:schemeClr val="accent1">
                              <a:lumMod val="75000"/>
                            </a:schemeClr>
                          </a:solidFill>
                          <a:effectLst/>
                          <a:latin typeface="Calibri" panose="020F0502020204030204" pitchFamily="34" charset="0"/>
                        </a:rPr>
                        <a:t> </a:t>
                      </a:r>
                      <a:r>
                        <a:rPr lang="ar-JO" sz="3200" b="0" i="0" u="none" strike="noStrike" dirty="0">
                          <a:solidFill>
                            <a:schemeClr val="accent1">
                              <a:lumMod val="75000"/>
                            </a:schemeClr>
                          </a:solidFill>
                          <a:effectLst/>
                          <a:latin typeface="Times New Roman" panose="02020603050405020304" pitchFamily="18" charset="0"/>
                        </a:rPr>
                        <a:t>قادرة على تربية أولادها بصورة أحسن</a:t>
                      </a:r>
                      <a:endParaRPr lang="ar-EG" sz="3200" dirty="0">
                        <a:solidFill>
                          <a:schemeClr val="accent1">
                            <a:lumMod val="75000"/>
                          </a:schemeClr>
                        </a:solidFill>
                      </a:endParaRP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81617349"/>
                  </a:ext>
                </a:extLst>
              </a:tr>
              <a:tr h="641929">
                <a:tc>
                  <a:txBody>
                    <a:bodyPr/>
                    <a:lstStyle/>
                    <a:p>
                      <a:pPr algn="r" rtl="1"/>
                      <a:r>
                        <a:rPr lang="ar-JO" sz="3200" b="0" i="0" u="none" strike="noStrike" dirty="0">
                          <a:solidFill>
                            <a:schemeClr val="accent1">
                              <a:lumMod val="75000"/>
                            </a:schemeClr>
                          </a:solidFill>
                          <a:effectLst/>
                          <a:latin typeface="Times New Roman" panose="02020603050405020304" pitchFamily="18" charset="0"/>
                        </a:rPr>
                        <a:t>بعد الزواج الستات </a:t>
                      </a:r>
                      <a:r>
                        <a:rPr lang="ar-JO" sz="3200" b="0" i="0" u="none" strike="noStrike" dirty="0" err="1">
                          <a:solidFill>
                            <a:schemeClr val="accent1">
                              <a:lumMod val="75000"/>
                            </a:schemeClr>
                          </a:solidFill>
                          <a:effectLst/>
                          <a:latin typeface="Times New Roman" panose="02020603050405020304" pitchFamily="18" charset="0"/>
                        </a:rPr>
                        <a:t>ماينفعش</a:t>
                      </a:r>
                      <a:r>
                        <a:rPr lang="ar-JO" sz="3200" b="0" i="0" u="none" strike="noStrike" dirty="0">
                          <a:solidFill>
                            <a:schemeClr val="accent1">
                              <a:lumMod val="75000"/>
                            </a:schemeClr>
                          </a:solidFill>
                          <a:effectLst/>
                          <a:latin typeface="Times New Roman" panose="02020603050405020304" pitchFamily="18" charset="0"/>
                        </a:rPr>
                        <a:t> تشتغل ولازم تتفرغ للأسرة</a:t>
                      </a:r>
                      <a:endParaRPr lang="en-US" sz="3200" dirty="0">
                        <a:solidFill>
                          <a:schemeClr val="accent1">
                            <a:lumMod val="75000"/>
                          </a:schemeClr>
                        </a:solidFill>
                        <a:latin typeface="+mn-lt"/>
                      </a:endParaRP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574105387"/>
                  </a:ext>
                </a:extLst>
              </a:tr>
              <a:tr h="641929">
                <a:tc>
                  <a:txBody>
                    <a:bodyPr/>
                    <a:lstStyle/>
                    <a:p>
                      <a:pPr algn="r" rtl="1"/>
                      <a:r>
                        <a:rPr lang="ar-JO" sz="3200" b="0" i="0" u="none" strike="noStrike" dirty="0">
                          <a:solidFill>
                            <a:schemeClr val="accent1">
                              <a:lumMod val="75000"/>
                            </a:schemeClr>
                          </a:solidFill>
                          <a:effectLst/>
                          <a:latin typeface="Times New Roman" panose="02020603050405020304" pitchFamily="18" charset="0"/>
                        </a:rPr>
                        <a:t>من حق  الست اللي </a:t>
                      </a:r>
                      <a:r>
                        <a:rPr lang="ar-JO" sz="3200" b="0" i="0" u="none" strike="noStrike" dirty="0" err="1">
                          <a:solidFill>
                            <a:schemeClr val="accent1">
                              <a:lumMod val="75000"/>
                            </a:schemeClr>
                          </a:solidFill>
                          <a:effectLst/>
                          <a:latin typeface="Times New Roman" panose="02020603050405020304" pitchFamily="18" charset="0"/>
                        </a:rPr>
                        <a:t>بتشتغل</a:t>
                      </a:r>
                      <a:r>
                        <a:rPr lang="ar-JO" sz="3200" b="0" i="0" u="none" strike="noStrike" dirty="0">
                          <a:solidFill>
                            <a:schemeClr val="accent1">
                              <a:lumMod val="75000"/>
                            </a:schemeClr>
                          </a:solidFill>
                          <a:effectLst/>
                          <a:latin typeface="Times New Roman" panose="02020603050405020304" pitchFamily="18" charset="0"/>
                        </a:rPr>
                        <a:t> إنها تجيب حد يساعدها في رعاية الأطفال عشان تقدر تشتغل</a:t>
                      </a:r>
                      <a:endParaRPr lang="en-US" sz="3200" dirty="0">
                        <a:solidFill>
                          <a:schemeClr val="accent1">
                            <a:lumMod val="75000"/>
                          </a:schemeClr>
                        </a:solidFill>
                        <a:latin typeface="+mn-lt"/>
                      </a:endParaRP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480837404"/>
                  </a:ext>
                </a:extLst>
              </a:tr>
              <a:tr h="641929">
                <a:tc>
                  <a:txBody>
                    <a:bodyPr/>
                    <a:lstStyle/>
                    <a:p>
                      <a:pPr algn="r" rtl="1"/>
                      <a:r>
                        <a:rPr lang="ar-JO" sz="3200" b="0" i="0" u="none" strike="noStrike" dirty="0">
                          <a:solidFill>
                            <a:schemeClr val="accent1">
                              <a:lumMod val="75000"/>
                            </a:schemeClr>
                          </a:solidFill>
                          <a:effectLst/>
                          <a:latin typeface="Times New Roman" panose="02020603050405020304" pitchFamily="18" charset="0"/>
                        </a:rPr>
                        <a:t>رعاية الاطفال مسئولية الستات بس</a:t>
                      </a:r>
                      <a:endParaRPr lang="en-US" sz="3200" dirty="0">
                        <a:solidFill>
                          <a:schemeClr val="accent1">
                            <a:lumMod val="75000"/>
                          </a:schemeClr>
                        </a:solidFill>
                        <a:latin typeface="+mn-lt"/>
                      </a:endParaRPr>
                    </a:p>
                  </a:txBody>
                  <a:tcPr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21800216"/>
                  </a:ext>
                </a:extLst>
              </a:tr>
            </a:tbl>
          </a:graphicData>
        </a:graphic>
      </p:graphicFrame>
      <p:graphicFrame>
        <p:nvGraphicFramePr>
          <p:cNvPr id="5" name="Table 3">
            <a:extLst>
              <a:ext uri="{FF2B5EF4-FFF2-40B4-BE49-F238E27FC236}">
                <a16:creationId xmlns:a16="http://schemas.microsoft.com/office/drawing/2014/main" id="{5916E77C-030E-E662-B3B7-407178FD53E2}"/>
              </a:ext>
            </a:extLst>
          </p:cNvPr>
          <p:cNvGraphicFramePr>
            <a:graphicFrameLocks noGrp="1"/>
          </p:cNvGraphicFramePr>
          <p:nvPr>
            <p:extLst>
              <p:ext uri="{D42A27DB-BD31-4B8C-83A1-F6EECF244321}">
                <p14:modId xmlns:p14="http://schemas.microsoft.com/office/powerpoint/2010/main" val="4027051742"/>
              </p:ext>
            </p:extLst>
          </p:nvPr>
        </p:nvGraphicFramePr>
        <p:xfrm>
          <a:off x="152400" y="1401351"/>
          <a:ext cx="11887200" cy="914400"/>
        </p:xfrm>
        <a:graphic>
          <a:graphicData uri="http://schemas.openxmlformats.org/drawingml/2006/table">
            <a:tbl>
              <a:tblPr firstRow="1" bandRow="1">
                <a:tableStyleId>{5C22544A-7EE6-4342-B048-85BDC9FD1C3A}</a:tableStyleId>
              </a:tblPr>
              <a:tblGrid>
                <a:gridCol w="11887200">
                  <a:extLst>
                    <a:ext uri="{9D8B030D-6E8A-4147-A177-3AD203B41FA5}">
                      <a16:colId xmlns:a16="http://schemas.microsoft.com/office/drawing/2014/main" val="577578011"/>
                    </a:ext>
                  </a:extLst>
                </a:gridCol>
              </a:tblGrid>
              <a:tr h="91440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EG" sz="3600" b="0" dirty="0">
                          <a:solidFill>
                            <a:schemeClr val="accent1">
                              <a:lumMod val="75000"/>
                            </a:schemeClr>
                          </a:solidFill>
                          <a:latin typeface="+mn-lt"/>
                          <a:sym typeface="Wingdings" panose="05000000000000000000" pitchFamily="2" charset="2"/>
                        </a:rPr>
                        <a:t> </a:t>
                      </a:r>
                      <a:r>
                        <a:rPr lang="ar-EG" sz="3600" b="0" dirty="0">
                          <a:solidFill>
                            <a:schemeClr val="accent1">
                              <a:lumMod val="75000"/>
                            </a:schemeClr>
                          </a:solidFill>
                          <a:latin typeface="+mn-lt"/>
                        </a:rPr>
                        <a:t>تحسن نسبي في بعض الجوانب المتصلة بالدور المزدوج للمرأة.</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D9D9D9">
                        <a:alpha val="50196"/>
                      </a:srgbClr>
                    </a:solidFill>
                  </a:tcPr>
                </a:tc>
                <a:extLst>
                  <a:ext uri="{0D108BD9-81ED-4DB2-BD59-A6C34878D82A}">
                    <a16:rowId xmlns:a16="http://schemas.microsoft.com/office/drawing/2014/main" val="3651372539"/>
                  </a:ext>
                </a:extLst>
              </a:tr>
            </a:tbl>
          </a:graphicData>
        </a:graphic>
      </p:graphicFrame>
      <p:sp>
        <p:nvSpPr>
          <p:cNvPr id="7" name="Title 6">
            <a:extLst>
              <a:ext uri="{FF2B5EF4-FFF2-40B4-BE49-F238E27FC236}">
                <a16:creationId xmlns:a16="http://schemas.microsoft.com/office/drawing/2014/main" id="{515C8727-5642-184D-3707-0CE748616338}"/>
              </a:ext>
            </a:extLst>
          </p:cNvPr>
          <p:cNvSpPr>
            <a:spLocks noGrp="1"/>
          </p:cNvSpPr>
          <p:nvPr>
            <p:ph type="title"/>
          </p:nvPr>
        </p:nvSpPr>
        <p:spPr/>
        <p:txBody>
          <a:bodyPr/>
          <a:lstStyle/>
          <a:p>
            <a:r>
              <a:rPr lang="ar-EG" dirty="0"/>
              <a:t>النتائج</a:t>
            </a:r>
            <a:endParaRPr lang="en-US" dirty="0"/>
          </a:p>
        </p:txBody>
      </p:sp>
    </p:spTree>
    <p:extLst>
      <p:ext uri="{BB962C8B-B14F-4D97-AF65-F5344CB8AC3E}">
        <p14:creationId xmlns:p14="http://schemas.microsoft.com/office/powerpoint/2010/main" val="38777331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8BC576-3B1E-AEEE-AA0E-758976E9E7D3}"/>
              </a:ext>
            </a:extLst>
          </p:cNvPr>
          <p:cNvSpPr txBox="1"/>
          <p:nvPr/>
        </p:nvSpPr>
        <p:spPr>
          <a:xfrm>
            <a:off x="457200" y="2006035"/>
            <a:ext cx="11292840" cy="830997"/>
          </a:xfrm>
          <a:prstGeom prst="rect">
            <a:avLst/>
          </a:prstGeom>
          <a:noFill/>
        </p:spPr>
        <p:txBody>
          <a:bodyPr wrap="square" rtlCol="0">
            <a:spAutoFit/>
          </a:bodyPr>
          <a:lstStyle/>
          <a:p>
            <a:pPr algn="ctr" rtl="1">
              <a:spcBef>
                <a:spcPts val="1200"/>
              </a:spcBef>
            </a:pPr>
            <a:r>
              <a:rPr lang="ar-EG" sz="4800" dirty="0">
                <a:solidFill>
                  <a:srgbClr val="C00000"/>
                </a:solidFill>
                <a:effectLst>
                  <a:outerShdw blurRad="38100" dist="38100" dir="2700000" algn="tl">
                    <a:srgbClr val="000000">
                      <a:alpha val="43137"/>
                    </a:srgbClr>
                  </a:outerShdw>
                </a:effectLst>
              </a:rPr>
              <a:t>توصيات الدراسة</a:t>
            </a:r>
          </a:p>
        </p:txBody>
      </p:sp>
    </p:spTree>
    <p:extLst>
      <p:ext uri="{BB962C8B-B14F-4D97-AF65-F5344CB8AC3E}">
        <p14:creationId xmlns:p14="http://schemas.microsoft.com/office/powerpoint/2010/main" val="5353598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990EC919-55BB-CD98-EFC4-022ED7DCC1E7}"/>
              </a:ext>
            </a:extLst>
          </p:cNvPr>
          <p:cNvGraphicFramePr>
            <a:graphicFrameLocks noGrp="1"/>
          </p:cNvGraphicFramePr>
          <p:nvPr>
            <p:extLst>
              <p:ext uri="{D42A27DB-BD31-4B8C-83A1-F6EECF244321}">
                <p14:modId xmlns:p14="http://schemas.microsoft.com/office/powerpoint/2010/main" val="3312935351"/>
              </p:ext>
            </p:extLst>
          </p:nvPr>
        </p:nvGraphicFramePr>
        <p:xfrm>
          <a:off x="152402" y="2480862"/>
          <a:ext cx="11887196" cy="3683495"/>
        </p:xfrm>
        <a:graphic>
          <a:graphicData uri="http://schemas.openxmlformats.org/drawingml/2006/table">
            <a:tbl>
              <a:tblPr firstRow="1" bandRow="1">
                <a:tableStyleId>{5C22544A-7EE6-4342-B048-85BDC9FD1C3A}</a:tableStyleId>
              </a:tblPr>
              <a:tblGrid>
                <a:gridCol w="1080654">
                  <a:extLst>
                    <a:ext uri="{9D8B030D-6E8A-4147-A177-3AD203B41FA5}">
                      <a16:colId xmlns:a16="http://schemas.microsoft.com/office/drawing/2014/main" val="1940455739"/>
                    </a:ext>
                  </a:extLst>
                </a:gridCol>
                <a:gridCol w="1080654">
                  <a:extLst>
                    <a:ext uri="{9D8B030D-6E8A-4147-A177-3AD203B41FA5}">
                      <a16:colId xmlns:a16="http://schemas.microsoft.com/office/drawing/2014/main" val="2499702073"/>
                    </a:ext>
                  </a:extLst>
                </a:gridCol>
                <a:gridCol w="1080655">
                  <a:extLst>
                    <a:ext uri="{9D8B030D-6E8A-4147-A177-3AD203B41FA5}">
                      <a16:colId xmlns:a16="http://schemas.microsoft.com/office/drawing/2014/main" val="3756976110"/>
                    </a:ext>
                  </a:extLst>
                </a:gridCol>
                <a:gridCol w="1080654">
                  <a:extLst>
                    <a:ext uri="{9D8B030D-6E8A-4147-A177-3AD203B41FA5}">
                      <a16:colId xmlns:a16="http://schemas.microsoft.com/office/drawing/2014/main" val="4098474904"/>
                    </a:ext>
                  </a:extLst>
                </a:gridCol>
                <a:gridCol w="3377045">
                  <a:extLst>
                    <a:ext uri="{9D8B030D-6E8A-4147-A177-3AD203B41FA5}">
                      <a16:colId xmlns:a16="http://schemas.microsoft.com/office/drawing/2014/main" val="3968461635"/>
                    </a:ext>
                  </a:extLst>
                </a:gridCol>
                <a:gridCol w="945572">
                  <a:extLst>
                    <a:ext uri="{9D8B030D-6E8A-4147-A177-3AD203B41FA5}">
                      <a16:colId xmlns:a16="http://schemas.microsoft.com/office/drawing/2014/main" val="2935929339"/>
                    </a:ext>
                  </a:extLst>
                </a:gridCol>
                <a:gridCol w="1080654">
                  <a:extLst>
                    <a:ext uri="{9D8B030D-6E8A-4147-A177-3AD203B41FA5}">
                      <a16:colId xmlns:a16="http://schemas.microsoft.com/office/drawing/2014/main" val="178791160"/>
                    </a:ext>
                  </a:extLst>
                </a:gridCol>
                <a:gridCol w="1080654">
                  <a:extLst>
                    <a:ext uri="{9D8B030D-6E8A-4147-A177-3AD203B41FA5}">
                      <a16:colId xmlns:a16="http://schemas.microsoft.com/office/drawing/2014/main" val="4205939216"/>
                    </a:ext>
                  </a:extLst>
                </a:gridCol>
                <a:gridCol w="1080654">
                  <a:extLst>
                    <a:ext uri="{9D8B030D-6E8A-4147-A177-3AD203B41FA5}">
                      <a16:colId xmlns:a16="http://schemas.microsoft.com/office/drawing/2014/main" val="231172293"/>
                    </a:ext>
                  </a:extLst>
                </a:gridCol>
              </a:tblGrid>
              <a:tr h="736699">
                <a:tc>
                  <a:txBody>
                    <a:bodyPr/>
                    <a:lstStyle/>
                    <a:p>
                      <a:pPr algn="r" rtl="1"/>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rtl="1"/>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rtl="1"/>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rtl="1"/>
                      <a:endParaRPr lang="en-US" sz="320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5">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EG" sz="3200" b="0" kern="1200" dirty="0">
                          <a:solidFill>
                            <a:schemeClr val="accent1">
                              <a:lumMod val="75000"/>
                            </a:schemeClr>
                          </a:solidFill>
                          <a:effectLst/>
                          <a:latin typeface="+mn-lt"/>
                          <a:ea typeface="+mn-ea"/>
                          <a:cs typeface="+mn-cs"/>
                        </a:rPr>
                        <a:t>إعادة النظر في بعض الثوابت السائدة.</a:t>
                      </a:r>
                      <a:endParaRPr lang="en-US" sz="3200" dirty="0">
                        <a:solidFill>
                          <a:schemeClr val="accent1">
                            <a:lumMod val="75000"/>
                          </a:schemeClr>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lnL w="12700" cap="flat" cmpd="sng" algn="ctr">
                      <a:solidFill>
                        <a:schemeClr val="tx1"/>
                      </a:solidFill>
                      <a:prstDash val="solid"/>
                      <a:round/>
                      <a:headEnd type="none" w="med" len="med"/>
                      <a:tailEnd type="none" w="med" len="med"/>
                    </a:ln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586778"/>
                  </a:ext>
                </a:extLst>
              </a:tr>
              <a:tr h="736699">
                <a:tc>
                  <a:txBody>
                    <a:bodyPr/>
                    <a:lstStyle/>
                    <a:p>
                      <a:pPr algn="r" rtl="1"/>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rtl="1"/>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rtl="1"/>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5">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EG" sz="3200" b="0" kern="1200" dirty="0">
                          <a:solidFill>
                            <a:schemeClr val="accent1">
                              <a:lumMod val="75000"/>
                            </a:schemeClr>
                          </a:solidFill>
                          <a:effectLst/>
                          <a:latin typeface="+mn-lt"/>
                          <a:ea typeface="+mn-ea"/>
                          <a:cs typeface="+mn-cs"/>
                        </a:rPr>
                        <a:t>إعادة ترتيب أولويات العمل في المجال التنويري. </a:t>
                      </a:r>
                      <a:endParaRPr lang="en-US" sz="3200" dirty="0">
                        <a:solidFill>
                          <a:schemeClr val="accent1">
                            <a:lumMod val="75000"/>
                          </a:schemeClr>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12700" cap="flat" cmpd="sng" algn="ctr">
                      <a:solidFill>
                        <a:schemeClr val="tx1"/>
                      </a:solidFill>
                      <a:prstDash val="solid"/>
                      <a:round/>
                      <a:headEnd type="none" w="med" len="med"/>
                      <a:tailEnd type="none" w="med" len="med"/>
                    </a:ln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1"/>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2756523"/>
                  </a:ext>
                </a:extLst>
              </a:tr>
              <a:tr h="736699">
                <a:tc>
                  <a:txBody>
                    <a:bodyPr/>
                    <a:lstStyle/>
                    <a:p>
                      <a:pPr algn="r" rtl="1"/>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rtl="1"/>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5">
                  <a:txBody>
                    <a:bodyPr/>
                    <a:lstStyle/>
                    <a:p>
                      <a:pPr algn="r" rtl="1"/>
                      <a:r>
                        <a:rPr lang="ar-EG" sz="3200" dirty="0">
                          <a:solidFill>
                            <a:schemeClr val="accent1">
                              <a:lumMod val="75000"/>
                            </a:schemeClr>
                          </a:solidFill>
                          <a:latin typeface="+mn-lt"/>
                        </a:rPr>
                        <a:t>تصميم تدخلات / رسائل تميز بين الشرائح الاجتماعية.</a:t>
                      </a:r>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7FBEB"/>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12700" cap="flat" cmpd="sng" algn="ctr">
                      <a:solidFill>
                        <a:schemeClr val="tx1"/>
                      </a:solidFill>
                      <a:prstDash val="solid"/>
                      <a:round/>
                      <a:headEnd type="none" w="med" len="med"/>
                      <a:tailEnd type="none" w="med" len="med"/>
                    </a:ln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rtl="1"/>
                      <a:endParaRPr lang="en-US" sz="320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rtl="1"/>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556714"/>
                  </a:ext>
                </a:extLst>
              </a:tr>
              <a:tr h="736699">
                <a:tc>
                  <a:txBody>
                    <a:bodyPr/>
                    <a:lstStyle/>
                    <a:p>
                      <a:pPr algn="r" rtl="1"/>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5">
                  <a:txBody>
                    <a:bodyPr/>
                    <a:lstStyle/>
                    <a:p>
                      <a:pPr algn="r" rtl="1"/>
                      <a:r>
                        <a:rPr lang="ar-EG" sz="3200" dirty="0">
                          <a:solidFill>
                            <a:schemeClr val="accent1">
                              <a:lumMod val="75000"/>
                            </a:schemeClr>
                          </a:solidFill>
                          <a:latin typeface="+mn-lt"/>
                        </a:rPr>
                        <a:t>تصميم تدخلات / رسائل موجهة لكل شرائح المجتمع.</a:t>
                      </a:r>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lnL w="12700" cap="flat" cmpd="sng" algn="ctr">
                      <a:solidFill>
                        <a:schemeClr val="tx1"/>
                      </a:solidFill>
                      <a:prstDash val="solid"/>
                      <a:round/>
                      <a:headEnd type="none" w="med" len="med"/>
                      <a:tailEnd type="none" w="med" len="med"/>
                    </a:lnL>
                  </a:tcPr>
                </a:tc>
                <a:tc>
                  <a:txBody>
                    <a:bodyPr/>
                    <a:lstStyle/>
                    <a:p>
                      <a:pPr algn="r" rtl="1"/>
                      <a:endParaRPr lang="en-US" sz="320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rtl="1"/>
                      <a:endParaRPr lang="en-US" sz="320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rtl="1"/>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5143682"/>
                  </a:ext>
                </a:extLst>
              </a:tr>
              <a:tr h="736699">
                <a:tc gridSpan="5">
                  <a:txBody>
                    <a:bodyPr/>
                    <a:lstStyle/>
                    <a:p>
                      <a:pPr algn="r" rtl="1"/>
                      <a:r>
                        <a:rPr lang="ar-EG" sz="3200" dirty="0">
                          <a:solidFill>
                            <a:schemeClr val="accent1">
                              <a:lumMod val="75000"/>
                            </a:schemeClr>
                          </a:solidFill>
                          <a:latin typeface="+mn-lt"/>
                        </a:rPr>
                        <a:t>جمع بيانات عن الأعراف الاجتماعية بصفة دورية.</a:t>
                      </a:r>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en-US"/>
                    </a:p>
                  </a:txBody>
                  <a:tcPr/>
                </a:tc>
                <a:tc hMerge="1">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algn="r" rtl="1"/>
                      <a:endParaRPr lang="en-US" sz="3200" dirty="0">
                        <a:solidFill>
                          <a:schemeClr val="accent1">
                            <a:lumMod val="75000"/>
                          </a:schemeClr>
                        </a:solidFill>
                        <a:latin typeface="+mn-lt"/>
                      </a:endParaRPr>
                    </a:p>
                  </a:txBody>
                  <a:tcPr anchor="ctr">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rtl="1"/>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rtl="1"/>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rtl="1"/>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35443774"/>
                  </a:ext>
                </a:extLst>
              </a:tr>
            </a:tbl>
          </a:graphicData>
        </a:graphic>
      </p:graphicFrame>
      <p:sp>
        <p:nvSpPr>
          <p:cNvPr id="3" name="Title 5">
            <a:extLst>
              <a:ext uri="{FF2B5EF4-FFF2-40B4-BE49-F238E27FC236}">
                <a16:creationId xmlns:a16="http://schemas.microsoft.com/office/drawing/2014/main" id="{E6A68D59-90AC-D657-299D-219CD16C76CA}"/>
              </a:ext>
            </a:extLst>
          </p:cNvPr>
          <p:cNvSpPr>
            <a:spLocks noGrp="1"/>
          </p:cNvSpPr>
          <p:nvPr>
            <p:ph type="title"/>
          </p:nvPr>
        </p:nvSpPr>
        <p:spPr>
          <a:xfrm>
            <a:off x="117987" y="1078082"/>
            <a:ext cx="11842955" cy="1004342"/>
          </a:xfrm>
        </p:spPr>
        <p:txBody>
          <a:bodyPr>
            <a:normAutofit fontScale="90000"/>
          </a:bodyPr>
          <a:lstStyle/>
          <a:p>
            <a:r>
              <a:rPr lang="ar-EG" dirty="0">
                <a:solidFill>
                  <a:srgbClr val="EEB500"/>
                </a:solidFill>
              </a:rPr>
              <a:t>التوصيات: </a:t>
            </a:r>
            <a:br>
              <a:rPr lang="en-US" dirty="0">
                <a:solidFill>
                  <a:srgbClr val="EEB500"/>
                </a:solidFill>
              </a:rPr>
            </a:br>
            <a:br>
              <a:rPr lang="en-US" dirty="0">
                <a:solidFill>
                  <a:srgbClr val="EEB500"/>
                </a:solidFill>
              </a:rPr>
            </a:br>
            <a:r>
              <a:rPr lang="ar-EG" sz="3600" dirty="0">
                <a:solidFill>
                  <a:schemeClr val="accent1">
                    <a:lumMod val="75000"/>
                  </a:schemeClr>
                </a:solidFill>
              </a:rPr>
              <a:t>أظهرت الدراسة نتائج يمكن الاستفادة بها في تصميم تدخلات إعلامية وتوعوية (بما في ذلك الرسائل الإعلامية والدراما التليفزيونية والرسائل على الاعلام الاجتماعي) ويشمل ذلك:</a:t>
            </a:r>
            <a:br>
              <a:rPr lang="ar-EG" sz="3600" dirty="0">
                <a:solidFill>
                  <a:schemeClr val="accent1">
                    <a:lumMod val="75000"/>
                  </a:schemeClr>
                </a:solidFill>
              </a:rPr>
            </a:br>
            <a:endParaRPr lang="en-US" sz="3600" dirty="0">
              <a:solidFill>
                <a:schemeClr val="accent1">
                  <a:lumMod val="75000"/>
                </a:schemeClr>
              </a:solidFill>
            </a:endParaRPr>
          </a:p>
        </p:txBody>
      </p:sp>
    </p:spTree>
    <p:extLst>
      <p:ext uri="{BB962C8B-B14F-4D97-AF65-F5344CB8AC3E}">
        <p14:creationId xmlns:p14="http://schemas.microsoft.com/office/powerpoint/2010/main" val="33076149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990EC919-55BB-CD98-EFC4-022ED7DCC1E7}"/>
              </a:ext>
            </a:extLst>
          </p:cNvPr>
          <p:cNvGraphicFramePr>
            <a:graphicFrameLocks noGrp="1"/>
          </p:cNvGraphicFramePr>
          <p:nvPr>
            <p:extLst>
              <p:ext uri="{D42A27DB-BD31-4B8C-83A1-F6EECF244321}">
                <p14:modId xmlns:p14="http://schemas.microsoft.com/office/powerpoint/2010/main" val="3212958591"/>
              </p:ext>
            </p:extLst>
          </p:nvPr>
        </p:nvGraphicFramePr>
        <p:xfrm>
          <a:off x="861933" y="1319134"/>
          <a:ext cx="10545580" cy="919256"/>
        </p:xfrm>
        <a:graphic>
          <a:graphicData uri="http://schemas.openxmlformats.org/drawingml/2006/table">
            <a:tbl>
              <a:tblPr firstRow="1" bandRow="1">
                <a:tableStyleId>{5C22544A-7EE6-4342-B048-85BDC9FD1C3A}</a:tableStyleId>
              </a:tblPr>
              <a:tblGrid>
                <a:gridCol w="1054558">
                  <a:extLst>
                    <a:ext uri="{9D8B030D-6E8A-4147-A177-3AD203B41FA5}">
                      <a16:colId xmlns:a16="http://schemas.microsoft.com/office/drawing/2014/main" val="2499702073"/>
                    </a:ext>
                  </a:extLst>
                </a:gridCol>
                <a:gridCol w="1054558">
                  <a:extLst>
                    <a:ext uri="{9D8B030D-6E8A-4147-A177-3AD203B41FA5}">
                      <a16:colId xmlns:a16="http://schemas.microsoft.com/office/drawing/2014/main" val="3756976110"/>
                    </a:ext>
                  </a:extLst>
                </a:gridCol>
                <a:gridCol w="1054558">
                  <a:extLst>
                    <a:ext uri="{9D8B030D-6E8A-4147-A177-3AD203B41FA5}">
                      <a16:colId xmlns:a16="http://schemas.microsoft.com/office/drawing/2014/main" val="4098474904"/>
                    </a:ext>
                  </a:extLst>
                </a:gridCol>
                <a:gridCol w="7381906">
                  <a:extLst>
                    <a:ext uri="{9D8B030D-6E8A-4147-A177-3AD203B41FA5}">
                      <a16:colId xmlns:a16="http://schemas.microsoft.com/office/drawing/2014/main" val="3968461635"/>
                    </a:ext>
                  </a:extLst>
                </a:gridCol>
              </a:tblGrid>
              <a:tr h="919256">
                <a:tc>
                  <a:txBody>
                    <a:bodyPr/>
                    <a:lstStyle/>
                    <a:p>
                      <a:pPr algn="r" rtl="1"/>
                      <a:endParaRPr lang="en-US" sz="320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r" rtl="1"/>
                      <a:endParaRPr lang="en-US" sz="320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r" rtl="1"/>
                      <a:endParaRPr lang="en-US" sz="320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EG" sz="3600" b="0" i="0" kern="1200" dirty="0">
                          <a:solidFill>
                            <a:schemeClr val="accent1">
                              <a:lumMod val="75000"/>
                            </a:schemeClr>
                          </a:solidFill>
                          <a:effectLst/>
                          <a:latin typeface="+mn-lt"/>
                          <a:ea typeface="+mn-ea"/>
                          <a:cs typeface="+mn-cs"/>
                          <a:sym typeface="Wingdings" panose="05000000000000000000" pitchFamily="2" charset="2"/>
                        </a:rPr>
                        <a:t></a:t>
                      </a:r>
                      <a:r>
                        <a:rPr lang="en-US" sz="3600" b="0" i="0" kern="1200" dirty="0">
                          <a:solidFill>
                            <a:schemeClr val="accent1">
                              <a:lumMod val="75000"/>
                            </a:schemeClr>
                          </a:solidFill>
                          <a:effectLst/>
                          <a:latin typeface="+mn-lt"/>
                          <a:ea typeface="+mn-ea"/>
                          <a:cs typeface="+mn-cs"/>
                          <a:sym typeface="Wingdings" panose="05000000000000000000" pitchFamily="2" charset="2"/>
                        </a:rPr>
                        <a:t> </a:t>
                      </a:r>
                      <a:r>
                        <a:rPr lang="ar-EG" sz="3200" b="0" kern="1200" dirty="0">
                          <a:solidFill>
                            <a:schemeClr val="accent1">
                              <a:lumMod val="75000"/>
                            </a:schemeClr>
                          </a:solidFill>
                          <a:effectLst/>
                          <a:latin typeface="+mn-lt"/>
                          <a:ea typeface="+mn-ea"/>
                          <a:cs typeface="+mn-cs"/>
                        </a:rPr>
                        <a:t>إعادة النظر في بعض الثوابت السائدة.</a:t>
                      </a:r>
                      <a:endParaRPr lang="en-US" sz="3200" dirty="0">
                        <a:solidFill>
                          <a:schemeClr val="accent1">
                            <a:lumMod val="75000"/>
                          </a:schemeClr>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4586778"/>
                  </a:ext>
                </a:extLst>
              </a:tr>
            </a:tbl>
          </a:graphicData>
        </a:graphic>
      </p:graphicFrame>
      <p:sp>
        <p:nvSpPr>
          <p:cNvPr id="3" name="Title 5">
            <a:extLst>
              <a:ext uri="{FF2B5EF4-FFF2-40B4-BE49-F238E27FC236}">
                <a16:creationId xmlns:a16="http://schemas.microsoft.com/office/drawing/2014/main" id="{E6A68D59-90AC-D657-299D-219CD16C76CA}"/>
              </a:ext>
            </a:extLst>
          </p:cNvPr>
          <p:cNvSpPr>
            <a:spLocks noGrp="1"/>
          </p:cNvSpPr>
          <p:nvPr>
            <p:ph type="title"/>
          </p:nvPr>
        </p:nvSpPr>
        <p:spPr>
          <a:xfrm>
            <a:off x="1644072" y="78800"/>
            <a:ext cx="10198157" cy="918045"/>
          </a:xfrm>
        </p:spPr>
        <p:txBody>
          <a:bodyPr/>
          <a:lstStyle/>
          <a:p>
            <a:r>
              <a:rPr lang="ar-EG" dirty="0"/>
              <a:t>التوصيات: الاستفادة من النتائج التفصيلية للدراسة في ...</a:t>
            </a:r>
            <a:endParaRPr lang="en-US" dirty="0"/>
          </a:p>
        </p:txBody>
      </p:sp>
      <p:sp>
        <p:nvSpPr>
          <p:cNvPr id="4" name="TextBox 3">
            <a:extLst>
              <a:ext uri="{FF2B5EF4-FFF2-40B4-BE49-F238E27FC236}">
                <a16:creationId xmlns:a16="http://schemas.microsoft.com/office/drawing/2014/main" id="{56735470-DF43-45B7-0F20-4B09136D0ECA}"/>
              </a:ext>
            </a:extLst>
          </p:cNvPr>
          <p:cNvSpPr txBox="1"/>
          <p:nvPr/>
        </p:nvSpPr>
        <p:spPr>
          <a:xfrm>
            <a:off x="641350" y="2476500"/>
            <a:ext cx="10979150" cy="2967479"/>
          </a:xfrm>
          <a:prstGeom prst="rect">
            <a:avLst/>
          </a:prstGeom>
          <a:noFill/>
        </p:spPr>
        <p:txBody>
          <a:bodyPr wrap="square" rtlCol="0">
            <a:spAutoFit/>
          </a:bodyPr>
          <a:lstStyle/>
          <a:p>
            <a:pPr algn="r" rtl="1">
              <a:lnSpc>
                <a:spcPct val="150000"/>
              </a:lnSpc>
            </a:pPr>
            <a:r>
              <a:rPr lang="ar-EG" sz="3200" dirty="0">
                <a:solidFill>
                  <a:schemeClr val="accent1">
                    <a:lumMod val="75000"/>
                  </a:schemeClr>
                </a:solidFill>
              </a:rPr>
              <a:t>نسبة الإناث اللاتي يرون أن من حق الزوج (الأب / الأخ الأكبر) أن يتصرف في دخل الزوجة (الأبنة / الأخت) أعلى من نسبة الذكور الذين يرون ذلك.</a:t>
            </a:r>
          </a:p>
          <a:p>
            <a:pPr algn="r" rtl="1">
              <a:lnSpc>
                <a:spcPct val="150000"/>
              </a:lnSpc>
            </a:pPr>
            <a:r>
              <a:rPr lang="ar-EG" sz="3200" dirty="0">
                <a:solidFill>
                  <a:schemeClr val="accent1">
                    <a:lumMod val="75000"/>
                  </a:schemeClr>
                </a:solidFill>
              </a:rPr>
              <a:t>نسبة الإناث اللاتي يرون ذلك تقل عن نسبة الإناث اللاتي يرون أن المجتمع يرى ذلك.</a:t>
            </a:r>
            <a:endParaRPr lang="en-US" sz="3200" dirty="0">
              <a:solidFill>
                <a:schemeClr val="accent1">
                  <a:lumMod val="75000"/>
                </a:schemeClr>
              </a:solidFill>
            </a:endParaRPr>
          </a:p>
        </p:txBody>
      </p:sp>
      <p:sp>
        <p:nvSpPr>
          <p:cNvPr id="5" name="Rectangle: Rounded Corners 4">
            <a:extLst>
              <a:ext uri="{FF2B5EF4-FFF2-40B4-BE49-F238E27FC236}">
                <a16:creationId xmlns:a16="http://schemas.microsoft.com/office/drawing/2014/main" id="{7BFA8089-BEA8-9604-61BF-9019FF42862D}"/>
              </a:ext>
            </a:extLst>
          </p:cNvPr>
          <p:cNvSpPr/>
          <p:nvPr/>
        </p:nvSpPr>
        <p:spPr>
          <a:xfrm>
            <a:off x="8610600" y="5524500"/>
            <a:ext cx="3231629" cy="977900"/>
          </a:xfrm>
          <a:prstGeom prst="round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800" dirty="0">
                <a:solidFill>
                  <a:schemeClr val="accent1">
                    <a:lumMod val="75000"/>
                  </a:schemeClr>
                </a:solidFill>
              </a:rPr>
              <a:t>34% من الإناث يوافقوا على ذلك </a:t>
            </a:r>
            <a:endParaRPr lang="en-US" sz="2800" dirty="0">
              <a:solidFill>
                <a:schemeClr val="accent1">
                  <a:lumMod val="75000"/>
                </a:schemeClr>
              </a:solidFill>
            </a:endParaRPr>
          </a:p>
        </p:txBody>
      </p:sp>
      <p:sp>
        <p:nvSpPr>
          <p:cNvPr id="6" name="Rectangle: Rounded Corners 5">
            <a:extLst>
              <a:ext uri="{FF2B5EF4-FFF2-40B4-BE49-F238E27FC236}">
                <a16:creationId xmlns:a16="http://schemas.microsoft.com/office/drawing/2014/main" id="{317C5BC3-14BB-E305-F260-B17E2B000D3A}"/>
              </a:ext>
            </a:extLst>
          </p:cNvPr>
          <p:cNvSpPr/>
          <p:nvPr/>
        </p:nvSpPr>
        <p:spPr>
          <a:xfrm>
            <a:off x="5054600" y="5524500"/>
            <a:ext cx="3231629" cy="977900"/>
          </a:xfrm>
          <a:prstGeom prst="round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800" dirty="0">
                <a:solidFill>
                  <a:schemeClr val="accent1">
                    <a:lumMod val="75000"/>
                  </a:schemeClr>
                </a:solidFill>
              </a:rPr>
              <a:t>28% من الذكور يوافقوا على ذلك </a:t>
            </a:r>
            <a:endParaRPr lang="en-US" sz="2800" dirty="0">
              <a:solidFill>
                <a:schemeClr val="accent1">
                  <a:lumMod val="75000"/>
                </a:schemeClr>
              </a:solidFill>
            </a:endParaRPr>
          </a:p>
        </p:txBody>
      </p:sp>
      <p:sp>
        <p:nvSpPr>
          <p:cNvPr id="7" name="Rectangle: Rounded Corners 6">
            <a:extLst>
              <a:ext uri="{FF2B5EF4-FFF2-40B4-BE49-F238E27FC236}">
                <a16:creationId xmlns:a16="http://schemas.microsoft.com/office/drawing/2014/main" id="{D2BF6E90-BFDE-E871-8FF3-E2262898C356}"/>
              </a:ext>
            </a:extLst>
          </p:cNvPr>
          <p:cNvSpPr/>
          <p:nvPr/>
        </p:nvSpPr>
        <p:spPr>
          <a:xfrm>
            <a:off x="444500" y="5530850"/>
            <a:ext cx="4273029" cy="977900"/>
          </a:xfrm>
          <a:prstGeom prst="round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EG" sz="2800" dirty="0">
                <a:solidFill>
                  <a:schemeClr val="accent1">
                    <a:lumMod val="75000"/>
                  </a:schemeClr>
                </a:solidFill>
              </a:rPr>
              <a:t>44% من الإناث يعتقدن أن المجتمع يوافق على ذلك </a:t>
            </a:r>
            <a:endParaRPr lang="en-US" sz="2800" dirty="0">
              <a:solidFill>
                <a:schemeClr val="accent1">
                  <a:lumMod val="75000"/>
                </a:schemeClr>
              </a:solidFill>
            </a:endParaRPr>
          </a:p>
        </p:txBody>
      </p:sp>
    </p:spTree>
    <p:extLst>
      <p:ext uri="{BB962C8B-B14F-4D97-AF65-F5344CB8AC3E}">
        <p14:creationId xmlns:p14="http://schemas.microsoft.com/office/powerpoint/2010/main" val="55098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990EC919-55BB-CD98-EFC4-022ED7DCC1E7}"/>
              </a:ext>
            </a:extLst>
          </p:cNvPr>
          <p:cNvGraphicFramePr>
            <a:graphicFrameLocks noGrp="1"/>
          </p:cNvGraphicFramePr>
          <p:nvPr>
            <p:extLst>
              <p:ext uri="{D42A27DB-BD31-4B8C-83A1-F6EECF244321}">
                <p14:modId xmlns:p14="http://schemas.microsoft.com/office/powerpoint/2010/main" val="2819468655"/>
              </p:ext>
            </p:extLst>
          </p:nvPr>
        </p:nvGraphicFramePr>
        <p:xfrm>
          <a:off x="1350489" y="912734"/>
          <a:ext cx="9491022" cy="919256"/>
        </p:xfrm>
        <a:graphic>
          <a:graphicData uri="http://schemas.openxmlformats.org/drawingml/2006/table">
            <a:tbl>
              <a:tblPr firstRow="1" bandRow="1">
                <a:tableStyleId>{5C22544A-7EE6-4342-B048-85BDC9FD1C3A}</a:tableStyleId>
              </a:tblPr>
              <a:tblGrid>
                <a:gridCol w="9491022">
                  <a:extLst>
                    <a:ext uri="{9D8B030D-6E8A-4147-A177-3AD203B41FA5}">
                      <a16:colId xmlns:a16="http://schemas.microsoft.com/office/drawing/2014/main" val="2499702073"/>
                    </a:ext>
                  </a:extLst>
                </a:gridCol>
              </a:tblGrid>
              <a:tr h="919256">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EG" sz="3600" b="0" i="0" kern="1200" dirty="0">
                          <a:solidFill>
                            <a:schemeClr val="accent1">
                              <a:lumMod val="75000"/>
                            </a:schemeClr>
                          </a:solidFill>
                          <a:effectLst/>
                          <a:latin typeface="+mn-lt"/>
                          <a:ea typeface="+mn-ea"/>
                          <a:cs typeface="+mn-cs"/>
                          <a:sym typeface="Wingdings" panose="05000000000000000000" pitchFamily="2" charset="2"/>
                        </a:rPr>
                        <a:t></a:t>
                      </a:r>
                      <a:r>
                        <a:rPr lang="en-US" sz="3600" b="0" i="0" kern="1200" dirty="0">
                          <a:solidFill>
                            <a:schemeClr val="accent1">
                              <a:lumMod val="75000"/>
                            </a:schemeClr>
                          </a:solidFill>
                          <a:effectLst/>
                          <a:latin typeface="+mn-lt"/>
                          <a:ea typeface="+mn-ea"/>
                          <a:cs typeface="+mn-cs"/>
                          <a:sym typeface="Wingdings" panose="05000000000000000000" pitchFamily="2" charset="2"/>
                        </a:rPr>
                        <a:t> </a:t>
                      </a:r>
                      <a:r>
                        <a:rPr lang="ar-EG" sz="3200" b="0" kern="1200" dirty="0">
                          <a:solidFill>
                            <a:schemeClr val="accent1">
                              <a:lumMod val="75000"/>
                            </a:schemeClr>
                          </a:solidFill>
                          <a:effectLst/>
                          <a:latin typeface="+mn-lt"/>
                          <a:ea typeface="+mn-ea"/>
                          <a:cs typeface="+mn-cs"/>
                        </a:rPr>
                        <a:t>إعادة ترتيب أولويات العمل في المجال التنويري. </a:t>
                      </a:r>
                      <a:endParaRPr lang="en-US" sz="3200" dirty="0">
                        <a:solidFill>
                          <a:schemeClr val="accent1">
                            <a:lumMod val="75000"/>
                          </a:schemeClr>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452756523"/>
                  </a:ext>
                </a:extLst>
              </a:tr>
            </a:tbl>
          </a:graphicData>
        </a:graphic>
      </p:graphicFrame>
      <p:sp>
        <p:nvSpPr>
          <p:cNvPr id="3" name="Title 5">
            <a:extLst>
              <a:ext uri="{FF2B5EF4-FFF2-40B4-BE49-F238E27FC236}">
                <a16:creationId xmlns:a16="http://schemas.microsoft.com/office/drawing/2014/main" id="{E6A68D59-90AC-D657-299D-219CD16C76CA}"/>
              </a:ext>
            </a:extLst>
          </p:cNvPr>
          <p:cNvSpPr>
            <a:spLocks noGrp="1"/>
          </p:cNvSpPr>
          <p:nvPr>
            <p:ph type="title"/>
          </p:nvPr>
        </p:nvSpPr>
        <p:spPr>
          <a:xfrm>
            <a:off x="1644072" y="78800"/>
            <a:ext cx="10198157" cy="918045"/>
          </a:xfrm>
        </p:spPr>
        <p:txBody>
          <a:bodyPr/>
          <a:lstStyle/>
          <a:p>
            <a:r>
              <a:rPr lang="ar-EG" dirty="0"/>
              <a:t>التوصيات: الاستفادة من النتائج التفصيلية للدراسة في ...</a:t>
            </a:r>
            <a:endParaRPr lang="en-US" dirty="0"/>
          </a:p>
        </p:txBody>
      </p:sp>
      <p:graphicFrame>
        <p:nvGraphicFramePr>
          <p:cNvPr id="4" name="Table 3">
            <a:extLst>
              <a:ext uri="{FF2B5EF4-FFF2-40B4-BE49-F238E27FC236}">
                <a16:creationId xmlns:a16="http://schemas.microsoft.com/office/drawing/2014/main" id="{4455D6C1-474A-1D8C-ECD1-A28612A4E1EC}"/>
              </a:ext>
            </a:extLst>
          </p:cNvPr>
          <p:cNvGraphicFramePr>
            <a:graphicFrameLocks noGrp="1"/>
          </p:cNvGraphicFramePr>
          <p:nvPr>
            <p:extLst>
              <p:ext uri="{D42A27DB-BD31-4B8C-83A1-F6EECF244321}">
                <p14:modId xmlns:p14="http://schemas.microsoft.com/office/powerpoint/2010/main" val="2965748715"/>
              </p:ext>
            </p:extLst>
          </p:nvPr>
        </p:nvGraphicFramePr>
        <p:xfrm>
          <a:off x="692150" y="1949450"/>
          <a:ext cx="10856495" cy="4521944"/>
        </p:xfrm>
        <a:graphic>
          <a:graphicData uri="http://schemas.openxmlformats.org/drawingml/2006/table">
            <a:tbl>
              <a:tblPr>
                <a:tableStyleId>{5C22544A-7EE6-4342-B048-85BDC9FD1C3A}</a:tableStyleId>
              </a:tblPr>
              <a:tblGrid>
                <a:gridCol w="10856495">
                  <a:extLst>
                    <a:ext uri="{9D8B030D-6E8A-4147-A177-3AD203B41FA5}">
                      <a16:colId xmlns:a16="http://schemas.microsoft.com/office/drawing/2014/main" val="2365980511"/>
                    </a:ext>
                  </a:extLst>
                </a:gridCol>
              </a:tblGrid>
              <a:tr h="546828">
                <a:tc>
                  <a:txBody>
                    <a:bodyPr/>
                    <a:lstStyle/>
                    <a:p>
                      <a:pPr marL="0" indent="0" algn="r" rtl="1" fontAlgn="ctr">
                        <a:lnSpc>
                          <a:spcPct val="150000"/>
                        </a:lnSpc>
                        <a:buFontTx/>
                        <a:buNone/>
                      </a:pPr>
                      <a:r>
                        <a:rPr lang="ar-JO" sz="2800" u="none" strike="noStrike">
                          <a:solidFill>
                            <a:schemeClr val="accent1">
                              <a:lumMod val="75000"/>
                            </a:schemeClr>
                          </a:solidFill>
                          <a:effectLst/>
                        </a:rPr>
                        <a:t>أما تقل فرص العمل، المفروض يكون للرجالة الأولوية في الشغل عن الستات</a:t>
                      </a:r>
                      <a:endParaRPr lang="ar-JO" sz="2800" b="0" i="0" u="none" strike="noStrike">
                        <a:solidFill>
                          <a:schemeClr val="accent1">
                            <a:lumMod val="75000"/>
                          </a:schemeClr>
                        </a:solidFill>
                        <a:effectLst/>
                        <a:latin typeface="Arial" panose="020B0604020202020204" pitchFamily="34" charset="0"/>
                      </a:endParaRPr>
                    </a:p>
                  </a:txBody>
                  <a:tcPr marL="3407" marT="3407" marB="0" anchor="ctr">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567539634"/>
                  </a:ext>
                </a:extLst>
              </a:tr>
              <a:tr h="652757">
                <a:tc>
                  <a:txBody>
                    <a:bodyPr/>
                    <a:lstStyle/>
                    <a:p>
                      <a:pPr marL="0" indent="0" algn="r" rtl="1" fontAlgn="ctr">
                        <a:lnSpc>
                          <a:spcPct val="150000"/>
                        </a:lnSpc>
                        <a:buFontTx/>
                        <a:buNone/>
                      </a:pPr>
                      <a:r>
                        <a:rPr lang="ar-JO" sz="2800" u="none" strike="noStrike">
                          <a:solidFill>
                            <a:schemeClr val="accent1">
                              <a:lumMod val="75000"/>
                            </a:schemeClr>
                          </a:solidFill>
                          <a:effectLst/>
                        </a:rPr>
                        <a:t>رجل  البيت هو الوحيد في الأسرة المسؤول عن توليد الدخل ومستوى معيشة الأسرة</a:t>
                      </a:r>
                      <a:endParaRPr lang="ar-JO" sz="2800" b="0" i="0" u="none" strike="noStrike">
                        <a:solidFill>
                          <a:schemeClr val="accent1">
                            <a:lumMod val="75000"/>
                          </a:schemeClr>
                        </a:solidFill>
                        <a:effectLst/>
                        <a:latin typeface="Arial" panose="020B0604020202020204" pitchFamily="34" charset="0"/>
                      </a:endParaRPr>
                    </a:p>
                  </a:txBody>
                  <a:tcPr marL="3407" marT="3407" marB="0" anchor="ct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05523642"/>
                  </a:ext>
                </a:extLst>
              </a:tr>
              <a:tr h="449487">
                <a:tc>
                  <a:txBody>
                    <a:bodyPr/>
                    <a:lstStyle/>
                    <a:p>
                      <a:pPr marL="0" indent="0" algn="r" rtl="1" fontAlgn="b">
                        <a:lnSpc>
                          <a:spcPct val="150000"/>
                        </a:lnSpc>
                        <a:buFontTx/>
                        <a:buNone/>
                      </a:pPr>
                      <a:r>
                        <a:rPr lang="ar-JO" sz="2800" u="none" strike="noStrike">
                          <a:solidFill>
                            <a:schemeClr val="accent1">
                              <a:lumMod val="75000"/>
                            </a:schemeClr>
                          </a:solidFill>
                          <a:effectLst/>
                        </a:rPr>
                        <a:t>السبب الأساسي إللي يخلي الست تشتغل الحاجة المالية لأسرتها </a:t>
                      </a:r>
                      <a:endParaRPr lang="ar-JO" sz="2800" b="0" i="0" u="none" strike="noStrike">
                        <a:solidFill>
                          <a:schemeClr val="accent1">
                            <a:lumMod val="75000"/>
                          </a:schemeClr>
                        </a:solidFill>
                        <a:effectLst/>
                        <a:latin typeface="Arial" panose="020B0604020202020204" pitchFamily="34" charset="0"/>
                      </a:endParaRPr>
                    </a:p>
                  </a:txBody>
                  <a:tcPr marL="3407" marT="3407" marB="0" anchor="b">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111723676"/>
                  </a:ext>
                </a:extLst>
              </a:tr>
              <a:tr h="890384">
                <a:tc>
                  <a:txBody>
                    <a:bodyPr/>
                    <a:lstStyle/>
                    <a:p>
                      <a:pPr marL="0" indent="0" algn="r" rtl="1" fontAlgn="ctr">
                        <a:lnSpc>
                          <a:spcPct val="100000"/>
                        </a:lnSpc>
                        <a:buFontTx/>
                        <a:buNone/>
                      </a:pPr>
                      <a:r>
                        <a:rPr lang="ar-JO" sz="2800" u="none" strike="noStrike" dirty="0">
                          <a:solidFill>
                            <a:schemeClr val="accent1">
                              <a:lumMod val="75000"/>
                            </a:schemeClr>
                          </a:solidFill>
                          <a:effectLst/>
                        </a:rPr>
                        <a:t>لو في راجل وست </a:t>
                      </a:r>
                      <a:r>
                        <a:rPr lang="ar-JO" sz="2800" u="none" strike="noStrike" dirty="0" err="1">
                          <a:solidFill>
                            <a:schemeClr val="accent1">
                              <a:lumMod val="75000"/>
                            </a:schemeClr>
                          </a:solidFill>
                          <a:effectLst/>
                        </a:rPr>
                        <a:t>بيشتغلوا</a:t>
                      </a:r>
                      <a:r>
                        <a:rPr lang="ar-JO" sz="2800" u="none" strike="noStrike" dirty="0">
                          <a:solidFill>
                            <a:schemeClr val="accent1">
                              <a:lumMod val="75000"/>
                            </a:schemeClr>
                          </a:solidFill>
                          <a:effectLst/>
                        </a:rPr>
                        <a:t> في نفس الدرجة الوظيفية وفي نفس المكان، المفروض الراجل </a:t>
                      </a:r>
                      <a:r>
                        <a:rPr lang="ar-JO" sz="2800" u="none" strike="noStrike" dirty="0" err="1">
                          <a:solidFill>
                            <a:schemeClr val="accent1">
                              <a:lumMod val="75000"/>
                            </a:schemeClr>
                          </a:solidFill>
                          <a:effectLst/>
                        </a:rPr>
                        <a:t>يأخد</a:t>
                      </a:r>
                      <a:r>
                        <a:rPr lang="ar-JO" sz="2800" u="none" strike="noStrike" dirty="0">
                          <a:solidFill>
                            <a:schemeClr val="accent1">
                              <a:lumMod val="75000"/>
                            </a:schemeClr>
                          </a:solidFill>
                          <a:effectLst/>
                        </a:rPr>
                        <a:t> أعلى ولا الست؟</a:t>
                      </a:r>
                      <a:endParaRPr lang="ar-JO" sz="2800" b="0" i="0" u="none" strike="noStrike" dirty="0">
                        <a:solidFill>
                          <a:schemeClr val="accent1">
                            <a:lumMod val="75000"/>
                          </a:schemeClr>
                        </a:solidFill>
                        <a:effectLst/>
                        <a:latin typeface="Arial" panose="020B0604020202020204" pitchFamily="34" charset="0"/>
                      </a:endParaRPr>
                    </a:p>
                  </a:txBody>
                  <a:tcPr marL="3407" marT="3407" marB="0" anchor="ct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894682859"/>
                  </a:ext>
                </a:extLst>
              </a:tr>
              <a:tr h="452349">
                <a:tc>
                  <a:txBody>
                    <a:bodyPr/>
                    <a:lstStyle/>
                    <a:p>
                      <a:pPr marL="0" indent="0" algn="r" rtl="1" fontAlgn="b">
                        <a:lnSpc>
                          <a:spcPct val="150000"/>
                        </a:lnSpc>
                        <a:buFontTx/>
                        <a:buNone/>
                      </a:pPr>
                      <a:r>
                        <a:rPr lang="ar-JO" sz="2800" u="none" strike="noStrike">
                          <a:solidFill>
                            <a:schemeClr val="accent1">
                              <a:lumMod val="75000"/>
                            </a:schemeClr>
                          </a:solidFill>
                          <a:effectLst/>
                        </a:rPr>
                        <a:t>شغل الست بيعرضها للمضايقات والمعاكسات</a:t>
                      </a:r>
                      <a:endParaRPr lang="ar-JO" sz="2800" b="0" i="0" u="none" strike="noStrike">
                        <a:solidFill>
                          <a:schemeClr val="accent1">
                            <a:lumMod val="75000"/>
                          </a:schemeClr>
                        </a:solidFill>
                        <a:effectLst/>
                        <a:latin typeface="Arial" panose="020B0604020202020204" pitchFamily="34" charset="0"/>
                      </a:endParaRPr>
                    </a:p>
                  </a:txBody>
                  <a:tcPr marL="3407" marT="3407" marB="0" anchor="b">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080374680"/>
                  </a:ext>
                </a:extLst>
              </a:tr>
              <a:tr h="337830">
                <a:tc>
                  <a:txBody>
                    <a:bodyPr/>
                    <a:lstStyle/>
                    <a:p>
                      <a:pPr marL="0" indent="0" algn="r" rtl="1" fontAlgn="ctr">
                        <a:lnSpc>
                          <a:spcPct val="150000"/>
                        </a:lnSpc>
                        <a:buFontTx/>
                        <a:buNone/>
                      </a:pPr>
                      <a:r>
                        <a:rPr lang="ar-JO" sz="2800" u="none" strike="noStrike">
                          <a:solidFill>
                            <a:schemeClr val="accent1">
                              <a:lumMod val="75000"/>
                            </a:schemeClr>
                          </a:solidFill>
                          <a:effectLst/>
                        </a:rPr>
                        <a:t>الستات لاتصلح  للشغل إلا فى أعمال معينة</a:t>
                      </a:r>
                      <a:endParaRPr lang="ar-JO" sz="2800" b="0" i="0" u="none" strike="noStrike">
                        <a:solidFill>
                          <a:schemeClr val="accent1">
                            <a:lumMod val="75000"/>
                          </a:schemeClr>
                        </a:solidFill>
                        <a:effectLst/>
                        <a:latin typeface="Arial" panose="020B0604020202020204" pitchFamily="34" charset="0"/>
                      </a:endParaRPr>
                    </a:p>
                  </a:txBody>
                  <a:tcPr marL="3407" marT="3407" marB="0" anchor="ct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880651557"/>
                  </a:ext>
                </a:extLst>
              </a:tr>
              <a:tr h="326378">
                <a:tc>
                  <a:txBody>
                    <a:bodyPr/>
                    <a:lstStyle/>
                    <a:p>
                      <a:pPr marL="0" indent="0" algn="r" rtl="1" fontAlgn="ctr">
                        <a:lnSpc>
                          <a:spcPct val="150000"/>
                        </a:lnSpc>
                        <a:buFontTx/>
                        <a:buNone/>
                      </a:pPr>
                      <a:r>
                        <a:rPr lang="ar-JO" sz="2800" u="none" strike="noStrike" dirty="0">
                          <a:solidFill>
                            <a:schemeClr val="accent1">
                              <a:lumMod val="75000"/>
                            </a:schemeClr>
                          </a:solidFill>
                          <a:effectLst/>
                        </a:rPr>
                        <a:t>شغل الست يزود المشاكل بينها وبين زوجها</a:t>
                      </a:r>
                      <a:endParaRPr lang="ar-JO" sz="2800" b="0" i="0" u="none" strike="noStrike" dirty="0">
                        <a:solidFill>
                          <a:schemeClr val="accent1">
                            <a:lumMod val="75000"/>
                          </a:schemeClr>
                        </a:solidFill>
                        <a:effectLst/>
                        <a:latin typeface="Arial" panose="020B0604020202020204" pitchFamily="34" charset="0"/>
                      </a:endParaRPr>
                    </a:p>
                  </a:txBody>
                  <a:tcPr marL="3407" marT="3407" marB="0" anchor="ctr">
                    <a:lnT w="381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881478733"/>
                  </a:ext>
                </a:extLst>
              </a:tr>
            </a:tbl>
          </a:graphicData>
        </a:graphic>
      </p:graphicFrame>
    </p:spTree>
    <p:extLst>
      <p:ext uri="{BB962C8B-B14F-4D97-AF65-F5344CB8AC3E}">
        <p14:creationId xmlns:p14="http://schemas.microsoft.com/office/powerpoint/2010/main" val="3137583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990EC919-55BB-CD98-EFC4-022ED7DCC1E7}"/>
              </a:ext>
            </a:extLst>
          </p:cNvPr>
          <p:cNvGraphicFramePr>
            <a:graphicFrameLocks noGrp="1"/>
          </p:cNvGraphicFramePr>
          <p:nvPr>
            <p:extLst>
              <p:ext uri="{D42A27DB-BD31-4B8C-83A1-F6EECF244321}">
                <p14:modId xmlns:p14="http://schemas.microsoft.com/office/powerpoint/2010/main" val="3191328712"/>
              </p:ext>
            </p:extLst>
          </p:nvPr>
        </p:nvGraphicFramePr>
        <p:xfrm>
          <a:off x="861933" y="1011839"/>
          <a:ext cx="10545580" cy="919256"/>
        </p:xfrm>
        <a:graphic>
          <a:graphicData uri="http://schemas.openxmlformats.org/drawingml/2006/table">
            <a:tbl>
              <a:tblPr firstRow="1" bandRow="1">
                <a:tableStyleId>{5C22544A-7EE6-4342-B048-85BDC9FD1C3A}</a:tableStyleId>
              </a:tblPr>
              <a:tblGrid>
                <a:gridCol w="10545580">
                  <a:extLst>
                    <a:ext uri="{9D8B030D-6E8A-4147-A177-3AD203B41FA5}">
                      <a16:colId xmlns:a16="http://schemas.microsoft.com/office/drawing/2014/main" val="2499702073"/>
                    </a:ext>
                  </a:extLst>
                </a:gridCol>
              </a:tblGrid>
              <a:tr h="919256">
                <a:tc>
                  <a:txBody>
                    <a:bodyPr/>
                    <a:lstStyle/>
                    <a:p>
                      <a:pPr algn="ctr" rtl="1"/>
                      <a:r>
                        <a:rPr lang="ar-JO" sz="3600" b="0" i="0" kern="1200" dirty="0">
                          <a:solidFill>
                            <a:schemeClr val="accent1">
                              <a:lumMod val="75000"/>
                            </a:schemeClr>
                          </a:solidFill>
                          <a:effectLst/>
                          <a:latin typeface="+mn-lt"/>
                          <a:ea typeface="+mn-ea"/>
                          <a:cs typeface="+mn-cs"/>
                          <a:sym typeface="Wingdings" panose="05000000000000000000" pitchFamily="2" charset="2"/>
                        </a:rPr>
                        <a:t></a:t>
                      </a:r>
                      <a:r>
                        <a:rPr lang="en-US" sz="3600" b="0" i="0" kern="1200" dirty="0">
                          <a:solidFill>
                            <a:schemeClr val="accent1">
                              <a:lumMod val="75000"/>
                            </a:schemeClr>
                          </a:solidFill>
                          <a:effectLst/>
                          <a:latin typeface="+mn-lt"/>
                          <a:ea typeface="+mn-ea"/>
                          <a:cs typeface="+mn-cs"/>
                          <a:sym typeface="Wingdings" panose="05000000000000000000" pitchFamily="2" charset="2"/>
                        </a:rPr>
                        <a:t> </a:t>
                      </a:r>
                      <a:r>
                        <a:rPr lang="ar-EG" sz="3200" dirty="0">
                          <a:solidFill>
                            <a:schemeClr val="accent1">
                              <a:lumMod val="75000"/>
                            </a:schemeClr>
                          </a:solidFill>
                          <a:latin typeface="+mn-lt"/>
                        </a:rPr>
                        <a:t>تصميم تدخلات / رسائل تميز بين الشرائح الاجتماعية.</a:t>
                      </a:r>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A7FBEB"/>
                    </a:solidFill>
                  </a:tcPr>
                </a:tc>
                <a:extLst>
                  <a:ext uri="{0D108BD9-81ED-4DB2-BD59-A6C34878D82A}">
                    <a16:rowId xmlns:a16="http://schemas.microsoft.com/office/drawing/2014/main" val="72556714"/>
                  </a:ext>
                </a:extLst>
              </a:tr>
            </a:tbl>
          </a:graphicData>
        </a:graphic>
      </p:graphicFrame>
      <p:sp>
        <p:nvSpPr>
          <p:cNvPr id="3" name="Title 5">
            <a:extLst>
              <a:ext uri="{FF2B5EF4-FFF2-40B4-BE49-F238E27FC236}">
                <a16:creationId xmlns:a16="http://schemas.microsoft.com/office/drawing/2014/main" id="{E6A68D59-90AC-D657-299D-219CD16C76CA}"/>
              </a:ext>
            </a:extLst>
          </p:cNvPr>
          <p:cNvSpPr>
            <a:spLocks noGrp="1"/>
          </p:cNvSpPr>
          <p:nvPr>
            <p:ph type="title"/>
          </p:nvPr>
        </p:nvSpPr>
        <p:spPr>
          <a:xfrm>
            <a:off x="1644072" y="78800"/>
            <a:ext cx="10198157" cy="918045"/>
          </a:xfrm>
        </p:spPr>
        <p:txBody>
          <a:bodyPr/>
          <a:lstStyle/>
          <a:p>
            <a:r>
              <a:rPr lang="ar-EG" dirty="0"/>
              <a:t>التوصيات: الاستفادة من النتائج التفصيلية للدراسة في ...</a:t>
            </a:r>
            <a:endParaRPr lang="en-US" dirty="0"/>
          </a:p>
        </p:txBody>
      </p:sp>
      <p:graphicFrame>
        <p:nvGraphicFramePr>
          <p:cNvPr id="6" name="Chart 5">
            <a:extLst>
              <a:ext uri="{FF2B5EF4-FFF2-40B4-BE49-F238E27FC236}">
                <a16:creationId xmlns:a16="http://schemas.microsoft.com/office/drawing/2014/main" id="{F60D6893-44F7-BCDD-8BF6-9120BCB85C29}"/>
              </a:ext>
            </a:extLst>
          </p:cNvPr>
          <p:cNvGraphicFramePr/>
          <p:nvPr>
            <p:extLst>
              <p:ext uri="{D42A27DB-BD31-4B8C-83A1-F6EECF244321}">
                <p14:modId xmlns:p14="http://schemas.microsoft.com/office/powerpoint/2010/main" val="3207749464"/>
              </p:ext>
            </p:extLst>
          </p:nvPr>
        </p:nvGraphicFramePr>
        <p:xfrm>
          <a:off x="427220" y="2218543"/>
          <a:ext cx="11347554" cy="406233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982875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990EC919-55BB-CD98-EFC4-022ED7DCC1E7}"/>
              </a:ext>
            </a:extLst>
          </p:cNvPr>
          <p:cNvGraphicFramePr>
            <a:graphicFrameLocks noGrp="1"/>
          </p:cNvGraphicFramePr>
          <p:nvPr/>
        </p:nvGraphicFramePr>
        <p:xfrm>
          <a:off x="861933" y="1011839"/>
          <a:ext cx="10545580" cy="919256"/>
        </p:xfrm>
        <a:graphic>
          <a:graphicData uri="http://schemas.openxmlformats.org/drawingml/2006/table">
            <a:tbl>
              <a:tblPr firstRow="1" bandRow="1">
                <a:tableStyleId>{5C22544A-7EE6-4342-B048-85BDC9FD1C3A}</a:tableStyleId>
              </a:tblPr>
              <a:tblGrid>
                <a:gridCol w="10545580">
                  <a:extLst>
                    <a:ext uri="{9D8B030D-6E8A-4147-A177-3AD203B41FA5}">
                      <a16:colId xmlns:a16="http://schemas.microsoft.com/office/drawing/2014/main" val="2499702073"/>
                    </a:ext>
                  </a:extLst>
                </a:gridCol>
              </a:tblGrid>
              <a:tr h="919256">
                <a:tc>
                  <a:txBody>
                    <a:bodyPr/>
                    <a:lstStyle/>
                    <a:p>
                      <a:pPr algn="ctr" rtl="1"/>
                      <a:r>
                        <a:rPr lang="ar-JO" sz="3600" b="0" i="0" kern="1200" dirty="0">
                          <a:solidFill>
                            <a:schemeClr val="accent1">
                              <a:lumMod val="75000"/>
                            </a:schemeClr>
                          </a:solidFill>
                          <a:effectLst/>
                          <a:latin typeface="+mn-lt"/>
                          <a:ea typeface="+mn-ea"/>
                          <a:cs typeface="+mn-cs"/>
                          <a:sym typeface="Wingdings" panose="05000000000000000000" pitchFamily="2" charset="2"/>
                        </a:rPr>
                        <a:t></a:t>
                      </a:r>
                      <a:r>
                        <a:rPr lang="en-US" sz="3600" b="0" i="0" kern="1200" dirty="0">
                          <a:solidFill>
                            <a:schemeClr val="accent1">
                              <a:lumMod val="75000"/>
                            </a:schemeClr>
                          </a:solidFill>
                          <a:effectLst/>
                          <a:latin typeface="+mn-lt"/>
                          <a:ea typeface="+mn-ea"/>
                          <a:cs typeface="+mn-cs"/>
                          <a:sym typeface="Wingdings" panose="05000000000000000000" pitchFamily="2" charset="2"/>
                        </a:rPr>
                        <a:t> </a:t>
                      </a:r>
                      <a:r>
                        <a:rPr lang="ar-EG" sz="3200" dirty="0">
                          <a:solidFill>
                            <a:schemeClr val="accent1">
                              <a:lumMod val="75000"/>
                            </a:schemeClr>
                          </a:solidFill>
                          <a:latin typeface="+mn-lt"/>
                        </a:rPr>
                        <a:t>تصميم تدخلات / رسائل تميز بين الشرائح الاجتماعية.</a:t>
                      </a:r>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A7FBEB"/>
                    </a:solidFill>
                  </a:tcPr>
                </a:tc>
                <a:extLst>
                  <a:ext uri="{0D108BD9-81ED-4DB2-BD59-A6C34878D82A}">
                    <a16:rowId xmlns:a16="http://schemas.microsoft.com/office/drawing/2014/main" val="72556714"/>
                  </a:ext>
                </a:extLst>
              </a:tr>
            </a:tbl>
          </a:graphicData>
        </a:graphic>
      </p:graphicFrame>
      <p:sp>
        <p:nvSpPr>
          <p:cNvPr id="3" name="Title 5">
            <a:extLst>
              <a:ext uri="{FF2B5EF4-FFF2-40B4-BE49-F238E27FC236}">
                <a16:creationId xmlns:a16="http://schemas.microsoft.com/office/drawing/2014/main" id="{E6A68D59-90AC-D657-299D-219CD16C76CA}"/>
              </a:ext>
            </a:extLst>
          </p:cNvPr>
          <p:cNvSpPr>
            <a:spLocks noGrp="1"/>
          </p:cNvSpPr>
          <p:nvPr>
            <p:ph type="title"/>
          </p:nvPr>
        </p:nvSpPr>
        <p:spPr>
          <a:xfrm>
            <a:off x="1644072" y="78800"/>
            <a:ext cx="10198157" cy="918045"/>
          </a:xfrm>
        </p:spPr>
        <p:txBody>
          <a:bodyPr/>
          <a:lstStyle/>
          <a:p>
            <a:r>
              <a:rPr lang="ar-EG" dirty="0"/>
              <a:t>التوصيات: الاستفادة من النتائج التفصيلية للدراسة في ...</a:t>
            </a:r>
            <a:endParaRPr lang="en-US" dirty="0"/>
          </a:p>
        </p:txBody>
      </p:sp>
      <p:graphicFrame>
        <p:nvGraphicFramePr>
          <p:cNvPr id="6" name="Chart 5">
            <a:extLst>
              <a:ext uri="{FF2B5EF4-FFF2-40B4-BE49-F238E27FC236}">
                <a16:creationId xmlns:a16="http://schemas.microsoft.com/office/drawing/2014/main" id="{F60D6893-44F7-BCDD-8BF6-9120BCB85C29}"/>
              </a:ext>
            </a:extLst>
          </p:cNvPr>
          <p:cNvGraphicFramePr/>
          <p:nvPr>
            <p:extLst>
              <p:ext uri="{D42A27DB-BD31-4B8C-83A1-F6EECF244321}">
                <p14:modId xmlns:p14="http://schemas.microsoft.com/office/powerpoint/2010/main" val="817616748"/>
              </p:ext>
            </p:extLst>
          </p:nvPr>
        </p:nvGraphicFramePr>
        <p:xfrm>
          <a:off x="427220" y="2218543"/>
          <a:ext cx="11347554" cy="406233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71720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8BC576-3B1E-AEEE-AA0E-758976E9E7D3}"/>
              </a:ext>
            </a:extLst>
          </p:cNvPr>
          <p:cNvSpPr txBox="1"/>
          <p:nvPr/>
        </p:nvSpPr>
        <p:spPr>
          <a:xfrm>
            <a:off x="110849" y="1245668"/>
            <a:ext cx="10411320" cy="5293757"/>
          </a:xfrm>
          <a:prstGeom prst="rect">
            <a:avLst/>
          </a:prstGeom>
          <a:noFill/>
        </p:spPr>
        <p:txBody>
          <a:bodyPr wrap="square" rtlCol="0">
            <a:spAutoFit/>
          </a:bodyPr>
          <a:lstStyle/>
          <a:p>
            <a:pPr algn="r" rtl="1">
              <a:spcBef>
                <a:spcPts val="1200"/>
              </a:spcBef>
            </a:pPr>
            <a:r>
              <a:rPr lang="ar-EG" sz="3200" dirty="0">
                <a:solidFill>
                  <a:schemeClr val="accent1">
                    <a:lumMod val="75000"/>
                  </a:schemeClr>
                </a:solidFill>
              </a:rPr>
              <a:t>إذا كانت المرأة لها تصور معين.</a:t>
            </a:r>
          </a:p>
          <a:p>
            <a:pPr algn="r" rtl="1">
              <a:spcBef>
                <a:spcPts val="1200"/>
              </a:spcBef>
            </a:pPr>
            <a:r>
              <a:rPr lang="ar-EG" sz="3200" dirty="0">
                <a:solidFill>
                  <a:schemeClr val="accent1">
                    <a:lumMod val="75000"/>
                  </a:schemeClr>
                </a:solidFill>
              </a:rPr>
              <a:t>ولكنها تتوقع أن المجتمع له تصور مختلف.</a:t>
            </a:r>
          </a:p>
          <a:p>
            <a:pPr algn="r" rtl="1">
              <a:spcBef>
                <a:spcPts val="1200"/>
              </a:spcBef>
            </a:pPr>
            <a:r>
              <a:rPr lang="ar-EG" sz="3200" dirty="0">
                <a:solidFill>
                  <a:schemeClr val="accent1">
                    <a:lumMod val="75000"/>
                  </a:schemeClr>
                </a:solidFill>
              </a:rPr>
              <a:t>هل يؤدي ذلك الاختلاف إلى تغير سلوك المرأة؟  </a:t>
            </a:r>
            <a:endParaRPr lang="en-US" sz="3200" dirty="0">
              <a:solidFill>
                <a:schemeClr val="accent1">
                  <a:lumMod val="75000"/>
                </a:schemeClr>
              </a:solidFill>
            </a:endParaRPr>
          </a:p>
          <a:p>
            <a:pPr algn="r" rtl="1">
              <a:spcBef>
                <a:spcPts val="1200"/>
              </a:spcBef>
            </a:pPr>
            <a:r>
              <a:rPr lang="ar-EG" sz="3200" dirty="0">
                <a:solidFill>
                  <a:schemeClr val="accent1">
                    <a:lumMod val="75000"/>
                  </a:schemeClr>
                </a:solidFill>
                <a:effectLst>
                  <a:outerShdw blurRad="38100" dist="38100" dir="2700000" algn="tl">
                    <a:srgbClr val="000000">
                      <a:alpha val="43137"/>
                    </a:srgbClr>
                  </a:outerShdw>
                </a:effectLst>
              </a:rPr>
              <a:t> </a:t>
            </a:r>
            <a:r>
              <a:rPr lang="ar-EG" sz="3200" dirty="0">
                <a:solidFill>
                  <a:schemeClr val="accent1">
                    <a:lumMod val="75000"/>
                  </a:schemeClr>
                </a:solidFill>
              </a:rPr>
              <a:t> </a:t>
            </a:r>
          </a:p>
          <a:p>
            <a:pPr algn="r" rtl="1">
              <a:spcBef>
                <a:spcPts val="1200"/>
              </a:spcBef>
            </a:pPr>
            <a:r>
              <a:rPr lang="ar-EG" sz="3200" dirty="0">
                <a:solidFill>
                  <a:schemeClr val="accent1">
                    <a:lumMod val="75000"/>
                  </a:schemeClr>
                </a:solidFill>
              </a:rPr>
              <a:t>إذا كانت المرأة تعتقد أنه لا يجوز التمييز بين الرجل والمرأة في الأجر لنفس العمل، ولكنها تعتقد (قد لا يكون ذلك صحيحاً) أن المجتمع لا يرى غضاضة في مثل هذا التمييز، قد يؤدي ذلك إلى قبولها بالتمييز ضدها.</a:t>
            </a:r>
          </a:p>
          <a:p>
            <a:pPr algn="r" rtl="1">
              <a:spcBef>
                <a:spcPts val="1200"/>
              </a:spcBef>
            </a:pPr>
            <a:r>
              <a:rPr lang="ar-EG" sz="3200" dirty="0">
                <a:solidFill>
                  <a:schemeClr val="accent1">
                    <a:lumMod val="75000"/>
                  </a:schemeClr>
                </a:solidFill>
              </a:rPr>
              <a:t>كيف يفيد ذلك في تصميم البرامج والتدخلات التي تهدف إلى تغيير ثقافة المجتمع؟ </a:t>
            </a:r>
          </a:p>
        </p:txBody>
      </p:sp>
      <p:sp>
        <p:nvSpPr>
          <p:cNvPr id="4" name="TextBox 3">
            <a:extLst>
              <a:ext uri="{FF2B5EF4-FFF2-40B4-BE49-F238E27FC236}">
                <a16:creationId xmlns:a16="http://schemas.microsoft.com/office/drawing/2014/main" id="{283DDA39-31C7-8AD8-8A52-08A2769FC7A0}"/>
              </a:ext>
            </a:extLst>
          </p:cNvPr>
          <p:cNvSpPr txBox="1"/>
          <p:nvPr/>
        </p:nvSpPr>
        <p:spPr>
          <a:xfrm>
            <a:off x="10219100" y="1057503"/>
            <a:ext cx="1862051" cy="3816429"/>
          </a:xfrm>
          <a:prstGeom prst="rect">
            <a:avLst/>
          </a:prstGeom>
          <a:noFill/>
        </p:spPr>
        <p:txBody>
          <a:bodyPr wrap="square" rtlCol="0">
            <a:spAutoFit/>
          </a:bodyPr>
          <a:lstStyle/>
          <a:p>
            <a:pPr algn="r" rtl="1"/>
            <a:endParaRPr lang="ar-EG" sz="3200" kern="1200" dirty="0">
              <a:solidFill>
                <a:srgbClr val="C00000"/>
              </a:solidFill>
              <a:effectLst>
                <a:outerShdw blurRad="38100" dist="38100" dir="2700000" algn="tl">
                  <a:srgbClr val="000000">
                    <a:alpha val="43137"/>
                  </a:srgbClr>
                </a:outerShdw>
              </a:effectLst>
              <a:latin typeface="+mn-lt"/>
              <a:ea typeface="+mn-ea"/>
              <a:cs typeface="+mn-cs"/>
            </a:endParaRPr>
          </a:p>
          <a:p>
            <a:pPr algn="r" rtl="1"/>
            <a:endParaRPr lang="ar-EG" kern="1200" dirty="0">
              <a:solidFill>
                <a:srgbClr val="C00000"/>
              </a:solidFill>
              <a:latin typeface="+mn-lt"/>
              <a:ea typeface="+mn-ea"/>
              <a:cs typeface="+mn-cs"/>
            </a:endParaRPr>
          </a:p>
          <a:p>
            <a:pPr algn="r" rtl="1"/>
            <a:r>
              <a:rPr lang="ar-EG" sz="3200" dirty="0">
                <a:solidFill>
                  <a:srgbClr val="C00000"/>
                </a:solidFill>
                <a:effectLst>
                  <a:outerShdw blurRad="38100" dist="38100" dir="2700000" algn="tl">
                    <a:srgbClr val="000000">
                      <a:alpha val="43137"/>
                    </a:srgbClr>
                  </a:outerShdw>
                </a:effectLst>
              </a:rPr>
              <a:t>السؤال الرئيسي:</a:t>
            </a:r>
          </a:p>
          <a:p>
            <a:pPr algn="r" rtl="1"/>
            <a:endParaRPr lang="ar-EG" sz="3200" kern="1200" dirty="0">
              <a:solidFill>
                <a:srgbClr val="C00000"/>
              </a:solidFill>
              <a:effectLst>
                <a:outerShdw blurRad="38100" dist="38100" dir="2700000" algn="tl">
                  <a:srgbClr val="000000">
                    <a:alpha val="43137"/>
                  </a:srgbClr>
                </a:outerShdw>
              </a:effectLst>
              <a:latin typeface="+mn-lt"/>
              <a:ea typeface="+mn-ea"/>
              <a:cs typeface="+mn-cs"/>
            </a:endParaRPr>
          </a:p>
          <a:p>
            <a:pPr algn="r" rtl="1"/>
            <a:endParaRPr lang="ar-EG" sz="3200" dirty="0">
              <a:solidFill>
                <a:srgbClr val="C00000"/>
              </a:solidFill>
              <a:effectLst>
                <a:outerShdw blurRad="38100" dist="38100" dir="2700000" algn="tl">
                  <a:srgbClr val="000000">
                    <a:alpha val="43137"/>
                  </a:srgbClr>
                </a:outerShdw>
              </a:effectLst>
            </a:endParaRPr>
          </a:p>
          <a:p>
            <a:pPr algn="r" rtl="1"/>
            <a:endParaRPr lang="ar-EG" sz="3200" kern="1200" dirty="0">
              <a:solidFill>
                <a:srgbClr val="C00000"/>
              </a:solidFill>
              <a:effectLst>
                <a:outerShdw blurRad="38100" dist="38100" dir="2700000" algn="tl">
                  <a:srgbClr val="000000">
                    <a:alpha val="43137"/>
                  </a:srgbClr>
                </a:outerShdw>
              </a:effectLst>
              <a:latin typeface="+mn-lt"/>
              <a:ea typeface="+mn-ea"/>
              <a:cs typeface="+mn-cs"/>
            </a:endParaRPr>
          </a:p>
          <a:p>
            <a:pPr algn="r" rtl="1"/>
            <a:r>
              <a:rPr lang="ar-EG" sz="3200" dirty="0">
                <a:solidFill>
                  <a:srgbClr val="C00000"/>
                </a:solidFill>
                <a:effectLst>
                  <a:outerShdw blurRad="38100" dist="38100" dir="2700000" algn="tl">
                    <a:srgbClr val="000000">
                      <a:alpha val="43137"/>
                    </a:srgbClr>
                  </a:outerShdw>
                </a:effectLst>
              </a:rPr>
              <a:t>مثال:</a:t>
            </a:r>
            <a:endParaRPr lang="en-US" sz="3200" kern="1200" dirty="0">
              <a:solidFill>
                <a:srgbClr val="C00000"/>
              </a:solidFill>
              <a:latin typeface="+mn-lt"/>
              <a:ea typeface="+mn-ea"/>
              <a:cs typeface="+mn-cs"/>
            </a:endParaRPr>
          </a:p>
        </p:txBody>
      </p:sp>
      <p:sp>
        <p:nvSpPr>
          <p:cNvPr id="6" name="Title 5">
            <a:extLst>
              <a:ext uri="{FF2B5EF4-FFF2-40B4-BE49-F238E27FC236}">
                <a16:creationId xmlns:a16="http://schemas.microsoft.com/office/drawing/2014/main" id="{AFB7C9F5-0CB4-8976-56A6-BD58ACE9C6BD}"/>
              </a:ext>
            </a:extLst>
          </p:cNvPr>
          <p:cNvSpPr>
            <a:spLocks noGrp="1"/>
          </p:cNvSpPr>
          <p:nvPr>
            <p:ph type="title"/>
          </p:nvPr>
        </p:nvSpPr>
        <p:spPr>
          <a:xfrm>
            <a:off x="1644073" y="44244"/>
            <a:ext cx="10190010" cy="909490"/>
          </a:xfrm>
        </p:spPr>
        <p:txBody>
          <a:bodyPr>
            <a:normAutofit/>
          </a:bodyPr>
          <a:lstStyle/>
          <a:p>
            <a:r>
              <a:rPr lang="ar-EG" sz="4400" dirty="0">
                <a:solidFill>
                  <a:schemeClr val="accent4"/>
                </a:solidFill>
              </a:rPr>
              <a:t>التفرقة بين ما يعتقده الانسان وما يرى أن المجتمع يعتقده</a:t>
            </a:r>
            <a:endParaRPr lang="en-US" dirty="0">
              <a:solidFill>
                <a:schemeClr val="accent4"/>
              </a:solidFill>
            </a:endParaRPr>
          </a:p>
        </p:txBody>
      </p:sp>
    </p:spTree>
    <p:extLst>
      <p:ext uri="{BB962C8B-B14F-4D97-AF65-F5344CB8AC3E}">
        <p14:creationId xmlns:p14="http://schemas.microsoft.com/office/powerpoint/2010/main" val="10489773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990EC919-55BB-CD98-EFC4-022ED7DCC1E7}"/>
              </a:ext>
            </a:extLst>
          </p:cNvPr>
          <p:cNvGraphicFramePr>
            <a:graphicFrameLocks noGrp="1"/>
          </p:cNvGraphicFramePr>
          <p:nvPr>
            <p:extLst>
              <p:ext uri="{D42A27DB-BD31-4B8C-83A1-F6EECF244321}">
                <p14:modId xmlns:p14="http://schemas.microsoft.com/office/powerpoint/2010/main" val="2035340413"/>
              </p:ext>
            </p:extLst>
          </p:nvPr>
        </p:nvGraphicFramePr>
        <p:xfrm>
          <a:off x="861933" y="1058784"/>
          <a:ext cx="10545580" cy="744616"/>
        </p:xfrm>
        <a:graphic>
          <a:graphicData uri="http://schemas.openxmlformats.org/drawingml/2006/table">
            <a:tbl>
              <a:tblPr firstRow="1" bandRow="1">
                <a:tableStyleId>{5C22544A-7EE6-4342-B048-85BDC9FD1C3A}</a:tableStyleId>
              </a:tblPr>
              <a:tblGrid>
                <a:gridCol w="10545580">
                  <a:extLst>
                    <a:ext uri="{9D8B030D-6E8A-4147-A177-3AD203B41FA5}">
                      <a16:colId xmlns:a16="http://schemas.microsoft.com/office/drawing/2014/main" val="2499702073"/>
                    </a:ext>
                  </a:extLst>
                </a:gridCol>
              </a:tblGrid>
              <a:tr h="744616">
                <a:tc>
                  <a:txBody>
                    <a:bodyPr/>
                    <a:lstStyle/>
                    <a:p>
                      <a:pPr algn="ctr" rtl="1"/>
                      <a:r>
                        <a:rPr lang="ar-EG" sz="3600" b="0" kern="1200" dirty="0">
                          <a:solidFill>
                            <a:schemeClr val="accent1">
                              <a:lumMod val="75000"/>
                            </a:schemeClr>
                          </a:solidFill>
                          <a:effectLst/>
                          <a:latin typeface="+mn-lt"/>
                          <a:ea typeface="+mn-ea"/>
                          <a:cs typeface="+mn-cs"/>
                          <a:sym typeface="Wingdings" panose="05000000000000000000" pitchFamily="2" charset="2"/>
                        </a:rPr>
                        <a:t></a:t>
                      </a:r>
                      <a:r>
                        <a:rPr lang="en-US" sz="3600" b="0" kern="1200" dirty="0">
                          <a:solidFill>
                            <a:schemeClr val="accent1">
                              <a:lumMod val="75000"/>
                            </a:schemeClr>
                          </a:solidFill>
                          <a:effectLst/>
                          <a:latin typeface="+mn-lt"/>
                          <a:ea typeface="+mn-ea"/>
                          <a:cs typeface="+mn-cs"/>
                          <a:sym typeface="Wingdings" panose="05000000000000000000" pitchFamily="2" charset="2"/>
                        </a:rPr>
                        <a:t> </a:t>
                      </a:r>
                      <a:r>
                        <a:rPr lang="ar-EG" sz="3200" dirty="0">
                          <a:solidFill>
                            <a:schemeClr val="accent1">
                              <a:lumMod val="75000"/>
                            </a:schemeClr>
                          </a:solidFill>
                          <a:latin typeface="+mn-lt"/>
                        </a:rPr>
                        <a:t>تصميم تدخلات / رسائل موجهة لكل شرائح المجتمع.</a:t>
                      </a:r>
                      <a:endParaRPr lang="en-US" sz="3200" dirty="0">
                        <a:solidFill>
                          <a:schemeClr val="accent1">
                            <a:lumMod val="75000"/>
                          </a:schemeClr>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3755143682"/>
                  </a:ext>
                </a:extLst>
              </a:tr>
            </a:tbl>
          </a:graphicData>
        </a:graphic>
      </p:graphicFrame>
      <p:sp>
        <p:nvSpPr>
          <p:cNvPr id="3" name="Title 5">
            <a:extLst>
              <a:ext uri="{FF2B5EF4-FFF2-40B4-BE49-F238E27FC236}">
                <a16:creationId xmlns:a16="http://schemas.microsoft.com/office/drawing/2014/main" id="{E6A68D59-90AC-D657-299D-219CD16C76CA}"/>
              </a:ext>
            </a:extLst>
          </p:cNvPr>
          <p:cNvSpPr>
            <a:spLocks noGrp="1"/>
          </p:cNvSpPr>
          <p:nvPr>
            <p:ph type="title"/>
          </p:nvPr>
        </p:nvSpPr>
        <p:spPr>
          <a:xfrm>
            <a:off x="1644072" y="78800"/>
            <a:ext cx="10198157" cy="918045"/>
          </a:xfrm>
        </p:spPr>
        <p:txBody>
          <a:bodyPr/>
          <a:lstStyle/>
          <a:p>
            <a:r>
              <a:rPr lang="ar-EG" dirty="0"/>
              <a:t>التوصيات: الاستفادة من النتائج التفصيلية للدراسة في ...</a:t>
            </a:r>
            <a:endParaRPr lang="en-US" dirty="0"/>
          </a:p>
        </p:txBody>
      </p:sp>
      <p:graphicFrame>
        <p:nvGraphicFramePr>
          <p:cNvPr id="4" name="Chart 3">
            <a:extLst>
              <a:ext uri="{FF2B5EF4-FFF2-40B4-BE49-F238E27FC236}">
                <a16:creationId xmlns:a16="http://schemas.microsoft.com/office/drawing/2014/main" id="{A60A26E4-C371-9874-222B-C120BA872EFE}"/>
              </a:ext>
            </a:extLst>
          </p:cNvPr>
          <p:cNvGraphicFramePr/>
          <p:nvPr>
            <p:extLst>
              <p:ext uri="{D42A27DB-BD31-4B8C-83A1-F6EECF244321}">
                <p14:modId xmlns:p14="http://schemas.microsoft.com/office/powerpoint/2010/main" val="1879333055"/>
              </p:ext>
            </p:extLst>
          </p:nvPr>
        </p:nvGraphicFramePr>
        <p:xfrm>
          <a:off x="427220" y="2218543"/>
          <a:ext cx="11347554" cy="406233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12923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5">
            <a:extLst>
              <a:ext uri="{FF2B5EF4-FFF2-40B4-BE49-F238E27FC236}">
                <a16:creationId xmlns:a16="http://schemas.microsoft.com/office/drawing/2014/main" id="{C421AD1A-5C14-EE5F-2DFF-C4DD0D4C0B9B}"/>
              </a:ext>
            </a:extLst>
          </p:cNvPr>
          <p:cNvSpPr txBox="1">
            <a:spLocks/>
          </p:cNvSpPr>
          <p:nvPr/>
        </p:nvSpPr>
        <p:spPr>
          <a:xfrm>
            <a:off x="1644072" y="72622"/>
            <a:ext cx="10198157" cy="918045"/>
          </a:xfrm>
          <a:prstGeom prst="rect">
            <a:avLst/>
          </a:prstGeom>
        </p:spPr>
        <p:txBody>
          <a:bodyPr vert="horz" lIns="91440" tIns="45720" rIns="91440" bIns="45720" rtlCol="0" anchor="ctr">
            <a:normAutofit fontScale="85000" lnSpcReduction="10000"/>
          </a:bodyPr>
          <a:lstStyle>
            <a:lvl1pPr algn="r" defTabSz="914400" rtl="1" eaLnBrk="1" latinLnBrk="0" hangingPunct="1">
              <a:lnSpc>
                <a:spcPct val="90000"/>
              </a:lnSpc>
              <a:spcBef>
                <a:spcPct val="0"/>
              </a:spcBef>
              <a:buNone/>
              <a:defRPr sz="4400" kern="1200">
                <a:solidFill>
                  <a:srgbClr val="FFC000"/>
                </a:solidFill>
                <a:latin typeface="+mj-lt"/>
                <a:ea typeface="+mj-ea"/>
                <a:cs typeface="+mj-cs"/>
              </a:defRPr>
            </a:lvl1pPr>
          </a:lstStyle>
          <a:p>
            <a:r>
              <a:rPr lang="ar-EG" dirty="0"/>
              <a:t>التوصيات: جمع بيانات حول الأعراف الاجتماعية بصفة دورية</a:t>
            </a:r>
            <a:endParaRPr lang="en-US" dirty="0"/>
          </a:p>
        </p:txBody>
      </p:sp>
      <p:sp>
        <p:nvSpPr>
          <p:cNvPr id="4" name="TextBox 3">
            <a:extLst>
              <a:ext uri="{FF2B5EF4-FFF2-40B4-BE49-F238E27FC236}">
                <a16:creationId xmlns:a16="http://schemas.microsoft.com/office/drawing/2014/main" id="{F68A6E1C-F1AA-8B57-841B-AE656FA360C5}"/>
              </a:ext>
            </a:extLst>
          </p:cNvPr>
          <p:cNvSpPr txBox="1"/>
          <p:nvPr/>
        </p:nvSpPr>
        <p:spPr>
          <a:xfrm>
            <a:off x="8495270" y="1865872"/>
            <a:ext cx="3070654" cy="2495876"/>
          </a:xfrm>
          <a:prstGeom prst="rect">
            <a:avLst/>
          </a:prstGeom>
          <a:noFill/>
        </p:spPr>
        <p:txBody>
          <a:bodyPr wrap="square" rtlCol="0">
            <a:spAutoFit/>
          </a:bodyPr>
          <a:lstStyle/>
          <a:p>
            <a:pPr algn="r">
              <a:lnSpc>
                <a:spcPct val="150000"/>
              </a:lnSpc>
            </a:pPr>
            <a:r>
              <a:rPr lang="ar-EG" sz="3600" dirty="0">
                <a:solidFill>
                  <a:schemeClr val="accent1"/>
                </a:solidFill>
              </a:rPr>
              <a:t>ماذا؟</a:t>
            </a:r>
          </a:p>
          <a:p>
            <a:pPr algn="r">
              <a:lnSpc>
                <a:spcPct val="150000"/>
              </a:lnSpc>
            </a:pPr>
            <a:r>
              <a:rPr lang="ar-EG" sz="3600" dirty="0">
                <a:solidFill>
                  <a:schemeClr val="accent1"/>
                </a:solidFill>
              </a:rPr>
              <a:t>متى؟</a:t>
            </a:r>
          </a:p>
          <a:p>
            <a:pPr algn="r">
              <a:lnSpc>
                <a:spcPct val="150000"/>
              </a:lnSpc>
            </a:pPr>
            <a:r>
              <a:rPr lang="ar-EG" sz="3600" dirty="0">
                <a:solidFill>
                  <a:schemeClr val="accent1"/>
                </a:solidFill>
              </a:rPr>
              <a:t>كيف؟</a:t>
            </a:r>
            <a:endParaRPr lang="en-US" sz="3600" dirty="0">
              <a:solidFill>
                <a:schemeClr val="accent1"/>
              </a:solidFill>
            </a:endParaRPr>
          </a:p>
        </p:txBody>
      </p:sp>
    </p:spTree>
    <p:extLst>
      <p:ext uri="{BB962C8B-B14F-4D97-AF65-F5344CB8AC3E}">
        <p14:creationId xmlns:p14="http://schemas.microsoft.com/office/powerpoint/2010/main" val="23908005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A screenshot of a cell phone&#10;&#10;Description automatically generated">
            <a:extLst>
              <a:ext uri="{FF2B5EF4-FFF2-40B4-BE49-F238E27FC236}">
                <a16:creationId xmlns:a16="http://schemas.microsoft.com/office/drawing/2014/main" id="{F034B154-ECAA-8CD8-0A42-6C1EF0773383}"/>
              </a:ext>
            </a:extLst>
          </p:cNvPr>
          <p:cNvPicPr>
            <a:picLocks noChangeAspect="1"/>
          </p:cNvPicPr>
          <p:nvPr/>
        </p:nvPicPr>
        <p:blipFill rotWithShape="1">
          <a:blip r:embed="rId2">
            <a:extLst>
              <a:ext uri="{28A0092B-C50C-407E-A947-70E740481C1C}">
                <a14:useLocalDpi xmlns:a14="http://schemas.microsoft.com/office/drawing/2010/main" val="0"/>
              </a:ext>
            </a:extLst>
          </a:blip>
          <a:srcRect l="39979" t="11921" b="38366"/>
          <a:stretch/>
        </p:blipFill>
        <p:spPr>
          <a:xfrm>
            <a:off x="-14748" y="0"/>
            <a:ext cx="12192000" cy="6858000"/>
          </a:xfrm>
          <a:prstGeom prst="rect">
            <a:avLst/>
          </a:prstGeom>
        </p:spPr>
      </p:pic>
      <p:pic>
        <p:nvPicPr>
          <p:cNvPr id="1026" name="Picture 2" descr="المجلس القومي للمرأة | Cairo">
            <a:extLst>
              <a:ext uri="{FF2B5EF4-FFF2-40B4-BE49-F238E27FC236}">
                <a16:creationId xmlns:a16="http://schemas.microsoft.com/office/drawing/2014/main" id="{9192E38F-F772-69B1-3A1E-FCF0C80805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63780" y="62388"/>
            <a:ext cx="1579683" cy="154488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59CCE3C9-4FFE-423F-000A-9C72A496AAC8}"/>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74320" y="5755447"/>
            <a:ext cx="2712720" cy="706312"/>
          </a:xfrm>
          <a:prstGeom prst="rect">
            <a:avLst/>
          </a:prstGeom>
          <a:solidFill>
            <a:schemeClr val="bg1"/>
          </a:solidFill>
        </p:spPr>
      </p:pic>
      <p:grpSp>
        <p:nvGrpSpPr>
          <p:cNvPr id="10" name="Group 9">
            <a:extLst>
              <a:ext uri="{FF2B5EF4-FFF2-40B4-BE49-F238E27FC236}">
                <a16:creationId xmlns:a16="http://schemas.microsoft.com/office/drawing/2014/main" id="{18261743-6B2A-9F57-71E5-EAEA3D40530C}"/>
              </a:ext>
            </a:extLst>
          </p:cNvPr>
          <p:cNvGrpSpPr/>
          <p:nvPr/>
        </p:nvGrpSpPr>
        <p:grpSpPr>
          <a:xfrm>
            <a:off x="4084898" y="311543"/>
            <a:ext cx="3731747" cy="1060057"/>
            <a:chOff x="4084898" y="311543"/>
            <a:chExt cx="3731747" cy="1060057"/>
          </a:xfrm>
        </p:grpSpPr>
        <p:sp>
          <p:nvSpPr>
            <p:cNvPr id="7" name="Rectangle 6">
              <a:extLst>
                <a:ext uri="{FF2B5EF4-FFF2-40B4-BE49-F238E27FC236}">
                  <a16:creationId xmlns:a16="http://schemas.microsoft.com/office/drawing/2014/main" id="{E2DBD84F-2247-0FFF-7E7F-4515DA2E8C9A}"/>
                </a:ext>
              </a:extLst>
            </p:cNvPr>
            <p:cNvSpPr/>
            <p:nvPr/>
          </p:nvSpPr>
          <p:spPr>
            <a:xfrm>
              <a:off x="4124844" y="311543"/>
              <a:ext cx="3691801" cy="1060057"/>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graphics, font, logo, screenshot&#10;&#10;Description automatically generated">
              <a:extLst>
                <a:ext uri="{FF2B5EF4-FFF2-40B4-BE49-F238E27FC236}">
                  <a16:creationId xmlns:a16="http://schemas.microsoft.com/office/drawing/2014/main" id="{CA4CE7E5-0809-75F0-7612-DEFBBD8351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84898" y="311543"/>
              <a:ext cx="3725275" cy="1039144"/>
            </a:xfrm>
            <a:prstGeom prst="rect">
              <a:avLst/>
            </a:prstGeom>
          </p:spPr>
        </p:pic>
      </p:grpSp>
      <p:grpSp>
        <p:nvGrpSpPr>
          <p:cNvPr id="12" name="Group 11">
            <a:extLst>
              <a:ext uri="{FF2B5EF4-FFF2-40B4-BE49-F238E27FC236}">
                <a16:creationId xmlns:a16="http://schemas.microsoft.com/office/drawing/2014/main" id="{AED3C374-51B8-D5E2-52FE-D76B3961D077}"/>
              </a:ext>
            </a:extLst>
          </p:cNvPr>
          <p:cNvGrpSpPr/>
          <p:nvPr/>
        </p:nvGrpSpPr>
        <p:grpSpPr>
          <a:xfrm>
            <a:off x="512621" y="401311"/>
            <a:ext cx="2642806" cy="690072"/>
            <a:chOff x="512621" y="401311"/>
            <a:chExt cx="2642806" cy="690072"/>
          </a:xfrm>
        </p:grpSpPr>
        <p:sp>
          <p:nvSpPr>
            <p:cNvPr id="11" name="Rectangle 10">
              <a:extLst>
                <a:ext uri="{FF2B5EF4-FFF2-40B4-BE49-F238E27FC236}">
                  <a16:creationId xmlns:a16="http://schemas.microsoft.com/office/drawing/2014/main" id="{7E527BA1-8E7B-9B2B-E1CA-66C3F1A96645}"/>
                </a:ext>
              </a:extLst>
            </p:cNvPr>
            <p:cNvSpPr/>
            <p:nvPr/>
          </p:nvSpPr>
          <p:spPr>
            <a:xfrm>
              <a:off x="512621" y="401311"/>
              <a:ext cx="2642806" cy="690072"/>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2084761E-BD8F-927D-91F4-6C78058E0D1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80359" y="494390"/>
              <a:ext cx="2560320" cy="533400"/>
            </a:xfrm>
            <a:prstGeom prst="rect">
              <a:avLst/>
            </a:prstGeom>
            <a:noFill/>
          </p:spPr>
        </p:pic>
      </p:grpSp>
      <p:sp>
        <p:nvSpPr>
          <p:cNvPr id="3" name="TextBox 2">
            <a:extLst>
              <a:ext uri="{FF2B5EF4-FFF2-40B4-BE49-F238E27FC236}">
                <a16:creationId xmlns:a16="http://schemas.microsoft.com/office/drawing/2014/main" id="{1737DDBF-D058-9B8C-0CC5-B80F4647BBAD}"/>
              </a:ext>
            </a:extLst>
          </p:cNvPr>
          <p:cNvSpPr txBox="1"/>
          <p:nvPr/>
        </p:nvSpPr>
        <p:spPr>
          <a:xfrm>
            <a:off x="9848850" y="3073400"/>
            <a:ext cx="2006600" cy="707886"/>
          </a:xfrm>
          <a:prstGeom prst="rect">
            <a:avLst/>
          </a:prstGeom>
          <a:noFill/>
        </p:spPr>
        <p:txBody>
          <a:bodyPr wrap="square" rtlCol="0">
            <a:spAutoFit/>
          </a:bodyPr>
          <a:lstStyle/>
          <a:p>
            <a:pPr algn="ctr"/>
            <a:r>
              <a:rPr lang="ar-EG" sz="4000" dirty="0">
                <a:solidFill>
                  <a:srgbClr val="EEB500"/>
                </a:solidFill>
                <a:effectLst>
                  <a:outerShdw blurRad="38100" dist="38100" dir="2700000" algn="tl">
                    <a:srgbClr val="000000">
                      <a:alpha val="43137"/>
                    </a:srgbClr>
                  </a:outerShdw>
                </a:effectLst>
              </a:rPr>
              <a:t>مع الشكر</a:t>
            </a:r>
            <a:endParaRPr lang="en-US" sz="4000" dirty="0">
              <a:solidFill>
                <a:srgbClr val="EEB5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66230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23C081C5-288F-42AD-04C0-3493DE43B7EB}"/>
              </a:ext>
            </a:extLst>
          </p:cNvPr>
          <p:cNvGraphicFramePr>
            <a:graphicFrameLocks noGrp="1"/>
          </p:cNvGraphicFramePr>
          <p:nvPr>
            <p:extLst>
              <p:ext uri="{D42A27DB-BD31-4B8C-83A1-F6EECF244321}">
                <p14:modId xmlns:p14="http://schemas.microsoft.com/office/powerpoint/2010/main" val="1968279261"/>
              </p:ext>
            </p:extLst>
          </p:nvPr>
        </p:nvGraphicFramePr>
        <p:xfrm>
          <a:off x="434721" y="1268360"/>
          <a:ext cx="11338560" cy="5229870"/>
        </p:xfrm>
        <a:graphic>
          <a:graphicData uri="http://schemas.openxmlformats.org/drawingml/2006/table">
            <a:tbl>
              <a:tblPr firstRow="1" bandRow="1">
                <a:tableStyleId>{5C22544A-7EE6-4342-B048-85BDC9FD1C3A}</a:tableStyleId>
              </a:tblPr>
              <a:tblGrid>
                <a:gridCol w="10058400">
                  <a:extLst>
                    <a:ext uri="{9D8B030D-6E8A-4147-A177-3AD203B41FA5}">
                      <a16:colId xmlns:a16="http://schemas.microsoft.com/office/drawing/2014/main" val="1942635729"/>
                    </a:ext>
                  </a:extLst>
                </a:gridCol>
                <a:gridCol w="1280160">
                  <a:extLst>
                    <a:ext uri="{9D8B030D-6E8A-4147-A177-3AD203B41FA5}">
                      <a16:colId xmlns:a16="http://schemas.microsoft.com/office/drawing/2014/main" val="54495496"/>
                    </a:ext>
                  </a:extLst>
                </a:gridCol>
              </a:tblGrid>
              <a:tr h="522987">
                <a:tc>
                  <a:txBody>
                    <a:bodyPr/>
                    <a:lstStyle/>
                    <a:p>
                      <a:pPr algn="r" rtl="1" fontAlgn="b"/>
                      <a:r>
                        <a:rPr lang="ar-JO" sz="2800" b="0" i="0" u="none" strike="noStrike" dirty="0">
                          <a:solidFill>
                            <a:schemeClr val="accent1">
                              <a:lumMod val="75000"/>
                            </a:schemeClr>
                          </a:solidFill>
                          <a:effectLst/>
                          <a:latin typeface="+mn-lt"/>
                        </a:rPr>
                        <a:t>من حق المرأة أنها تشتغل</a:t>
                      </a:r>
                    </a:p>
                  </a:txBody>
                  <a:tcPr anchor="b">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57150" cap="flat" cmpd="sng" algn="ctr">
                      <a:solidFill>
                        <a:schemeClr val="accent1">
                          <a:lumMod val="75000"/>
                        </a:schemeClr>
                      </a:solidFill>
                      <a:prstDash val="solid"/>
                      <a:round/>
                      <a:headEnd type="none" w="med" len="med"/>
                      <a:tailEnd type="none" w="med" len="med"/>
                    </a:lnT>
                    <a:lnB w="63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5">
                  <a:txBody>
                    <a:bodyPr/>
                    <a:lstStyle/>
                    <a:p>
                      <a:pPr algn="r" rtl="1" fontAlgn="b"/>
                      <a:r>
                        <a:rPr lang="ar-EG" sz="2800" b="0" i="0" u="none" strike="noStrike" dirty="0">
                          <a:solidFill>
                            <a:schemeClr val="accent1">
                              <a:lumMod val="75000"/>
                            </a:schemeClr>
                          </a:solidFill>
                          <a:effectLst/>
                          <a:latin typeface="+mn-lt"/>
                        </a:rPr>
                        <a:t>العمل</a:t>
                      </a:r>
                      <a:endParaRPr lang="ar-JO" sz="2800" b="0" i="0" u="none" strike="noStrike" dirty="0">
                        <a:solidFill>
                          <a:schemeClr val="accent1">
                            <a:lumMod val="75000"/>
                          </a:schemeClr>
                        </a:solidFill>
                        <a:effectLst/>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57150" cap="flat" cmpd="sng" algn="ctr">
                      <a:solidFill>
                        <a:schemeClr val="accent1">
                          <a:lumMod val="75000"/>
                        </a:schemeClr>
                      </a:solidFill>
                      <a:prstDash val="solid"/>
                      <a:round/>
                      <a:headEnd type="none" w="med" len="med"/>
                      <a:tailEnd type="none" w="med" len="med"/>
                    </a:lnT>
                    <a:lnB w="571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64036930"/>
                  </a:ext>
                </a:extLst>
              </a:tr>
              <a:tr h="522987">
                <a:tc>
                  <a:txBody>
                    <a:bodyPr/>
                    <a:lstStyle/>
                    <a:p>
                      <a:pPr algn="r" rtl="1" fontAlgn="b"/>
                      <a:r>
                        <a:rPr lang="ar-JO" sz="2800" b="0" i="0" u="none" strike="noStrike" dirty="0">
                          <a:solidFill>
                            <a:schemeClr val="accent1">
                              <a:lumMod val="75000"/>
                            </a:schemeClr>
                          </a:solidFill>
                          <a:effectLst/>
                          <a:latin typeface="+mn-lt"/>
                        </a:rPr>
                        <a:t>التعليم مهم للست </a:t>
                      </a:r>
                      <a:r>
                        <a:rPr lang="ar-JO" sz="2800" b="0" i="0" u="none" strike="noStrike" dirty="0" err="1">
                          <a:solidFill>
                            <a:schemeClr val="accent1">
                              <a:lumMod val="75000"/>
                            </a:schemeClr>
                          </a:solidFill>
                          <a:effectLst/>
                          <a:latin typeface="+mn-lt"/>
                        </a:rPr>
                        <a:t>علشان</a:t>
                      </a:r>
                      <a:r>
                        <a:rPr lang="ar-JO" sz="2800" b="0" i="0" u="none" strike="noStrike" dirty="0">
                          <a:solidFill>
                            <a:schemeClr val="accent1">
                              <a:lumMod val="75000"/>
                            </a:schemeClr>
                          </a:solidFill>
                          <a:effectLst/>
                          <a:latin typeface="+mn-lt"/>
                        </a:rPr>
                        <a:t> تشتغل بيه</a:t>
                      </a: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6350" cap="flat" cmpd="sng" algn="ctr">
                      <a:solidFill>
                        <a:schemeClr val="accent1">
                          <a:lumMod val="75000"/>
                        </a:schemeClr>
                      </a:solidFill>
                      <a:prstDash val="solid"/>
                      <a:round/>
                      <a:headEnd type="none" w="med" len="med"/>
                      <a:tailEnd type="none" w="med" len="med"/>
                    </a:lnT>
                    <a:lnB w="63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vMerge="1">
                  <a:txBody>
                    <a:bodyPr/>
                    <a:lstStyle/>
                    <a:p>
                      <a:pPr algn="r" rtl="1" fontAlgn="b"/>
                      <a:endParaRPr lang="ar-JO" sz="2800" b="0" i="0" u="none" strike="noStrike" dirty="0">
                        <a:solidFill>
                          <a:schemeClr val="accent1">
                            <a:lumMod val="75000"/>
                          </a:schemeClr>
                        </a:solidFill>
                        <a:effectLst/>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513234299"/>
                  </a:ext>
                </a:extLst>
              </a:tr>
              <a:tr h="522987">
                <a:tc>
                  <a:txBody>
                    <a:bodyPr/>
                    <a:lstStyle/>
                    <a:p>
                      <a:pPr algn="r" rtl="1" fontAlgn="b"/>
                      <a:r>
                        <a:rPr lang="ar-JO" sz="2800" b="0" i="0" u="none" strike="noStrike" dirty="0">
                          <a:solidFill>
                            <a:schemeClr val="accent1">
                              <a:lumMod val="75000"/>
                            </a:schemeClr>
                          </a:solidFill>
                          <a:effectLst/>
                          <a:latin typeface="+mn-lt"/>
                        </a:rPr>
                        <a:t>يحق للزوج (أو الأب أو الأخ الأكبر) أن يتصرف في دخل الزوجة (أو الأبنة)</a:t>
                      </a: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6350" cap="flat" cmpd="sng" algn="ctr">
                      <a:solidFill>
                        <a:schemeClr val="accent1">
                          <a:lumMod val="75000"/>
                        </a:schemeClr>
                      </a:solidFill>
                      <a:prstDash val="solid"/>
                      <a:round/>
                      <a:headEnd type="none" w="med" len="med"/>
                      <a:tailEnd type="none" w="med" len="med"/>
                    </a:lnT>
                    <a:lnB w="63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vMerge="1">
                  <a:txBody>
                    <a:bodyPr/>
                    <a:lstStyle/>
                    <a:p>
                      <a:pPr algn="r" rtl="1" fontAlgn="b"/>
                      <a:endParaRPr lang="ar-JO" sz="2800" b="0" i="0" u="none" strike="noStrike" dirty="0">
                        <a:solidFill>
                          <a:schemeClr val="accent1">
                            <a:lumMod val="75000"/>
                          </a:schemeClr>
                        </a:solidFill>
                        <a:effectLst/>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78789670"/>
                  </a:ext>
                </a:extLst>
              </a:tr>
              <a:tr h="522987">
                <a:tc>
                  <a:txBody>
                    <a:bodyPr/>
                    <a:lstStyle/>
                    <a:p>
                      <a:pPr algn="r" rtl="1" fontAlgn="b"/>
                      <a:r>
                        <a:rPr lang="ar-JO" sz="2800" b="0" i="0" u="none" strike="noStrike" dirty="0">
                          <a:solidFill>
                            <a:schemeClr val="accent1">
                              <a:lumMod val="75000"/>
                            </a:schemeClr>
                          </a:solidFill>
                          <a:effectLst/>
                          <a:latin typeface="+mn-lt"/>
                        </a:rPr>
                        <a:t>الست اللي قاعدة في البيت أفضل من الست اللي </a:t>
                      </a:r>
                      <a:r>
                        <a:rPr lang="ar-JO" sz="2800" b="0" i="0" u="none" strike="noStrike" dirty="0" err="1">
                          <a:solidFill>
                            <a:schemeClr val="accent1">
                              <a:lumMod val="75000"/>
                            </a:schemeClr>
                          </a:solidFill>
                          <a:effectLst/>
                          <a:latin typeface="+mn-lt"/>
                        </a:rPr>
                        <a:t>بتشتغل</a:t>
                      </a:r>
                      <a:endParaRPr lang="ar-JO" sz="2800" b="0" i="0" u="none" strike="noStrike" dirty="0">
                        <a:solidFill>
                          <a:schemeClr val="accent1">
                            <a:lumMod val="75000"/>
                          </a:schemeClr>
                        </a:solidFill>
                        <a:effectLst/>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6350" cap="flat" cmpd="sng" algn="ctr">
                      <a:solidFill>
                        <a:schemeClr val="accent1">
                          <a:lumMod val="75000"/>
                        </a:schemeClr>
                      </a:solidFill>
                      <a:prstDash val="solid"/>
                      <a:round/>
                      <a:headEnd type="none" w="med" len="med"/>
                      <a:tailEnd type="none" w="med" len="med"/>
                    </a:lnT>
                    <a:lnB w="63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vMerge="1">
                  <a:txBody>
                    <a:bodyPr/>
                    <a:lstStyle/>
                    <a:p>
                      <a:pPr algn="r" rtl="1" fontAlgn="b"/>
                      <a:endParaRPr lang="ar-JO" sz="2800" b="0" i="0" u="none" strike="noStrike" dirty="0">
                        <a:solidFill>
                          <a:schemeClr val="accent1">
                            <a:lumMod val="75000"/>
                          </a:schemeClr>
                        </a:solidFill>
                        <a:effectLst/>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59127758"/>
                  </a:ext>
                </a:extLst>
              </a:tr>
              <a:tr h="522987">
                <a:tc>
                  <a:txBody>
                    <a:bodyPr/>
                    <a:lstStyle/>
                    <a:p>
                      <a:pPr algn="r" rtl="1" fontAlgn="b"/>
                      <a:r>
                        <a:rPr lang="ar-JO" sz="2800" b="0" i="0" u="none" strike="noStrike" dirty="0">
                          <a:solidFill>
                            <a:schemeClr val="accent1">
                              <a:lumMod val="75000"/>
                            </a:schemeClr>
                          </a:solidFill>
                          <a:effectLst/>
                          <a:latin typeface="+mn-lt"/>
                        </a:rPr>
                        <a:t>السبب الأساسي </a:t>
                      </a:r>
                      <a:r>
                        <a:rPr lang="ar-JO" sz="2800" b="0" i="0" u="none" strike="noStrike" dirty="0" err="1">
                          <a:solidFill>
                            <a:schemeClr val="accent1">
                              <a:lumMod val="75000"/>
                            </a:schemeClr>
                          </a:solidFill>
                          <a:effectLst/>
                          <a:latin typeface="+mn-lt"/>
                        </a:rPr>
                        <a:t>إللي</a:t>
                      </a:r>
                      <a:r>
                        <a:rPr lang="ar-JO" sz="2800" b="0" i="0" u="none" strike="noStrike" dirty="0">
                          <a:solidFill>
                            <a:schemeClr val="accent1">
                              <a:lumMod val="75000"/>
                            </a:schemeClr>
                          </a:solidFill>
                          <a:effectLst/>
                          <a:latin typeface="+mn-lt"/>
                        </a:rPr>
                        <a:t> يخلي الست تشتغل الحاجة المالية لأسرتها </a:t>
                      </a: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6350" cap="flat" cmpd="sng" algn="ctr">
                      <a:solidFill>
                        <a:schemeClr val="accent1">
                          <a:lumMod val="75000"/>
                        </a:schemeClr>
                      </a:solidFill>
                      <a:prstDash val="solid"/>
                      <a:round/>
                      <a:headEnd type="none" w="med" len="med"/>
                      <a:tailEnd type="none" w="med" len="med"/>
                    </a:lnT>
                    <a:lnB w="571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vMerge="1">
                  <a:txBody>
                    <a:bodyPr/>
                    <a:lstStyle/>
                    <a:p>
                      <a:pPr algn="r" rtl="1" fontAlgn="b"/>
                      <a:endParaRPr lang="ar-JO" sz="2800" b="0" i="0" u="none" strike="noStrike" dirty="0">
                        <a:solidFill>
                          <a:schemeClr val="accent1">
                            <a:lumMod val="75000"/>
                          </a:schemeClr>
                        </a:solidFill>
                        <a:effectLst/>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94572099"/>
                  </a:ext>
                </a:extLst>
              </a:tr>
              <a:tr h="522987">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JO" sz="2800" b="0" i="0" u="none" strike="noStrike" dirty="0">
                          <a:solidFill>
                            <a:schemeClr val="accent1">
                              <a:lumMod val="75000"/>
                            </a:schemeClr>
                          </a:solidFill>
                          <a:effectLst/>
                          <a:latin typeface="Times New Roman" panose="02020603050405020304" pitchFamily="18" charset="0"/>
                        </a:rPr>
                        <a:t>الست اللي </a:t>
                      </a:r>
                      <a:r>
                        <a:rPr lang="ar-JO" sz="2800" b="0" i="0" u="none" strike="noStrike" dirty="0" err="1">
                          <a:solidFill>
                            <a:schemeClr val="accent1">
                              <a:lumMod val="75000"/>
                            </a:schemeClr>
                          </a:solidFill>
                          <a:effectLst/>
                          <a:latin typeface="Times New Roman" panose="02020603050405020304" pitchFamily="18" charset="0"/>
                        </a:rPr>
                        <a:t>بتشتغل</a:t>
                      </a:r>
                      <a:r>
                        <a:rPr lang="ar-JO" sz="2800" b="0" i="0" u="none" strike="noStrike" dirty="0">
                          <a:solidFill>
                            <a:schemeClr val="accent1">
                              <a:lumMod val="75000"/>
                            </a:schemeClr>
                          </a:solidFill>
                          <a:effectLst/>
                          <a:latin typeface="Times New Roman" panose="02020603050405020304" pitchFamily="18" charset="0"/>
                        </a:rPr>
                        <a:t> بتعرف توازن بين مسئوليات البيت والشغل</a:t>
                      </a:r>
                      <a:endParaRPr lang="en-US" sz="2800" dirty="0">
                        <a:solidFill>
                          <a:schemeClr val="accent1">
                            <a:lumMod val="75000"/>
                          </a:schemeClr>
                        </a:solidFill>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57150" cap="flat" cmpd="sng" algn="ctr">
                      <a:solidFill>
                        <a:schemeClr val="accent1">
                          <a:lumMod val="75000"/>
                        </a:schemeClr>
                      </a:solidFill>
                      <a:prstDash val="solid"/>
                      <a:round/>
                      <a:headEnd type="none" w="med" len="med"/>
                      <a:tailEnd type="none" w="med" len="med"/>
                    </a:lnT>
                    <a:lnB w="63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rowSpan="5">
                  <a:txBody>
                    <a:bodyPr/>
                    <a:lstStyle/>
                    <a:p>
                      <a:pPr algn="r" rtl="1"/>
                      <a:r>
                        <a:rPr lang="ar-EG" sz="2800" dirty="0">
                          <a:solidFill>
                            <a:schemeClr val="accent1">
                              <a:lumMod val="75000"/>
                            </a:schemeClr>
                          </a:solidFill>
                          <a:latin typeface="+mn-lt"/>
                        </a:rPr>
                        <a:t>دور</a:t>
                      </a:r>
                    </a:p>
                    <a:p>
                      <a:pPr algn="r" rtl="1"/>
                      <a:r>
                        <a:rPr lang="ar-EG" sz="2800" dirty="0">
                          <a:solidFill>
                            <a:schemeClr val="accent1">
                              <a:lumMod val="75000"/>
                            </a:schemeClr>
                          </a:solidFill>
                          <a:latin typeface="+mn-lt"/>
                        </a:rPr>
                        <a:t>المرأة</a:t>
                      </a:r>
                    </a:p>
                    <a:p>
                      <a:pPr algn="r" rtl="1"/>
                      <a:r>
                        <a:rPr lang="ar-EG" sz="2800" dirty="0">
                          <a:solidFill>
                            <a:schemeClr val="accent1">
                              <a:lumMod val="75000"/>
                            </a:schemeClr>
                          </a:solidFill>
                          <a:latin typeface="+mn-lt"/>
                        </a:rPr>
                        <a:t>المزدوج</a:t>
                      </a:r>
                      <a:endParaRPr lang="en-US" sz="2800" dirty="0">
                        <a:solidFill>
                          <a:schemeClr val="accent1">
                            <a:lumMod val="75000"/>
                          </a:schemeClr>
                        </a:solidFill>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57150" cap="flat" cmpd="sng" algn="ctr">
                      <a:solidFill>
                        <a:schemeClr val="accent1">
                          <a:lumMod val="75000"/>
                        </a:schemeClr>
                      </a:solidFill>
                      <a:prstDash val="solid"/>
                      <a:round/>
                      <a:headEnd type="none" w="med" len="med"/>
                      <a:tailEnd type="none" w="med" len="med"/>
                    </a:lnT>
                    <a:lnB w="571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42714623"/>
                  </a:ext>
                </a:extLst>
              </a:tr>
              <a:tr h="522987">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JO" sz="2800" b="0" i="0" u="none" strike="noStrike" dirty="0">
                          <a:solidFill>
                            <a:schemeClr val="accent1">
                              <a:lumMod val="75000"/>
                            </a:schemeClr>
                          </a:solidFill>
                          <a:effectLst/>
                          <a:latin typeface="Times New Roman" panose="02020603050405020304" pitchFamily="18" charset="0"/>
                        </a:rPr>
                        <a:t>الست </a:t>
                      </a:r>
                      <a:r>
                        <a:rPr lang="ar-JO" sz="2800" b="0" i="0" u="none" strike="noStrike" dirty="0" err="1">
                          <a:solidFill>
                            <a:schemeClr val="accent1">
                              <a:lumMod val="75000"/>
                            </a:schemeClr>
                          </a:solidFill>
                          <a:effectLst/>
                          <a:latin typeface="Times New Roman" panose="02020603050405020304" pitchFamily="18" charset="0"/>
                        </a:rPr>
                        <a:t>إللي</a:t>
                      </a:r>
                      <a:r>
                        <a:rPr lang="ar-JO" sz="2800" b="0" i="0" u="none" strike="noStrike" dirty="0">
                          <a:solidFill>
                            <a:schemeClr val="accent1">
                              <a:lumMod val="75000"/>
                            </a:schemeClr>
                          </a:solidFill>
                          <a:effectLst/>
                          <a:latin typeface="Times New Roman" panose="02020603050405020304" pitchFamily="18" charset="0"/>
                        </a:rPr>
                        <a:t> </a:t>
                      </a:r>
                      <a:r>
                        <a:rPr lang="ar-JO" sz="2800" b="0" i="0" u="none" strike="noStrike" dirty="0" err="1">
                          <a:solidFill>
                            <a:schemeClr val="accent1">
                              <a:lumMod val="75000"/>
                            </a:schemeClr>
                          </a:solidFill>
                          <a:effectLst/>
                          <a:latin typeface="Times New Roman" panose="02020603050405020304" pitchFamily="18" charset="0"/>
                        </a:rPr>
                        <a:t>بتشتغل</a:t>
                      </a:r>
                      <a:r>
                        <a:rPr lang="ar-JO" sz="2800" b="0" i="0" u="none" strike="noStrike" dirty="0">
                          <a:solidFill>
                            <a:schemeClr val="accent1">
                              <a:lumMod val="75000"/>
                            </a:schemeClr>
                          </a:solidFill>
                          <a:effectLst/>
                          <a:latin typeface="Calibri" panose="020F0502020204030204" pitchFamily="34" charset="0"/>
                        </a:rPr>
                        <a:t> </a:t>
                      </a:r>
                      <a:r>
                        <a:rPr lang="ar-JO" sz="2800" b="0" i="0" u="none" strike="noStrike" dirty="0">
                          <a:solidFill>
                            <a:schemeClr val="accent1">
                              <a:lumMod val="75000"/>
                            </a:schemeClr>
                          </a:solidFill>
                          <a:effectLst/>
                          <a:latin typeface="Times New Roman" panose="02020603050405020304" pitchFamily="18" charset="0"/>
                        </a:rPr>
                        <a:t>قادرة على تربية أولادها بصورة أحسن</a:t>
                      </a:r>
                      <a:endParaRPr lang="ar-EG" sz="2800" dirty="0">
                        <a:solidFill>
                          <a:schemeClr val="accent1">
                            <a:lumMod val="75000"/>
                          </a:schemeClr>
                        </a:solidFill>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6350" cap="flat" cmpd="sng" algn="ctr">
                      <a:solidFill>
                        <a:schemeClr val="accent1">
                          <a:lumMod val="75000"/>
                        </a:schemeClr>
                      </a:solidFill>
                      <a:prstDash val="solid"/>
                      <a:round/>
                      <a:headEnd type="none" w="med" len="med"/>
                      <a:tailEnd type="none" w="med" len="med"/>
                    </a:lnT>
                    <a:lnB w="63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r" rtl="1"/>
                      <a:r>
                        <a:rPr lang="ar-EG" sz="2800" dirty="0">
                          <a:solidFill>
                            <a:schemeClr val="accent1">
                              <a:lumMod val="75000"/>
                            </a:schemeClr>
                          </a:solidFill>
                          <a:latin typeface="+mn-lt"/>
                        </a:rPr>
                        <a:t>المرأة</a:t>
                      </a:r>
                      <a:endParaRPr lang="en-US" sz="2800" dirty="0">
                        <a:solidFill>
                          <a:schemeClr val="accent1">
                            <a:lumMod val="75000"/>
                          </a:schemeClr>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46839078"/>
                  </a:ext>
                </a:extLst>
              </a:tr>
              <a:tr h="522987">
                <a:tc>
                  <a:txBody>
                    <a:bodyPr/>
                    <a:lstStyle/>
                    <a:p>
                      <a:pPr algn="r" rtl="1"/>
                      <a:r>
                        <a:rPr lang="ar-JO" sz="2800" b="0" i="0" u="none" strike="noStrike" dirty="0">
                          <a:solidFill>
                            <a:schemeClr val="accent1">
                              <a:lumMod val="75000"/>
                            </a:schemeClr>
                          </a:solidFill>
                          <a:effectLst/>
                          <a:latin typeface="Times New Roman" panose="02020603050405020304" pitchFamily="18" charset="0"/>
                        </a:rPr>
                        <a:t>بعد الزواج الستات </a:t>
                      </a:r>
                      <a:r>
                        <a:rPr lang="ar-JO" sz="2800" b="0" i="0" u="none" strike="noStrike" dirty="0" err="1">
                          <a:solidFill>
                            <a:schemeClr val="accent1">
                              <a:lumMod val="75000"/>
                            </a:schemeClr>
                          </a:solidFill>
                          <a:effectLst/>
                          <a:latin typeface="Times New Roman" panose="02020603050405020304" pitchFamily="18" charset="0"/>
                        </a:rPr>
                        <a:t>ماينفعش</a:t>
                      </a:r>
                      <a:r>
                        <a:rPr lang="ar-JO" sz="2800" b="0" i="0" u="none" strike="noStrike" dirty="0">
                          <a:solidFill>
                            <a:schemeClr val="accent1">
                              <a:lumMod val="75000"/>
                            </a:schemeClr>
                          </a:solidFill>
                          <a:effectLst/>
                          <a:latin typeface="Times New Roman" panose="02020603050405020304" pitchFamily="18" charset="0"/>
                        </a:rPr>
                        <a:t> تشتغل ولازم تتفرغ للأسرة</a:t>
                      </a:r>
                      <a:endParaRPr lang="en-US" sz="2800" dirty="0">
                        <a:solidFill>
                          <a:schemeClr val="accent1">
                            <a:lumMod val="75000"/>
                          </a:schemeClr>
                        </a:solidFill>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6350" cap="flat" cmpd="sng" algn="ctr">
                      <a:solidFill>
                        <a:schemeClr val="accent1">
                          <a:lumMod val="75000"/>
                        </a:schemeClr>
                      </a:solidFill>
                      <a:prstDash val="solid"/>
                      <a:round/>
                      <a:headEnd type="none" w="med" len="med"/>
                      <a:tailEnd type="none" w="med" len="med"/>
                    </a:lnT>
                    <a:lnB w="63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r" rtl="1"/>
                      <a:r>
                        <a:rPr lang="ar-EG" sz="2800" dirty="0">
                          <a:solidFill>
                            <a:schemeClr val="accent1">
                              <a:lumMod val="75000"/>
                            </a:schemeClr>
                          </a:solidFill>
                          <a:latin typeface="+mn-lt"/>
                        </a:rPr>
                        <a:t>المزدوج</a:t>
                      </a:r>
                      <a:endParaRPr lang="en-US" sz="2800" dirty="0">
                        <a:solidFill>
                          <a:schemeClr val="accent1">
                            <a:lumMod val="75000"/>
                          </a:schemeClr>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13831056"/>
                  </a:ext>
                </a:extLst>
              </a:tr>
              <a:tr h="522987">
                <a:tc>
                  <a:txBody>
                    <a:bodyPr/>
                    <a:lstStyle/>
                    <a:p>
                      <a:pPr algn="r" rtl="1"/>
                      <a:r>
                        <a:rPr lang="ar-JO" sz="2800" b="0" i="0" u="none" strike="noStrike" dirty="0">
                          <a:solidFill>
                            <a:schemeClr val="accent1">
                              <a:lumMod val="75000"/>
                            </a:schemeClr>
                          </a:solidFill>
                          <a:effectLst/>
                          <a:latin typeface="Times New Roman" panose="02020603050405020304" pitchFamily="18" charset="0"/>
                        </a:rPr>
                        <a:t>من حق  الست اللي </a:t>
                      </a:r>
                      <a:r>
                        <a:rPr lang="ar-JO" sz="2800" b="0" i="0" u="none" strike="noStrike" dirty="0" err="1">
                          <a:solidFill>
                            <a:schemeClr val="accent1">
                              <a:lumMod val="75000"/>
                            </a:schemeClr>
                          </a:solidFill>
                          <a:effectLst/>
                          <a:latin typeface="Times New Roman" panose="02020603050405020304" pitchFamily="18" charset="0"/>
                        </a:rPr>
                        <a:t>بتشتغل</a:t>
                      </a:r>
                      <a:r>
                        <a:rPr lang="ar-JO" sz="2800" b="0" i="0" u="none" strike="noStrike" dirty="0">
                          <a:solidFill>
                            <a:schemeClr val="accent1">
                              <a:lumMod val="75000"/>
                            </a:schemeClr>
                          </a:solidFill>
                          <a:effectLst/>
                          <a:latin typeface="Times New Roman" panose="02020603050405020304" pitchFamily="18" charset="0"/>
                        </a:rPr>
                        <a:t> إنها تجيب حد يساعدها في رعاية الأطفال عشان تقدر تشتغل</a:t>
                      </a:r>
                      <a:endParaRPr lang="en-US" sz="2800" dirty="0">
                        <a:solidFill>
                          <a:schemeClr val="accent1">
                            <a:lumMod val="75000"/>
                          </a:schemeClr>
                        </a:solidFill>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6350" cap="flat" cmpd="sng" algn="ctr">
                      <a:solidFill>
                        <a:schemeClr val="accent1">
                          <a:lumMod val="75000"/>
                        </a:schemeClr>
                      </a:solidFill>
                      <a:prstDash val="solid"/>
                      <a:round/>
                      <a:headEnd type="none" w="med" len="med"/>
                      <a:tailEnd type="none" w="med" len="med"/>
                    </a:lnT>
                    <a:lnB w="63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r" rtl="1"/>
                      <a:endParaRPr lang="en-US" sz="2800" dirty="0">
                        <a:solidFill>
                          <a:schemeClr val="accent1">
                            <a:lumMod val="75000"/>
                          </a:schemeClr>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4684395"/>
                  </a:ext>
                </a:extLst>
              </a:tr>
              <a:tr h="522987">
                <a:tc>
                  <a:txBody>
                    <a:bodyPr/>
                    <a:lstStyle/>
                    <a:p>
                      <a:pPr algn="r" rtl="1"/>
                      <a:r>
                        <a:rPr lang="ar-JO" sz="2800" b="0" i="0" u="none" strike="noStrike" dirty="0">
                          <a:solidFill>
                            <a:schemeClr val="accent1">
                              <a:lumMod val="75000"/>
                            </a:schemeClr>
                          </a:solidFill>
                          <a:effectLst/>
                          <a:latin typeface="Times New Roman" panose="02020603050405020304" pitchFamily="18" charset="0"/>
                        </a:rPr>
                        <a:t>رعاية الاطفال مسئولية الستات بس</a:t>
                      </a:r>
                      <a:endParaRPr lang="en-US" sz="2800" dirty="0">
                        <a:solidFill>
                          <a:schemeClr val="accent1">
                            <a:lumMod val="75000"/>
                          </a:schemeClr>
                        </a:solidFill>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6350" cap="flat" cmpd="sng" algn="ctr">
                      <a:solidFill>
                        <a:schemeClr val="accent1">
                          <a:lumMod val="75000"/>
                        </a:schemeClr>
                      </a:solidFill>
                      <a:prstDash val="solid"/>
                      <a:round/>
                      <a:headEnd type="none" w="med" len="med"/>
                      <a:tailEnd type="none" w="med" len="med"/>
                    </a:lnT>
                    <a:lnB w="571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r" rtl="1"/>
                      <a:endParaRPr lang="en-US" sz="2800" dirty="0">
                        <a:solidFill>
                          <a:schemeClr val="accent1">
                            <a:lumMod val="75000"/>
                          </a:schemeClr>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50639751"/>
                  </a:ext>
                </a:extLst>
              </a:tr>
            </a:tbl>
          </a:graphicData>
        </a:graphic>
      </p:graphicFrame>
      <p:sp>
        <p:nvSpPr>
          <p:cNvPr id="6" name="Title 5">
            <a:extLst>
              <a:ext uri="{FF2B5EF4-FFF2-40B4-BE49-F238E27FC236}">
                <a16:creationId xmlns:a16="http://schemas.microsoft.com/office/drawing/2014/main" id="{75D474E7-B20E-1D01-81A7-42E6AB3A2F00}"/>
              </a:ext>
            </a:extLst>
          </p:cNvPr>
          <p:cNvSpPr>
            <a:spLocks noGrp="1"/>
          </p:cNvSpPr>
          <p:nvPr>
            <p:ph type="title"/>
          </p:nvPr>
        </p:nvSpPr>
        <p:spPr>
          <a:xfrm>
            <a:off x="1598019" y="73740"/>
            <a:ext cx="10190010" cy="909490"/>
          </a:xfrm>
        </p:spPr>
        <p:txBody>
          <a:bodyPr>
            <a:normAutofit/>
          </a:bodyPr>
          <a:lstStyle/>
          <a:p>
            <a:r>
              <a:rPr lang="ar-EG" sz="4400" dirty="0">
                <a:solidFill>
                  <a:schemeClr val="accent4"/>
                </a:solidFill>
              </a:rPr>
              <a:t>المحاور الفرعية</a:t>
            </a:r>
            <a:endParaRPr lang="en-US" dirty="0">
              <a:solidFill>
                <a:schemeClr val="accent4"/>
              </a:solidFill>
            </a:endParaRPr>
          </a:p>
        </p:txBody>
      </p:sp>
    </p:spTree>
    <p:extLst>
      <p:ext uri="{BB962C8B-B14F-4D97-AF65-F5344CB8AC3E}">
        <p14:creationId xmlns:p14="http://schemas.microsoft.com/office/powerpoint/2010/main" val="2613215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23C081C5-288F-42AD-04C0-3493DE43B7EB}"/>
              </a:ext>
            </a:extLst>
          </p:cNvPr>
          <p:cNvGraphicFramePr>
            <a:graphicFrameLocks noGrp="1"/>
          </p:cNvGraphicFramePr>
          <p:nvPr>
            <p:extLst>
              <p:ext uri="{D42A27DB-BD31-4B8C-83A1-F6EECF244321}">
                <p14:modId xmlns:p14="http://schemas.microsoft.com/office/powerpoint/2010/main" val="108023177"/>
              </p:ext>
            </p:extLst>
          </p:nvPr>
        </p:nvGraphicFramePr>
        <p:xfrm>
          <a:off x="442216" y="1091380"/>
          <a:ext cx="11338560" cy="5608320"/>
        </p:xfrm>
        <a:graphic>
          <a:graphicData uri="http://schemas.openxmlformats.org/drawingml/2006/table">
            <a:tbl>
              <a:tblPr firstRow="1" bandRow="1">
                <a:tableStyleId>{5C22544A-7EE6-4342-B048-85BDC9FD1C3A}</a:tableStyleId>
              </a:tblPr>
              <a:tblGrid>
                <a:gridCol w="10058400">
                  <a:extLst>
                    <a:ext uri="{9D8B030D-6E8A-4147-A177-3AD203B41FA5}">
                      <a16:colId xmlns:a16="http://schemas.microsoft.com/office/drawing/2014/main" val="1942635729"/>
                    </a:ext>
                  </a:extLst>
                </a:gridCol>
                <a:gridCol w="1280160">
                  <a:extLst>
                    <a:ext uri="{9D8B030D-6E8A-4147-A177-3AD203B41FA5}">
                      <a16:colId xmlns:a16="http://schemas.microsoft.com/office/drawing/2014/main" val="54495496"/>
                    </a:ext>
                  </a:extLst>
                </a:gridCol>
              </a:tblGrid>
              <a:tr h="511347">
                <a:tc>
                  <a:txBody>
                    <a:bodyPr/>
                    <a:lstStyle/>
                    <a:p>
                      <a:pPr marL="0" marR="0" lvl="0" indent="0" algn="r" defTabSz="914400" rtl="1" eaLnBrk="1" fontAlgn="b" latinLnBrk="0" hangingPunct="1">
                        <a:lnSpc>
                          <a:spcPct val="100000"/>
                        </a:lnSpc>
                        <a:spcBef>
                          <a:spcPts val="0"/>
                        </a:spcBef>
                        <a:spcAft>
                          <a:spcPts val="0"/>
                        </a:spcAft>
                        <a:buClrTx/>
                        <a:buSzTx/>
                        <a:buFontTx/>
                        <a:buNone/>
                        <a:tabLst/>
                        <a:defRPr/>
                      </a:pPr>
                      <a:r>
                        <a:rPr lang="ar-JO" sz="2800" b="0" i="0" u="none" strike="noStrike" dirty="0">
                          <a:solidFill>
                            <a:schemeClr val="accent1">
                              <a:lumMod val="75000"/>
                            </a:schemeClr>
                          </a:solidFill>
                          <a:effectLst/>
                          <a:latin typeface="+mn-lt"/>
                        </a:rPr>
                        <a:t>شغل الست </a:t>
                      </a:r>
                      <a:r>
                        <a:rPr lang="ar-JO" sz="2800" b="0" i="0" u="none" strike="noStrike" dirty="0" err="1">
                          <a:solidFill>
                            <a:schemeClr val="accent1">
                              <a:lumMod val="75000"/>
                            </a:schemeClr>
                          </a:solidFill>
                          <a:effectLst/>
                          <a:latin typeface="+mn-lt"/>
                        </a:rPr>
                        <a:t>بيعرضها</a:t>
                      </a:r>
                      <a:r>
                        <a:rPr lang="ar-JO" sz="2800" b="0" i="0" u="none" strike="noStrike" dirty="0">
                          <a:solidFill>
                            <a:schemeClr val="accent1">
                              <a:lumMod val="75000"/>
                            </a:schemeClr>
                          </a:solidFill>
                          <a:effectLst/>
                          <a:latin typeface="+mn-lt"/>
                        </a:rPr>
                        <a:t> للمضايقات والمعاكسات</a:t>
                      </a:r>
                      <a:endParaRPr lang="ar-EG" sz="2800" b="0" i="0" u="none" strike="noStrike" dirty="0">
                        <a:solidFill>
                          <a:schemeClr val="accent1">
                            <a:lumMod val="75000"/>
                          </a:schemeClr>
                        </a:solidFill>
                        <a:effectLst/>
                        <a:latin typeface="+mn-lt"/>
                      </a:endParaRPr>
                    </a:p>
                  </a:txBody>
                  <a:tcPr anchor="b">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57150" cap="flat" cmpd="sng" algn="ctr">
                      <a:solidFill>
                        <a:schemeClr val="accent1">
                          <a:lumMod val="75000"/>
                        </a:schemeClr>
                      </a:solidFill>
                      <a:prstDash val="solid"/>
                      <a:round/>
                      <a:headEnd type="none" w="med" len="med"/>
                      <a:tailEnd type="none" w="med" len="med"/>
                    </a:lnT>
                    <a:lnB w="63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3">
                  <a:txBody>
                    <a:bodyPr/>
                    <a:lstStyle/>
                    <a:p>
                      <a:pPr algn="r" rtl="1" fontAlgn="b"/>
                      <a:r>
                        <a:rPr lang="ar-EG" sz="2800" b="0" i="0" u="none" strike="noStrike" dirty="0">
                          <a:solidFill>
                            <a:schemeClr val="accent1">
                              <a:lumMod val="75000"/>
                            </a:schemeClr>
                          </a:solidFill>
                          <a:effectLst/>
                          <a:latin typeface="+mn-lt"/>
                        </a:rPr>
                        <a:t>ظروف العمل</a:t>
                      </a:r>
                      <a:endParaRPr lang="ar-JO" sz="2800" b="0" i="0" u="none" strike="noStrike" dirty="0">
                        <a:solidFill>
                          <a:schemeClr val="accent1">
                            <a:lumMod val="75000"/>
                          </a:schemeClr>
                        </a:solidFill>
                        <a:effectLst/>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57150" cap="flat" cmpd="sng" algn="ctr">
                      <a:solidFill>
                        <a:schemeClr val="accent1">
                          <a:lumMod val="75000"/>
                        </a:schemeClr>
                      </a:solidFill>
                      <a:prstDash val="solid"/>
                      <a:round/>
                      <a:headEnd type="none" w="med" len="med"/>
                      <a:tailEnd type="none" w="med" len="med"/>
                    </a:lnT>
                    <a:lnB w="571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64036930"/>
                  </a:ext>
                </a:extLst>
              </a:tr>
              <a:tr h="511347">
                <a:tc>
                  <a:txBody>
                    <a:bodyPr/>
                    <a:lstStyle/>
                    <a:p>
                      <a:pPr algn="r" rtl="1"/>
                      <a:r>
                        <a:rPr lang="ar-JO" sz="2800" b="0" i="0" u="none" strike="noStrike" dirty="0" err="1">
                          <a:solidFill>
                            <a:schemeClr val="accent1">
                              <a:lumMod val="75000"/>
                            </a:schemeClr>
                          </a:solidFill>
                          <a:effectLst/>
                          <a:latin typeface="+mn-lt"/>
                        </a:rPr>
                        <a:t>مينفعش</a:t>
                      </a:r>
                      <a:r>
                        <a:rPr lang="ar-JO" sz="2800" b="0" i="0" u="none" strike="noStrike" dirty="0">
                          <a:solidFill>
                            <a:schemeClr val="accent1">
                              <a:lumMod val="75000"/>
                            </a:schemeClr>
                          </a:solidFill>
                          <a:effectLst/>
                          <a:latin typeface="+mn-lt"/>
                        </a:rPr>
                        <a:t> الستات تشتغل في مكان كله رجالة</a:t>
                      </a:r>
                      <a:endParaRPr lang="en-US" sz="2800" dirty="0">
                        <a:solidFill>
                          <a:schemeClr val="accent1">
                            <a:lumMod val="75000"/>
                          </a:schemeClr>
                        </a:solidFill>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6350" cap="flat" cmpd="sng" algn="ctr">
                      <a:solidFill>
                        <a:schemeClr val="accent1">
                          <a:lumMod val="75000"/>
                        </a:schemeClr>
                      </a:solidFill>
                      <a:prstDash val="solid"/>
                      <a:round/>
                      <a:headEnd type="none" w="med" len="med"/>
                      <a:tailEnd type="none" w="med" len="med"/>
                    </a:lnT>
                    <a:lnB w="63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vMerge="1">
                  <a:txBody>
                    <a:bodyPr/>
                    <a:lstStyle/>
                    <a:p>
                      <a:pPr algn="r" rtl="1"/>
                      <a:endParaRPr lang="en-US" sz="2800" dirty="0">
                        <a:solidFill>
                          <a:schemeClr val="accent1">
                            <a:lumMod val="75000"/>
                          </a:schemeClr>
                        </a:solidFill>
                        <a:latin typeface="+mn-lt"/>
                      </a:endParaRPr>
                    </a:p>
                  </a:txBody>
                  <a:tcPr>
                    <a:lnL w="12700" cmpd="sng">
                      <a:noFill/>
                    </a:lnL>
                    <a:lnR w="57150" cap="flat" cmpd="sng" algn="ctr">
                      <a:solidFill>
                        <a:schemeClr val="accent1">
                          <a:lumMod val="7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590957887"/>
                  </a:ext>
                </a:extLst>
              </a:tr>
              <a:tr h="511347">
                <a:tc>
                  <a:txBody>
                    <a:bodyPr/>
                    <a:lstStyle/>
                    <a:p>
                      <a:pPr algn="r" rtl="1"/>
                      <a:r>
                        <a:rPr lang="ar-JO" sz="2800" b="0" i="0" u="none" strike="noStrike" dirty="0">
                          <a:solidFill>
                            <a:schemeClr val="accent1">
                              <a:lumMod val="75000"/>
                            </a:schemeClr>
                          </a:solidFill>
                          <a:effectLst/>
                          <a:latin typeface="+mn-lt"/>
                        </a:rPr>
                        <a:t>الستات </a:t>
                      </a:r>
                      <a:r>
                        <a:rPr lang="ar-JO" sz="2800" b="0" i="0" u="none" strike="noStrike" dirty="0" err="1">
                          <a:solidFill>
                            <a:schemeClr val="accent1">
                              <a:lumMod val="75000"/>
                            </a:schemeClr>
                          </a:solidFill>
                          <a:effectLst/>
                          <a:latin typeface="+mn-lt"/>
                        </a:rPr>
                        <a:t>لاتصلح</a:t>
                      </a:r>
                      <a:r>
                        <a:rPr lang="ar-JO" sz="2800" b="0" i="0" u="none" strike="noStrike" dirty="0">
                          <a:solidFill>
                            <a:schemeClr val="accent1">
                              <a:lumMod val="75000"/>
                            </a:schemeClr>
                          </a:solidFill>
                          <a:effectLst/>
                          <a:latin typeface="+mn-lt"/>
                        </a:rPr>
                        <a:t>  للشغل إلا </a:t>
                      </a:r>
                      <a:r>
                        <a:rPr lang="ar-JO" sz="2800" b="0" i="0" u="none" strike="noStrike" dirty="0" err="1">
                          <a:solidFill>
                            <a:schemeClr val="accent1">
                              <a:lumMod val="75000"/>
                            </a:schemeClr>
                          </a:solidFill>
                          <a:effectLst/>
                          <a:latin typeface="+mn-lt"/>
                        </a:rPr>
                        <a:t>فى</a:t>
                      </a:r>
                      <a:r>
                        <a:rPr lang="ar-JO" sz="2800" b="0" i="0" u="none" strike="noStrike" dirty="0">
                          <a:solidFill>
                            <a:schemeClr val="accent1">
                              <a:lumMod val="75000"/>
                            </a:schemeClr>
                          </a:solidFill>
                          <a:effectLst/>
                          <a:latin typeface="+mn-lt"/>
                        </a:rPr>
                        <a:t> أعمال معينة</a:t>
                      </a:r>
                      <a:endParaRPr lang="en-US" sz="2800" dirty="0">
                        <a:solidFill>
                          <a:schemeClr val="accent1">
                            <a:lumMod val="75000"/>
                          </a:schemeClr>
                        </a:solidFill>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6350" cap="flat" cmpd="sng" algn="ctr">
                      <a:solidFill>
                        <a:schemeClr val="accent1">
                          <a:lumMod val="75000"/>
                        </a:schemeClr>
                      </a:solidFill>
                      <a:prstDash val="solid"/>
                      <a:round/>
                      <a:headEnd type="none" w="med" len="med"/>
                      <a:tailEnd type="none" w="med" len="med"/>
                    </a:lnT>
                    <a:lnB w="571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vMerge="1">
                  <a:txBody>
                    <a:bodyPr/>
                    <a:lstStyle/>
                    <a:p>
                      <a:pPr algn="r" rtl="1"/>
                      <a:endParaRPr lang="en-US" sz="2800" dirty="0">
                        <a:solidFill>
                          <a:schemeClr val="accent1">
                            <a:lumMod val="75000"/>
                          </a:schemeClr>
                        </a:solidFill>
                        <a:latin typeface="+mn-lt"/>
                      </a:endParaRPr>
                    </a:p>
                  </a:txBody>
                  <a:tcPr>
                    <a:lnL w="12700" cmpd="sng">
                      <a:noFill/>
                    </a:lnL>
                    <a:lnR w="57150" cap="flat" cmpd="sng" algn="ctr">
                      <a:solidFill>
                        <a:schemeClr val="accent1">
                          <a:lumMod val="75000"/>
                        </a:schemeClr>
                      </a:solidFill>
                      <a:prstDash val="solid"/>
                      <a:round/>
                      <a:headEnd type="none" w="med" len="med"/>
                      <a:tailEnd type="none" w="med" len="med"/>
                    </a:lnR>
                    <a:lnT w="12700" cmpd="sng">
                      <a:noFill/>
                    </a:lnT>
                    <a:lnB w="571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532494989"/>
                  </a:ext>
                </a:extLst>
              </a:tr>
              <a:tr h="511347">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JO" sz="2800" b="0" i="0" u="none" strike="noStrike" dirty="0">
                          <a:solidFill>
                            <a:schemeClr val="accent1">
                              <a:lumMod val="75000"/>
                            </a:schemeClr>
                          </a:solidFill>
                          <a:effectLst/>
                          <a:latin typeface="+mn-lt"/>
                        </a:rPr>
                        <a:t>الراجل اللي يسيب زوجته تشتغل غلطان</a:t>
                      </a:r>
                      <a:endParaRPr lang="ar-EG" sz="2800" b="0" i="0" u="none" strike="noStrike" dirty="0">
                        <a:solidFill>
                          <a:schemeClr val="accent1">
                            <a:lumMod val="75000"/>
                          </a:schemeClr>
                        </a:solidFill>
                        <a:effectLst/>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57150" cap="flat" cmpd="sng" algn="ctr">
                      <a:solidFill>
                        <a:schemeClr val="accent1">
                          <a:lumMod val="75000"/>
                        </a:schemeClr>
                      </a:solidFill>
                      <a:prstDash val="solid"/>
                      <a:round/>
                      <a:headEnd type="none" w="med" len="med"/>
                      <a:tailEnd type="none" w="med" len="med"/>
                    </a:lnT>
                    <a:lnB w="63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rowSpan="5">
                  <a:txBody>
                    <a:bodyPr/>
                    <a:lstStyle/>
                    <a:p>
                      <a:pPr algn="r" rtl="1"/>
                      <a:r>
                        <a:rPr lang="ar-EG" sz="2800" dirty="0">
                          <a:solidFill>
                            <a:schemeClr val="accent1">
                              <a:lumMod val="75000"/>
                            </a:schemeClr>
                          </a:solidFill>
                          <a:latin typeface="+mn-lt"/>
                        </a:rPr>
                        <a:t>دور الرجل</a:t>
                      </a:r>
                      <a:endParaRPr lang="en-US" sz="2800" dirty="0">
                        <a:solidFill>
                          <a:schemeClr val="accent1">
                            <a:lumMod val="75000"/>
                          </a:schemeClr>
                        </a:solidFill>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57150" cap="flat" cmpd="sng" algn="ctr">
                      <a:solidFill>
                        <a:schemeClr val="accent1">
                          <a:lumMod val="75000"/>
                        </a:schemeClr>
                      </a:solidFill>
                      <a:prstDash val="solid"/>
                      <a:round/>
                      <a:headEnd type="none" w="med" len="med"/>
                      <a:tailEnd type="none" w="med" len="med"/>
                    </a:lnT>
                    <a:lnB w="571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81181106"/>
                  </a:ext>
                </a:extLst>
              </a:tr>
              <a:tr h="511347">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JO" sz="2800" b="0" i="0" u="none" strike="noStrike" dirty="0">
                          <a:solidFill>
                            <a:schemeClr val="accent1">
                              <a:lumMod val="75000"/>
                            </a:schemeClr>
                          </a:solidFill>
                          <a:effectLst/>
                          <a:latin typeface="+mn-lt"/>
                        </a:rPr>
                        <a:t>الزوج اللي </a:t>
                      </a:r>
                      <a:r>
                        <a:rPr lang="ar-JO" sz="2800" b="0" i="0" u="none" strike="noStrike" dirty="0" err="1">
                          <a:solidFill>
                            <a:schemeClr val="accent1">
                              <a:lumMod val="75000"/>
                            </a:schemeClr>
                          </a:solidFill>
                          <a:effectLst/>
                          <a:latin typeface="+mn-lt"/>
                        </a:rPr>
                        <a:t>بيساعد</a:t>
                      </a:r>
                      <a:r>
                        <a:rPr lang="ar-JO" sz="2800" b="0" i="0" u="none" strike="noStrike" dirty="0">
                          <a:solidFill>
                            <a:schemeClr val="accent1">
                              <a:lumMod val="75000"/>
                            </a:schemeClr>
                          </a:solidFill>
                          <a:effectLst/>
                          <a:latin typeface="+mn-lt"/>
                        </a:rPr>
                        <a:t> زوجته في أعمال المنزل زوج ضعيف</a:t>
                      </a:r>
                      <a:endParaRPr lang="ar-EG" sz="2800" b="0" i="0" u="none" strike="noStrike" dirty="0">
                        <a:solidFill>
                          <a:schemeClr val="accent1">
                            <a:lumMod val="75000"/>
                          </a:schemeClr>
                        </a:solidFill>
                        <a:effectLst/>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6350" cap="flat" cmpd="sng" algn="ctr">
                      <a:solidFill>
                        <a:schemeClr val="accent1">
                          <a:lumMod val="75000"/>
                        </a:schemeClr>
                      </a:solidFill>
                      <a:prstDash val="solid"/>
                      <a:round/>
                      <a:headEnd type="none" w="med" len="med"/>
                      <a:tailEnd type="none" w="med" len="med"/>
                    </a:lnT>
                    <a:lnB w="63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r" rtl="1"/>
                      <a:endParaRPr lang="en-US" sz="2800" dirty="0">
                        <a:solidFill>
                          <a:schemeClr val="accent1">
                            <a:lumMod val="75000"/>
                          </a:schemeClr>
                        </a:solidFill>
                        <a:latin typeface="+mn-lt"/>
                      </a:endParaRPr>
                    </a:p>
                  </a:txBody>
                  <a:tcPr>
                    <a:lnL w="12700" cmpd="sng">
                      <a:noFill/>
                    </a:lnL>
                    <a:lnR w="57150" cap="flat" cmpd="sng" algn="ctr">
                      <a:solidFill>
                        <a:schemeClr val="accent1">
                          <a:lumMod val="7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51011972"/>
                  </a:ext>
                </a:extLst>
              </a:tr>
              <a:tr h="511347">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JO" sz="2800" b="0" i="0" u="none" strike="noStrike" dirty="0">
                          <a:solidFill>
                            <a:schemeClr val="accent1">
                              <a:lumMod val="75000"/>
                            </a:schemeClr>
                          </a:solidFill>
                          <a:effectLst/>
                          <a:latin typeface="+mn-lt"/>
                        </a:rPr>
                        <a:t>رجل  البيت هو الوحيد في الأسرة المسؤول عن توليد الدخل ومستوى معيشة الأسرة</a:t>
                      </a:r>
                      <a:endParaRPr lang="ar-EG" sz="2800" b="0" i="0" u="none" strike="noStrike" dirty="0">
                        <a:solidFill>
                          <a:schemeClr val="accent1">
                            <a:lumMod val="75000"/>
                          </a:schemeClr>
                        </a:solidFill>
                        <a:effectLst/>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6350" cap="flat" cmpd="sng" algn="ctr">
                      <a:solidFill>
                        <a:schemeClr val="accent1">
                          <a:lumMod val="75000"/>
                        </a:schemeClr>
                      </a:solidFill>
                      <a:prstDash val="solid"/>
                      <a:round/>
                      <a:headEnd type="none" w="med" len="med"/>
                      <a:tailEnd type="none" w="med" len="med"/>
                    </a:lnT>
                    <a:lnB w="63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r" rtl="1"/>
                      <a:endParaRPr lang="en-US" sz="2800" dirty="0">
                        <a:solidFill>
                          <a:schemeClr val="accent1">
                            <a:lumMod val="75000"/>
                          </a:schemeClr>
                        </a:solidFill>
                        <a:latin typeface="+mn-lt"/>
                      </a:endParaRPr>
                    </a:p>
                  </a:txBody>
                  <a:tcPr>
                    <a:lnL w="12700" cmpd="sng">
                      <a:noFill/>
                    </a:lnL>
                    <a:lnR w="57150" cap="flat" cmpd="sng" algn="ctr">
                      <a:solidFill>
                        <a:schemeClr val="accent1">
                          <a:lumMod val="7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21226941"/>
                  </a:ext>
                </a:extLst>
              </a:tr>
              <a:tr h="511347">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JO" sz="2800" b="0" i="0" u="none" strike="noStrike" dirty="0">
                          <a:solidFill>
                            <a:schemeClr val="accent1">
                              <a:lumMod val="75000"/>
                            </a:schemeClr>
                          </a:solidFill>
                          <a:effectLst/>
                          <a:latin typeface="+mn-lt"/>
                        </a:rPr>
                        <a:t>شغل الست يجعلها أكثر غروراً واستكباراً على الزوج</a:t>
                      </a:r>
                      <a:endParaRPr lang="ar-EG" sz="2800" dirty="0">
                        <a:solidFill>
                          <a:schemeClr val="accent1">
                            <a:lumMod val="75000"/>
                          </a:schemeClr>
                        </a:solidFill>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6350" cap="flat" cmpd="sng" algn="ctr">
                      <a:solidFill>
                        <a:schemeClr val="accent1">
                          <a:lumMod val="75000"/>
                        </a:schemeClr>
                      </a:solidFill>
                      <a:prstDash val="solid"/>
                      <a:round/>
                      <a:headEnd type="none" w="med" len="med"/>
                      <a:tailEnd type="none" w="med" len="med"/>
                    </a:lnT>
                    <a:lnB w="63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r" rtl="1"/>
                      <a:endParaRPr lang="en-US" sz="2800" dirty="0">
                        <a:solidFill>
                          <a:schemeClr val="accent1">
                            <a:lumMod val="75000"/>
                          </a:schemeClr>
                        </a:solidFill>
                        <a:latin typeface="+mn-lt"/>
                      </a:endParaRPr>
                    </a:p>
                  </a:txBody>
                  <a:tcPr>
                    <a:lnL w="12700" cmpd="sng">
                      <a:noFill/>
                    </a:lnL>
                    <a:lnR w="57150" cap="flat" cmpd="sng" algn="ctr">
                      <a:solidFill>
                        <a:schemeClr val="accent1">
                          <a:lumMod val="7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1763309"/>
                  </a:ext>
                </a:extLst>
              </a:tr>
              <a:tr h="511347">
                <a:tc>
                  <a:txBody>
                    <a:bodyPr/>
                    <a:lstStyle/>
                    <a:p>
                      <a:pPr algn="r" rtl="1"/>
                      <a:r>
                        <a:rPr lang="ar-JO" sz="2800" b="0" i="0" u="none" strike="noStrike" dirty="0">
                          <a:solidFill>
                            <a:schemeClr val="accent1">
                              <a:lumMod val="75000"/>
                            </a:schemeClr>
                          </a:solidFill>
                          <a:effectLst/>
                          <a:latin typeface="+mn-lt"/>
                        </a:rPr>
                        <a:t>شغل الست يزود المشاكل بينها وبين زوجها</a:t>
                      </a:r>
                      <a:endParaRPr lang="en-US" sz="2800" dirty="0">
                        <a:solidFill>
                          <a:schemeClr val="accent1">
                            <a:lumMod val="75000"/>
                          </a:schemeClr>
                        </a:solidFill>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6350" cap="flat" cmpd="sng" algn="ctr">
                      <a:solidFill>
                        <a:schemeClr val="accent1">
                          <a:lumMod val="75000"/>
                        </a:schemeClr>
                      </a:solidFill>
                      <a:prstDash val="solid"/>
                      <a:round/>
                      <a:headEnd type="none" w="med" len="med"/>
                      <a:tailEnd type="none" w="med" len="med"/>
                    </a:lnT>
                    <a:lnB w="571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r" rtl="1"/>
                      <a:endParaRPr lang="en-US" sz="2800" dirty="0">
                        <a:solidFill>
                          <a:schemeClr val="accent1">
                            <a:lumMod val="75000"/>
                          </a:schemeClr>
                        </a:solidFill>
                        <a:latin typeface="+mn-lt"/>
                      </a:endParaRPr>
                    </a:p>
                  </a:txBody>
                  <a:tcPr>
                    <a:lnL w="12700" cmpd="sng">
                      <a:noFill/>
                    </a:lnL>
                    <a:lnR w="57150" cap="flat" cmpd="sng" algn="ctr">
                      <a:solidFill>
                        <a:schemeClr val="accent1">
                          <a:lumMod val="75000"/>
                        </a:schemeClr>
                      </a:solidFill>
                      <a:prstDash val="solid"/>
                      <a:round/>
                      <a:headEnd type="none" w="med" len="med"/>
                      <a:tailEnd type="none" w="med" len="med"/>
                    </a:lnR>
                    <a:lnT w="12700" cmpd="sng">
                      <a:noFill/>
                    </a:lnT>
                    <a:lnB w="571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84203301"/>
                  </a:ext>
                </a:extLst>
              </a:tr>
              <a:tr h="511347">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JO" sz="2800" b="0" i="0" u="none" strike="noStrike" dirty="0">
                          <a:solidFill>
                            <a:schemeClr val="accent1">
                              <a:lumMod val="75000"/>
                            </a:schemeClr>
                          </a:solidFill>
                          <a:effectLst/>
                          <a:latin typeface="+mn-lt"/>
                        </a:rPr>
                        <a:t>أما تقل فرص العمل، المفروض يكون للرجالة الأولوية في الشغل عن الستات</a:t>
                      </a:r>
                      <a:endParaRPr lang="ar-EG" sz="2800" b="0" i="0" u="none" strike="noStrike" dirty="0">
                        <a:solidFill>
                          <a:schemeClr val="accent1">
                            <a:lumMod val="75000"/>
                          </a:schemeClr>
                        </a:solidFill>
                        <a:effectLst/>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57150" cap="flat" cmpd="sng" algn="ctr">
                      <a:solidFill>
                        <a:schemeClr val="accent1">
                          <a:lumMod val="75000"/>
                        </a:schemeClr>
                      </a:solidFill>
                      <a:prstDash val="solid"/>
                      <a:round/>
                      <a:headEnd type="none" w="med" len="med"/>
                      <a:tailEnd type="none" w="med" len="med"/>
                    </a:lnT>
                    <a:lnB w="63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2">
                  <a:txBody>
                    <a:bodyPr/>
                    <a:lstStyle/>
                    <a:p>
                      <a:pPr algn="r" rtl="1"/>
                      <a:r>
                        <a:rPr lang="ar-EG" sz="2800" dirty="0">
                          <a:solidFill>
                            <a:schemeClr val="accent1">
                              <a:lumMod val="75000"/>
                            </a:schemeClr>
                          </a:solidFill>
                          <a:latin typeface="+mn-lt"/>
                        </a:rPr>
                        <a:t>التمييز ضد المرأة</a:t>
                      </a:r>
                      <a:endParaRPr lang="en-US" sz="2800" dirty="0">
                        <a:solidFill>
                          <a:schemeClr val="accent1">
                            <a:lumMod val="75000"/>
                          </a:schemeClr>
                        </a:solidFill>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57150" cap="flat" cmpd="sng" algn="ctr">
                      <a:solidFill>
                        <a:schemeClr val="accent1">
                          <a:lumMod val="75000"/>
                        </a:schemeClr>
                      </a:solidFill>
                      <a:prstDash val="solid"/>
                      <a:round/>
                      <a:headEnd type="none" w="med" len="med"/>
                      <a:tailEnd type="none" w="med" len="med"/>
                    </a:lnT>
                    <a:lnB w="571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745391991"/>
                  </a:ext>
                </a:extLst>
              </a:tr>
              <a:tr h="932456">
                <a:tc>
                  <a:txBody>
                    <a:bodyPr/>
                    <a:lstStyle/>
                    <a:p>
                      <a:pPr algn="r" rtl="1"/>
                      <a:r>
                        <a:rPr lang="ar-JO" sz="2800" b="0" i="0" u="none" strike="noStrike" dirty="0">
                          <a:solidFill>
                            <a:schemeClr val="accent1">
                              <a:lumMod val="75000"/>
                            </a:schemeClr>
                          </a:solidFill>
                          <a:effectLst/>
                          <a:latin typeface="+mn-lt"/>
                        </a:rPr>
                        <a:t>لو في راجل وست </a:t>
                      </a:r>
                      <a:r>
                        <a:rPr lang="ar-JO" sz="2800" b="0" i="0" u="none" strike="noStrike" dirty="0" err="1">
                          <a:solidFill>
                            <a:schemeClr val="accent1">
                              <a:lumMod val="75000"/>
                            </a:schemeClr>
                          </a:solidFill>
                          <a:effectLst/>
                          <a:latin typeface="+mn-lt"/>
                        </a:rPr>
                        <a:t>بيشتغلوا</a:t>
                      </a:r>
                      <a:r>
                        <a:rPr lang="ar-JO" sz="2800" b="0" i="0" u="none" strike="noStrike" dirty="0">
                          <a:solidFill>
                            <a:schemeClr val="accent1">
                              <a:lumMod val="75000"/>
                            </a:schemeClr>
                          </a:solidFill>
                          <a:effectLst/>
                          <a:latin typeface="+mn-lt"/>
                        </a:rPr>
                        <a:t> في نفس الدرجة الوظيفية وفي نفس المكان، المفروض الراجل </a:t>
                      </a:r>
                      <a:r>
                        <a:rPr lang="ar-JO" sz="2800" b="0" i="0" u="none" strike="noStrike" dirty="0" err="1">
                          <a:solidFill>
                            <a:schemeClr val="accent1">
                              <a:lumMod val="75000"/>
                            </a:schemeClr>
                          </a:solidFill>
                          <a:effectLst/>
                          <a:latin typeface="+mn-lt"/>
                        </a:rPr>
                        <a:t>يأخد</a:t>
                      </a:r>
                      <a:r>
                        <a:rPr lang="ar-JO" sz="2800" b="0" i="0" u="none" strike="noStrike" dirty="0">
                          <a:solidFill>
                            <a:schemeClr val="accent1">
                              <a:lumMod val="75000"/>
                            </a:schemeClr>
                          </a:solidFill>
                          <a:effectLst/>
                          <a:latin typeface="+mn-lt"/>
                        </a:rPr>
                        <a:t> أعلى ولا الست؟</a:t>
                      </a:r>
                      <a:endParaRPr lang="en-US" sz="2800" dirty="0">
                        <a:solidFill>
                          <a:schemeClr val="accent1">
                            <a:lumMod val="75000"/>
                          </a:schemeClr>
                        </a:solidFill>
                        <a:latin typeface="+mn-lt"/>
                      </a:endParaRPr>
                    </a:p>
                  </a:txBody>
                  <a:tcPr>
                    <a:lnL w="57150" cap="flat" cmpd="sng" algn="ctr">
                      <a:solidFill>
                        <a:schemeClr val="accent1">
                          <a:lumMod val="75000"/>
                        </a:schemeClr>
                      </a:solidFill>
                      <a:prstDash val="solid"/>
                      <a:round/>
                      <a:headEnd type="none" w="med" len="med"/>
                      <a:tailEnd type="none" w="med" len="med"/>
                    </a:lnL>
                    <a:lnR w="57150" cap="flat" cmpd="sng" algn="ctr">
                      <a:solidFill>
                        <a:schemeClr val="accent1">
                          <a:lumMod val="75000"/>
                        </a:schemeClr>
                      </a:solidFill>
                      <a:prstDash val="solid"/>
                      <a:round/>
                      <a:headEnd type="none" w="med" len="med"/>
                      <a:tailEnd type="none" w="med" len="med"/>
                    </a:lnR>
                    <a:lnT w="6350" cap="flat" cmpd="sng" algn="ctr">
                      <a:solidFill>
                        <a:schemeClr val="accent1">
                          <a:lumMod val="75000"/>
                        </a:schemeClr>
                      </a:solidFill>
                      <a:prstDash val="solid"/>
                      <a:round/>
                      <a:headEnd type="none" w="med" len="med"/>
                      <a:tailEnd type="none" w="med" len="med"/>
                    </a:lnT>
                    <a:lnB w="571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vMerge="1">
                  <a:txBody>
                    <a:bodyPr/>
                    <a:lstStyle/>
                    <a:p>
                      <a:pPr algn="r" rtl="1"/>
                      <a:endParaRPr lang="en-US" sz="2800" dirty="0">
                        <a:solidFill>
                          <a:schemeClr val="accent1">
                            <a:lumMod val="75000"/>
                          </a:schemeClr>
                        </a:solidFill>
                        <a:latin typeface="+mn-lt"/>
                      </a:endParaRPr>
                    </a:p>
                  </a:txBody>
                  <a:tcPr>
                    <a:lnL w="12700" cmpd="sng">
                      <a:noFill/>
                    </a:lnL>
                    <a:lnR w="57150" cap="flat" cmpd="sng" algn="ctr">
                      <a:solidFill>
                        <a:schemeClr val="accent1">
                          <a:lumMod val="75000"/>
                        </a:schemeClr>
                      </a:solidFill>
                      <a:prstDash val="solid"/>
                      <a:round/>
                      <a:headEnd type="none" w="med" len="med"/>
                      <a:tailEnd type="none" w="med" len="med"/>
                    </a:lnR>
                    <a:lnT w="12700" cmpd="sng">
                      <a:noFill/>
                    </a:lnT>
                    <a:lnB w="5715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2556149"/>
                  </a:ext>
                </a:extLst>
              </a:tr>
            </a:tbl>
          </a:graphicData>
        </a:graphic>
      </p:graphicFrame>
      <p:sp>
        <p:nvSpPr>
          <p:cNvPr id="6" name="Title 5">
            <a:extLst>
              <a:ext uri="{FF2B5EF4-FFF2-40B4-BE49-F238E27FC236}">
                <a16:creationId xmlns:a16="http://schemas.microsoft.com/office/drawing/2014/main" id="{3B5818E7-18A7-E7AC-97ED-344412F9DBF1}"/>
              </a:ext>
            </a:extLst>
          </p:cNvPr>
          <p:cNvSpPr>
            <a:spLocks noGrp="1"/>
          </p:cNvSpPr>
          <p:nvPr>
            <p:ph type="title"/>
          </p:nvPr>
        </p:nvSpPr>
        <p:spPr>
          <a:xfrm>
            <a:off x="1598019" y="73740"/>
            <a:ext cx="10190010" cy="909490"/>
          </a:xfrm>
        </p:spPr>
        <p:txBody>
          <a:bodyPr>
            <a:normAutofit/>
          </a:bodyPr>
          <a:lstStyle/>
          <a:p>
            <a:r>
              <a:rPr lang="ar-EG" sz="4400" dirty="0">
                <a:solidFill>
                  <a:schemeClr val="accent4"/>
                </a:solidFill>
              </a:rPr>
              <a:t>المحاور الفرعية</a:t>
            </a:r>
            <a:endParaRPr lang="en-US" dirty="0">
              <a:solidFill>
                <a:schemeClr val="accent4"/>
              </a:solidFill>
            </a:endParaRPr>
          </a:p>
        </p:txBody>
      </p:sp>
    </p:spTree>
    <p:extLst>
      <p:ext uri="{BB962C8B-B14F-4D97-AF65-F5344CB8AC3E}">
        <p14:creationId xmlns:p14="http://schemas.microsoft.com/office/powerpoint/2010/main" val="1313421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B7143AD4-24C3-A929-0658-563A40133741}"/>
              </a:ext>
            </a:extLst>
          </p:cNvPr>
          <p:cNvGraphicFramePr>
            <a:graphicFrameLocks noGrp="1"/>
          </p:cNvGraphicFramePr>
          <p:nvPr>
            <p:extLst>
              <p:ext uri="{D42A27DB-BD31-4B8C-83A1-F6EECF244321}">
                <p14:modId xmlns:p14="http://schemas.microsoft.com/office/powerpoint/2010/main" val="3786605856"/>
              </p:ext>
            </p:extLst>
          </p:nvPr>
        </p:nvGraphicFramePr>
        <p:xfrm>
          <a:off x="1476530" y="648730"/>
          <a:ext cx="9947292" cy="5099998"/>
        </p:xfrm>
        <a:graphic>
          <a:graphicData uri="http://schemas.openxmlformats.org/drawingml/2006/table">
            <a:tbl>
              <a:tblPr firstRow="1" bandRow="1">
                <a:tableStyleId>{5C22544A-7EE6-4342-B048-85BDC9FD1C3A}</a:tableStyleId>
              </a:tblPr>
              <a:tblGrid>
                <a:gridCol w="4973646">
                  <a:extLst>
                    <a:ext uri="{9D8B030D-6E8A-4147-A177-3AD203B41FA5}">
                      <a16:colId xmlns:a16="http://schemas.microsoft.com/office/drawing/2014/main" val="449533108"/>
                    </a:ext>
                  </a:extLst>
                </a:gridCol>
                <a:gridCol w="4973646">
                  <a:extLst>
                    <a:ext uri="{9D8B030D-6E8A-4147-A177-3AD203B41FA5}">
                      <a16:colId xmlns:a16="http://schemas.microsoft.com/office/drawing/2014/main" val="4217058663"/>
                    </a:ext>
                  </a:extLst>
                </a:gridCol>
              </a:tblGrid>
              <a:tr h="2549999">
                <a:tc>
                  <a:txBody>
                    <a:bodyPr/>
                    <a:lstStyle/>
                    <a:p>
                      <a:pPr algn="ctr" rtl="1"/>
                      <a:r>
                        <a:rPr lang="ar-EG" sz="4000" b="1" dirty="0">
                          <a:solidFill>
                            <a:schemeClr val="accent1">
                              <a:lumMod val="75000"/>
                            </a:schemeClr>
                          </a:solidFill>
                        </a:rPr>
                        <a:t>تحسين إضافي</a:t>
                      </a:r>
                      <a:endParaRPr lang="en-US" sz="4000" b="1" dirty="0">
                        <a:solidFill>
                          <a:schemeClr val="accent1">
                            <a:lumMod val="75000"/>
                          </a:schemeClr>
                        </a:solidFill>
                      </a:endParaRPr>
                    </a:p>
                  </a:txBody>
                  <a:tcPr anchor="ctr">
                    <a:solidFill>
                      <a:schemeClr val="accent2">
                        <a:lumMod val="40000"/>
                        <a:lumOff val="60000"/>
                      </a:schemeClr>
                    </a:solidFill>
                  </a:tcPr>
                </a:tc>
                <a:tc>
                  <a:txBody>
                    <a:bodyPr/>
                    <a:lstStyle/>
                    <a:p>
                      <a:pPr algn="ctr" rtl="1"/>
                      <a:endParaRPr lang="en-US" sz="4000" b="1" dirty="0">
                        <a:solidFill>
                          <a:schemeClr val="accent1">
                            <a:lumMod val="75000"/>
                          </a:schemeClr>
                        </a:solidFill>
                      </a:endParaRPr>
                    </a:p>
                  </a:txBody>
                  <a:tcPr anchor="ctr">
                    <a:solidFill>
                      <a:schemeClr val="accent6">
                        <a:lumMod val="20000"/>
                        <a:lumOff val="80000"/>
                      </a:schemeClr>
                    </a:solidFill>
                  </a:tcPr>
                </a:tc>
                <a:extLst>
                  <a:ext uri="{0D108BD9-81ED-4DB2-BD59-A6C34878D82A}">
                    <a16:rowId xmlns:a16="http://schemas.microsoft.com/office/drawing/2014/main" val="4227733324"/>
                  </a:ext>
                </a:extLst>
              </a:tr>
              <a:tr h="2549999">
                <a:tc>
                  <a:txBody>
                    <a:bodyPr/>
                    <a:lstStyle/>
                    <a:p>
                      <a:pPr algn="ctr" rtl="1"/>
                      <a:r>
                        <a:rPr lang="ar-EG" sz="4000" b="1" dirty="0">
                          <a:solidFill>
                            <a:schemeClr val="accent1">
                              <a:lumMod val="75000"/>
                            </a:schemeClr>
                          </a:solidFill>
                        </a:rPr>
                        <a:t>عمل ضخم مع الذكور</a:t>
                      </a:r>
                      <a:endParaRPr lang="en-US" sz="4000" b="1" dirty="0">
                        <a:solidFill>
                          <a:schemeClr val="accent1">
                            <a:lumMod val="75000"/>
                          </a:schemeClr>
                        </a:solidFill>
                      </a:endParaRPr>
                    </a:p>
                  </a:txBody>
                  <a:tcPr anchor="ctr">
                    <a:solidFill>
                      <a:schemeClr val="accent1">
                        <a:lumMod val="20000"/>
                        <a:lumOff val="80000"/>
                      </a:schemeClr>
                    </a:solidFill>
                  </a:tcPr>
                </a:tc>
                <a:tc>
                  <a:txBody>
                    <a:bodyPr/>
                    <a:lstStyle/>
                    <a:p>
                      <a:pPr algn="ctr" rtl="1"/>
                      <a:r>
                        <a:rPr lang="ar-EG" sz="4000" b="1" dirty="0">
                          <a:solidFill>
                            <a:schemeClr val="accent1">
                              <a:lumMod val="75000"/>
                            </a:schemeClr>
                          </a:solidFill>
                        </a:rPr>
                        <a:t>عمل ضخم مع الذكور والإناث</a:t>
                      </a:r>
                      <a:endParaRPr lang="en-US" sz="4000" b="1" dirty="0">
                        <a:solidFill>
                          <a:schemeClr val="accent1">
                            <a:lumMod val="75000"/>
                          </a:schemeClr>
                        </a:solidFill>
                      </a:endParaRPr>
                    </a:p>
                  </a:txBody>
                  <a:tcPr anchor="ctr">
                    <a:solidFill>
                      <a:schemeClr val="bg1">
                        <a:lumMod val="85000"/>
                      </a:schemeClr>
                    </a:solidFill>
                  </a:tcPr>
                </a:tc>
                <a:extLst>
                  <a:ext uri="{0D108BD9-81ED-4DB2-BD59-A6C34878D82A}">
                    <a16:rowId xmlns:a16="http://schemas.microsoft.com/office/drawing/2014/main" val="2973899382"/>
                  </a:ext>
                </a:extLst>
              </a:tr>
            </a:tbl>
          </a:graphicData>
        </a:graphic>
      </p:graphicFrame>
      <p:sp>
        <p:nvSpPr>
          <p:cNvPr id="3" name="Arrow: Left-Right 2">
            <a:extLst>
              <a:ext uri="{FF2B5EF4-FFF2-40B4-BE49-F238E27FC236}">
                <a16:creationId xmlns:a16="http://schemas.microsoft.com/office/drawing/2014/main" id="{657B3C92-F37D-391E-C7B4-292804A4A21C}"/>
              </a:ext>
            </a:extLst>
          </p:cNvPr>
          <p:cNvSpPr/>
          <p:nvPr/>
        </p:nvSpPr>
        <p:spPr>
          <a:xfrm>
            <a:off x="1588957" y="5795423"/>
            <a:ext cx="9784080" cy="1000793"/>
          </a:xfrm>
          <a:prstGeom prst="leftRightArrow">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Left-Right 3">
            <a:extLst>
              <a:ext uri="{FF2B5EF4-FFF2-40B4-BE49-F238E27FC236}">
                <a16:creationId xmlns:a16="http://schemas.microsoft.com/office/drawing/2014/main" id="{AE8379B1-5F52-0D99-4BBD-22BFA7614A02}"/>
              </a:ext>
            </a:extLst>
          </p:cNvPr>
          <p:cNvSpPr/>
          <p:nvPr/>
        </p:nvSpPr>
        <p:spPr>
          <a:xfrm rot="16200000">
            <a:off x="-1651837" y="2743200"/>
            <a:ext cx="5029200" cy="1005840"/>
          </a:xfrm>
          <a:prstGeom prst="leftRightArrow">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1201739C-406E-D70E-936D-3B20D1B42B1A}"/>
              </a:ext>
            </a:extLst>
          </p:cNvPr>
          <p:cNvSpPr txBox="1"/>
          <p:nvPr/>
        </p:nvSpPr>
        <p:spPr>
          <a:xfrm>
            <a:off x="361449" y="5045207"/>
            <a:ext cx="1005840" cy="584775"/>
          </a:xfrm>
          <a:prstGeom prst="rect">
            <a:avLst/>
          </a:prstGeom>
          <a:noFill/>
        </p:spPr>
        <p:txBody>
          <a:bodyPr wrap="square" rtlCol="0">
            <a:spAutoFit/>
          </a:bodyPr>
          <a:lstStyle/>
          <a:p>
            <a:pPr algn="ctr"/>
            <a:r>
              <a:rPr lang="en-US" sz="3200" dirty="0">
                <a:solidFill>
                  <a:srgbClr val="C00000"/>
                </a:solidFill>
              </a:rPr>
              <a:t>-</a:t>
            </a:r>
            <a:r>
              <a:rPr lang="en-US" sz="3200" dirty="0" err="1">
                <a:solidFill>
                  <a:srgbClr val="C00000"/>
                </a:solidFill>
              </a:rPr>
              <a:t>ve</a:t>
            </a:r>
            <a:endParaRPr lang="en-US" sz="3200" dirty="0">
              <a:solidFill>
                <a:srgbClr val="C00000"/>
              </a:solidFill>
            </a:endParaRPr>
          </a:p>
        </p:txBody>
      </p:sp>
      <p:sp>
        <p:nvSpPr>
          <p:cNvPr id="10" name="TextBox 9">
            <a:extLst>
              <a:ext uri="{FF2B5EF4-FFF2-40B4-BE49-F238E27FC236}">
                <a16:creationId xmlns:a16="http://schemas.microsoft.com/office/drawing/2014/main" id="{453C083D-4B62-D747-E9EF-25A611F2E743}"/>
              </a:ext>
            </a:extLst>
          </p:cNvPr>
          <p:cNvSpPr txBox="1"/>
          <p:nvPr/>
        </p:nvSpPr>
        <p:spPr>
          <a:xfrm>
            <a:off x="307943" y="768315"/>
            <a:ext cx="1074292" cy="584775"/>
          </a:xfrm>
          <a:prstGeom prst="rect">
            <a:avLst/>
          </a:prstGeom>
          <a:noFill/>
        </p:spPr>
        <p:txBody>
          <a:bodyPr wrap="square" rtlCol="0">
            <a:spAutoFit/>
          </a:bodyPr>
          <a:lstStyle/>
          <a:p>
            <a:pPr algn="ctr"/>
            <a:r>
              <a:rPr lang="en-US" sz="3200" dirty="0">
                <a:solidFill>
                  <a:srgbClr val="00B050"/>
                </a:solidFill>
              </a:rPr>
              <a:t>+</a:t>
            </a:r>
            <a:r>
              <a:rPr lang="en-US" sz="3200" dirty="0" err="1">
                <a:solidFill>
                  <a:srgbClr val="00B050"/>
                </a:solidFill>
              </a:rPr>
              <a:t>ve</a:t>
            </a:r>
            <a:endParaRPr lang="en-US" sz="3200" dirty="0">
              <a:solidFill>
                <a:srgbClr val="00B050"/>
              </a:solidFill>
            </a:endParaRPr>
          </a:p>
        </p:txBody>
      </p:sp>
      <p:sp>
        <p:nvSpPr>
          <p:cNvPr id="11" name="TextBox 10">
            <a:extLst>
              <a:ext uri="{FF2B5EF4-FFF2-40B4-BE49-F238E27FC236}">
                <a16:creationId xmlns:a16="http://schemas.microsoft.com/office/drawing/2014/main" id="{A875AF50-58D8-752B-8BD1-DB844582A878}"/>
              </a:ext>
            </a:extLst>
          </p:cNvPr>
          <p:cNvSpPr txBox="1"/>
          <p:nvPr/>
        </p:nvSpPr>
        <p:spPr>
          <a:xfrm>
            <a:off x="10138441" y="5966829"/>
            <a:ext cx="1074292" cy="646331"/>
          </a:xfrm>
          <a:prstGeom prst="rect">
            <a:avLst/>
          </a:prstGeom>
          <a:noFill/>
        </p:spPr>
        <p:txBody>
          <a:bodyPr wrap="square" rtlCol="0">
            <a:spAutoFit/>
          </a:bodyPr>
          <a:lstStyle/>
          <a:p>
            <a:pPr algn="ctr"/>
            <a:r>
              <a:rPr lang="ar-EG" sz="3600" dirty="0">
                <a:solidFill>
                  <a:srgbClr val="00B050"/>
                </a:solidFill>
              </a:rPr>
              <a:t>لا</a:t>
            </a:r>
            <a:endParaRPr lang="en-US" sz="3600" dirty="0">
              <a:solidFill>
                <a:srgbClr val="00B050"/>
              </a:solidFill>
            </a:endParaRPr>
          </a:p>
        </p:txBody>
      </p:sp>
      <p:sp>
        <p:nvSpPr>
          <p:cNvPr id="12" name="TextBox 11">
            <a:extLst>
              <a:ext uri="{FF2B5EF4-FFF2-40B4-BE49-F238E27FC236}">
                <a16:creationId xmlns:a16="http://schemas.microsoft.com/office/drawing/2014/main" id="{2E642157-215C-8CFE-BECE-C6624D3244E2}"/>
              </a:ext>
            </a:extLst>
          </p:cNvPr>
          <p:cNvSpPr txBox="1"/>
          <p:nvPr/>
        </p:nvSpPr>
        <p:spPr>
          <a:xfrm>
            <a:off x="4108619" y="5974485"/>
            <a:ext cx="4639963" cy="646331"/>
          </a:xfrm>
          <a:prstGeom prst="rect">
            <a:avLst/>
          </a:prstGeom>
          <a:noFill/>
        </p:spPr>
        <p:txBody>
          <a:bodyPr wrap="square" rtlCol="0">
            <a:spAutoFit/>
          </a:bodyPr>
          <a:lstStyle/>
          <a:p>
            <a:pPr algn="ctr" rtl="1"/>
            <a:r>
              <a:rPr lang="ar-EG" sz="3600" dirty="0">
                <a:solidFill>
                  <a:schemeClr val="accent1">
                    <a:lumMod val="75000"/>
                  </a:schemeClr>
                </a:solidFill>
              </a:rPr>
              <a:t>الفجوة بين الجنسين</a:t>
            </a:r>
            <a:endParaRPr lang="en-US" sz="3600" dirty="0">
              <a:solidFill>
                <a:schemeClr val="accent1">
                  <a:lumMod val="75000"/>
                </a:schemeClr>
              </a:solidFill>
            </a:endParaRPr>
          </a:p>
        </p:txBody>
      </p:sp>
      <p:sp>
        <p:nvSpPr>
          <p:cNvPr id="13" name="TextBox 12">
            <a:extLst>
              <a:ext uri="{FF2B5EF4-FFF2-40B4-BE49-F238E27FC236}">
                <a16:creationId xmlns:a16="http://schemas.microsoft.com/office/drawing/2014/main" id="{3BDDB93B-D4FD-26AA-E268-565F49467EBA}"/>
              </a:ext>
            </a:extLst>
          </p:cNvPr>
          <p:cNvSpPr txBox="1"/>
          <p:nvPr/>
        </p:nvSpPr>
        <p:spPr>
          <a:xfrm rot="16200000">
            <a:off x="-1654531" y="2953869"/>
            <a:ext cx="5028336" cy="646331"/>
          </a:xfrm>
          <a:prstGeom prst="rect">
            <a:avLst/>
          </a:prstGeom>
          <a:noFill/>
        </p:spPr>
        <p:txBody>
          <a:bodyPr wrap="square" rtlCol="0">
            <a:spAutoFit/>
          </a:bodyPr>
          <a:lstStyle/>
          <a:p>
            <a:pPr algn="ctr" rtl="1"/>
            <a:r>
              <a:rPr lang="ar-EG" sz="3600" dirty="0">
                <a:solidFill>
                  <a:schemeClr val="accent1">
                    <a:lumMod val="75000"/>
                  </a:schemeClr>
                </a:solidFill>
              </a:rPr>
              <a:t>القيم السائدة</a:t>
            </a:r>
            <a:endParaRPr lang="en-US" sz="3600" dirty="0">
              <a:solidFill>
                <a:schemeClr val="accent1">
                  <a:lumMod val="75000"/>
                </a:schemeClr>
              </a:solidFill>
            </a:endParaRPr>
          </a:p>
        </p:txBody>
      </p:sp>
      <p:sp>
        <p:nvSpPr>
          <p:cNvPr id="18" name="TextBox 17">
            <a:extLst>
              <a:ext uri="{FF2B5EF4-FFF2-40B4-BE49-F238E27FC236}">
                <a16:creationId xmlns:a16="http://schemas.microsoft.com/office/drawing/2014/main" id="{600550CD-C8BE-EB82-4BAD-84CDC9407A2F}"/>
              </a:ext>
            </a:extLst>
          </p:cNvPr>
          <p:cNvSpPr txBox="1"/>
          <p:nvPr/>
        </p:nvSpPr>
        <p:spPr>
          <a:xfrm>
            <a:off x="2085937" y="5970951"/>
            <a:ext cx="787010" cy="646331"/>
          </a:xfrm>
          <a:prstGeom prst="rect">
            <a:avLst/>
          </a:prstGeom>
          <a:noFill/>
        </p:spPr>
        <p:txBody>
          <a:bodyPr wrap="square" rtlCol="0">
            <a:spAutoFit/>
          </a:bodyPr>
          <a:lstStyle/>
          <a:p>
            <a:pPr algn="ctr" rtl="1"/>
            <a:r>
              <a:rPr lang="ar-EG" sz="3600" dirty="0">
                <a:solidFill>
                  <a:srgbClr val="00B050"/>
                </a:solidFill>
              </a:rPr>
              <a:t>نعم</a:t>
            </a:r>
            <a:endParaRPr lang="en-US" sz="3600" dirty="0">
              <a:solidFill>
                <a:srgbClr val="00B050"/>
              </a:solidFill>
            </a:endParaRPr>
          </a:p>
        </p:txBody>
      </p:sp>
      <p:sp>
        <p:nvSpPr>
          <p:cNvPr id="19" name="TextBox 18">
            <a:extLst>
              <a:ext uri="{FF2B5EF4-FFF2-40B4-BE49-F238E27FC236}">
                <a16:creationId xmlns:a16="http://schemas.microsoft.com/office/drawing/2014/main" id="{94B83DA2-07CA-DE11-536B-6734CE330A9A}"/>
              </a:ext>
            </a:extLst>
          </p:cNvPr>
          <p:cNvSpPr txBox="1"/>
          <p:nvPr/>
        </p:nvSpPr>
        <p:spPr>
          <a:xfrm>
            <a:off x="8357062" y="1463040"/>
            <a:ext cx="980902" cy="1200329"/>
          </a:xfrm>
          <a:prstGeom prst="rect">
            <a:avLst/>
          </a:prstGeom>
          <a:noFill/>
        </p:spPr>
        <p:txBody>
          <a:bodyPr wrap="square" rtlCol="0">
            <a:spAutoFit/>
          </a:bodyPr>
          <a:lstStyle/>
          <a:p>
            <a:r>
              <a:rPr lang="en-US" sz="7200" dirty="0">
                <a:solidFill>
                  <a:schemeClr val="accent1">
                    <a:lumMod val="75000"/>
                  </a:schemeClr>
                </a:solidFill>
                <a:sym typeface="Wingdings" panose="05000000000000000000" pitchFamily="2" charset="2"/>
              </a:rPr>
              <a:t></a:t>
            </a:r>
            <a:endParaRPr lang="en-US" sz="7200" dirty="0">
              <a:solidFill>
                <a:schemeClr val="accent1">
                  <a:lumMod val="75000"/>
                </a:schemeClr>
              </a:solidFill>
            </a:endParaRPr>
          </a:p>
        </p:txBody>
      </p:sp>
    </p:spTree>
    <p:extLst>
      <p:ext uri="{BB962C8B-B14F-4D97-AF65-F5344CB8AC3E}">
        <p14:creationId xmlns:p14="http://schemas.microsoft.com/office/powerpoint/2010/main" val="1322198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B7143AD4-24C3-A929-0658-563A40133741}"/>
              </a:ext>
            </a:extLst>
          </p:cNvPr>
          <p:cNvGraphicFramePr>
            <a:graphicFrameLocks noGrp="1"/>
          </p:cNvGraphicFramePr>
          <p:nvPr>
            <p:extLst>
              <p:ext uri="{D42A27DB-BD31-4B8C-83A1-F6EECF244321}">
                <p14:modId xmlns:p14="http://schemas.microsoft.com/office/powerpoint/2010/main" val="4208594445"/>
              </p:ext>
            </p:extLst>
          </p:nvPr>
        </p:nvGraphicFramePr>
        <p:xfrm>
          <a:off x="1476531" y="689548"/>
          <a:ext cx="9915994" cy="5059180"/>
        </p:xfrm>
        <a:graphic>
          <a:graphicData uri="http://schemas.openxmlformats.org/drawingml/2006/table">
            <a:tbl>
              <a:tblPr firstRow="1" bandRow="1">
                <a:tableStyleId>{5C22544A-7EE6-4342-B048-85BDC9FD1C3A}</a:tableStyleId>
              </a:tblPr>
              <a:tblGrid>
                <a:gridCol w="4957997">
                  <a:extLst>
                    <a:ext uri="{9D8B030D-6E8A-4147-A177-3AD203B41FA5}">
                      <a16:colId xmlns:a16="http://schemas.microsoft.com/office/drawing/2014/main" val="449533108"/>
                    </a:ext>
                  </a:extLst>
                </a:gridCol>
                <a:gridCol w="4957997">
                  <a:extLst>
                    <a:ext uri="{9D8B030D-6E8A-4147-A177-3AD203B41FA5}">
                      <a16:colId xmlns:a16="http://schemas.microsoft.com/office/drawing/2014/main" val="4217058663"/>
                    </a:ext>
                  </a:extLst>
                </a:gridCol>
              </a:tblGrid>
              <a:tr h="252959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EG" sz="3600" b="1" dirty="0">
                          <a:solidFill>
                            <a:schemeClr val="accent1">
                              <a:lumMod val="75000"/>
                            </a:schemeClr>
                          </a:solidFill>
                          <a:effectLst/>
                        </a:rPr>
                        <a:t>تحسين إضافي</a:t>
                      </a:r>
                      <a:endParaRPr lang="en-US" sz="3600" b="1" dirty="0">
                        <a:solidFill>
                          <a:schemeClr val="accent1">
                            <a:lumMod val="75000"/>
                          </a:schemeClr>
                        </a:solidFill>
                        <a:effectLst/>
                      </a:endParaRPr>
                    </a:p>
                  </a:txBody>
                  <a:tcPr anchor="ctr">
                    <a:solidFill>
                      <a:schemeClr val="accent2">
                        <a:lumMod val="40000"/>
                        <a:lumOff val="60000"/>
                      </a:schemeClr>
                    </a:solidFill>
                  </a:tcPr>
                </a:tc>
                <a:tc>
                  <a:txBody>
                    <a:bodyPr/>
                    <a:lstStyle/>
                    <a:p>
                      <a:pPr algn="ctr"/>
                      <a:endParaRPr lang="en-US" b="1" dirty="0">
                        <a:solidFill>
                          <a:srgbClr val="C00000"/>
                        </a:solidFill>
                      </a:endParaRPr>
                    </a:p>
                  </a:txBody>
                  <a:tcPr anchor="b">
                    <a:solidFill>
                      <a:schemeClr val="accent6">
                        <a:lumMod val="20000"/>
                        <a:lumOff val="80000"/>
                      </a:schemeClr>
                    </a:solidFill>
                  </a:tcPr>
                </a:tc>
                <a:extLst>
                  <a:ext uri="{0D108BD9-81ED-4DB2-BD59-A6C34878D82A}">
                    <a16:rowId xmlns:a16="http://schemas.microsoft.com/office/drawing/2014/main" val="4227733324"/>
                  </a:ext>
                </a:extLst>
              </a:tr>
              <a:tr h="2529590">
                <a:tc>
                  <a:txBody>
                    <a:bodyPr/>
                    <a:lstStyle/>
                    <a:p>
                      <a:pPr algn="ctr"/>
                      <a:r>
                        <a:rPr lang="ar-EG" sz="3600" b="1" dirty="0">
                          <a:solidFill>
                            <a:schemeClr val="accent1">
                              <a:lumMod val="75000"/>
                            </a:schemeClr>
                          </a:solidFill>
                          <a:latin typeface="+mn-lt"/>
                        </a:rPr>
                        <a:t>معالجة الإدراك الخاطئ للمرأة</a:t>
                      </a:r>
                      <a:endParaRPr lang="en-US" sz="3600" b="1" dirty="0">
                        <a:solidFill>
                          <a:schemeClr val="accent1">
                            <a:lumMod val="75000"/>
                          </a:schemeClr>
                        </a:solidFill>
                        <a:latin typeface="+mn-lt"/>
                      </a:endParaRPr>
                    </a:p>
                  </a:txBody>
                  <a:tcPr anchor="ctr">
                    <a:solidFill>
                      <a:schemeClr val="accent1">
                        <a:lumMod val="20000"/>
                        <a:lumOff val="80000"/>
                      </a:schemeClr>
                    </a:solidFill>
                  </a:tcPr>
                </a:tc>
                <a:tc>
                  <a:txBody>
                    <a:bodyPr/>
                    <a:lstStyle/>
                    <a:p>
                      <a:pPr algn="ctr"/>
                      <a:r>
                        <a:rPr lang="ar-EG" sz="3600" b="1" dirty="0">
                          <a:solidFill>
                            <a:schemeClr val="accent1">
                              <a:lumMod val="75000"/>
                            </a:schemeClr>
                          </a:solidFill>
                          <a:latin typeface="+mn-lt"/>
                        </a:rPr>
                        <a:t>جهد ضخم للتعامل مع القيم السلبية السائدة في المجتمع</a:t>
                      </a:r>
                      <a:endParaRPr lang="en-US" sz="3600" b="1" dirty="0">
                        <a:solidFill>
                          <a:schemeClr val="accent1">
                            <a:lumMod val="75000"/>
                          </a:schemeClr>
                        </a:solidFill>
                        <a:latin typeface="+mn-lt"/>
                      </a:endParaRPr>
                    </a:p>
                  </a:txBody>
                  <a:tcPr anchor="ctr">
                    <a:solidFill>
                      <a:schemeClr val="bg1">
                        <a:lumMod val="85000"/>
                      </a:schemeClr>
                    </a:solidFill>
                  </a:tcPr>
                </a:tc>
                <a:extLst>
                  <a:ext uri="{0D108BD9-81ED-4DB2-BD59-A6C34878D82A}">
                    <a16:rowId xmlns:a16="http://schemas.microsoft.com/office/drawing/2014/main" val="2973899382"/>
                  </a:ext>
                </a:extLst>
              </a:tr>
            </a:tbl>
          </a:graphicData>
        </a:graphic>
      </p:graphicFrame>
      <p:sp>
        <p:nvSpPr>
          <p:cNvPr id="3" name="Arrow: Left-Right 2">
            <a:extLst>
              <a:ext uri="{FF2B5EF4-FFF2-40B4-BE49-F238E27FC236}">
                <a16:creationId xmlns:a16="http://schemas.microsoft.com/office/drawing/2014/main" id="{657B3C92-F37D-391E-C7B4-292804A4A21C}"/>
              </a:ext>
            </a:extLst>
          </p:cNvPr>
          <p:cNvSpPr/>
          <p:nvPr/>
        </p:nvSpPr>
        <p:spPr>
          <a:xfrm>
            <a:off x="1588957" y="5795423"/>
            <a:ext cx="9784080" cy="1000793"/>
          </a:xfrm>
          <a:prstGeom prst="leftRightArrow">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Left-Right 3">
            <a:extLst>
              <a:ext uri="{FF2B5EF4-FFF2-40B4-BE49-F238E27FC236}">
                <a16:creationId xmlns:a16="http://schemas.microsoft.com/office/drawing/2014/main" id="{AE8379B1-5F52-0D99-4BBD-22BFA7614A02}"/>
              </a:ext>
            </a:extLst>
          </p:cNvPr>
          <p:cNvSpPr/>
          <p:nvPr/>
        </p:nvSpPr>
        <p:spPr>
          <a:xfrm rot="16200000">
            <a:off x="-1651837" y="2743200"/>
            <a:ext cx="5029200" cy="1005840"/>
          </a:xfrm>
          <a:prstGeom prst="leftRightArrow">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E642157-215C-8CFE-BECE-C6624D3244E2}"/>
              </a:ext>
            </a:extLst>
          </p:cNvPr>
          <p:cNvSpPr txBox="1"/>
          <p:nvPr/>
        </p:nvSpPr>
        <p:spPr>
          <a:xfrm>
            <a:off x="2085937" y="6035447"/>
            <a:ext cx="8809277" cy="553998"/>
          </a:xfrm>
          <a:prstGeom prst="rect">
            <a:avLst/>
          </a:prstGeom>
          <a:noFill/>
        </p:spPr>
        <p:txBody>
          <a:bodyPr wrap="square" rtlCol="0">
            <a:spAutoFit/>
          </a:bodyPr>
          <a:lstStyle/>
          <a:p>
            <a:pPr algn="ctr" rtl="1"/>
            <a:r>
              <a:rPr lang="ar-EG" sz="3000" dirty="0">
                <a:solidFill>
                  <a:schemeClr val="accent1">
                    <a:lumMod val="75000"/>
                  </a:schemeClr>
                </a:solidFill>
              </a:rPr>
              <a:t>الفجوة بين ما تعتقده المرأة وما تظن أن المجتمع يعتقده</a:t>
            </a:r>
            <a:endParaRPr lang="en-US" sz="3000" dirty="0">
              <a:solidFill>
                <a:schemeClr val="accent1">
                  <a:lumMod val="75000"/>
                </a:schemeClr>
              </a:solidFill>
            </a:endParaRPr>
          </a:p>
        </p:txBody>
      </p:sp>
      <p:sp>
        <p:nvSpPr>
          <p:cNvPr id="5" name="TextBox 4">
            <a:extLst>
              <a:ext uri="{FF2B5EF4-FFF2-40B4-BE49-F238E27FC236}">
                <a16:creationId xmlns:a16="http://schemas.microsoft.com/office/drawing/2014/main" id="{3F22FB5D-81B3-4685-E783-247FF19CBE67}"/>
              </a:ext>
            </a:extLst>
          </p:cNvPr>
          <p:cNvSpPr txBox="1"/>
          <p:nvPr/>
        </p:nvSpPr>
        <p:spPr>
          <a:xfrm rot="16200000">
            <a:off x="-1667138" y="2954302"/>
            <a:ext cx="5029200" cy="646331"/>
          </a:xfrm>
          <a:prstGeom prst="rect">
            <a:avLst/>
          </a:prstGeom>
          <a:noFill/>
        </p:spPr>
        <p:txBody>
          <a:bodyPr wrap="square" rtlCol="0">
            <a:spAutoFit/>
          </a:bodyPr>
          <a:lstStyle/>
          <a:p>
            <a:pPr algn="ctr" rtl="1"/>
            <a:r>
              <a:rPr lang="ar-EG" sz="3600" dirty="0">
                <a:solidFill>
                  <a:schemeClr val="accent1">
                    <a:lumMod val="75000"/>
                  </a:schemeClr>
                </a:solidFill>
              </a:rPr>
              <a:t>القيم السائدة</a:t>
            </a:r>
            <a:endParaRPr lang="en-US" sz="3600" dirty="0">
              <a:solidFill>
                <a:schemeClr val="accent1">
                  <a:lumMod val="75000"/>
                </a:schemeClr>
              </a:solidFill>
            </a:endParaRPr>
          </a:p>
        </p:txBody>
      </p:sp>
      <p:sp>
        <p:nvSpPr>
          <p:cNvPr id="6" name="TextBox 5">
            <a:extLst>
              <a:ext uri="{FF2B5EF4-FFF2-40B4-BE49-F238E27FC236}">
                <a16:creationId xmlns:a16="http://schemas.microsoft.com/office/drawing/2014/main" id="{D0916A7A-3E92-4E91-6429-999BF426FCCA}"/>
              </a:ext>
            </a:extLst>
          </p:cNvPr>
          <p:cNvSpPr txBox="1"/>
          <p:nvPr/>
        </p:nvSpPr>
        <p:spPr>
          <a:xfrm>
            <a:off x="361449" y="5045207"/>
            <a:ext cx="1005840" cy="584775"/>
          </a:xfrm>
          <a:prstGeom prst="rect">
            <a:avLst/>
          </a:prstGeom>
          <a:noFill/>
        </p:spPr>
        <p:txBody>
          <a:bodyPr wrap="square" rtlCol="0">
            <a:spAutoFit/>
          </a:bodyPr>
          <a:lstStyle/>
          <a:p>
            <a:pPr algn="ctr"/>
            <a:r>
              <a:rPr lang="en-US" sz="3200" dirty="0">
                <a:solidFill>
                  <a:srgbClr val="C00000"/>
                </a:solidFill>
              </a:rPr>
              <a:t>-</a:t>
            </a:r>
            <a:r>
              <a:rPr lang="en-US" sz="3200" dirty="0" err="1">
                <a:solidFill>
                  <a:srgbClr val="C00000"/>
                </a:solidFill>
              </a:rPr>
              <a:t>ve</a:t>
            </a:r>
            <a:endParaRPr lang="en-US" sz="3200" dirty="0">
              <a:solidFill>
                <a:srgbClr val="C00000"/>
              </a:solidFill>
            </a:endParaRPr>
          </a:p>
        </p:txBody>
      </p:sp>
      <p:sp>
        <p:nvSpPr>
          <p:cNvPr id="7" name="TextBox 6">
            <a:extLst>
              <a:ext uri="{FF2B5EF4-FFF2-40B4-BE49-F238E27FC236}">
                <a16:creationId xmlns:a16="http://schemas.microsoft.com/office/drawing/2014/main" id="{A9E6CF91-CA18-0EE6-BE93-C8CAF563D82B}"/>
              </a:ext>
            </a:extLst>
          </p:cNvPr>
          <p:cNvSpPr txBox="1"/>
          <p:nvPr/>
        </p:nvSpPr>
        <p:spPr>
          <a:xfrm>
            <a:off x="307943" y="768315"/>
            <a:ext cx="1074292" cy="584775"/>
          </a:xfrm>
          <a:prstGeom prst="rect">
            <a:avLst/>
          </a:prstGeom>
          <a:noFill/>
        </p:spPr>
        <p:txBody>
          <a:bodyPr wrap="square" rtlCol="0">
            <a:spAutoFit/>
          </a:bodyPr>
          <a:lstStyle/>
          <a:p>
            <a:pPr algn="ctr"/>
            <a:r>
              <a:rPr lang="en-US" sz="3200" dirty="0">
                <a:solidFill>
                  <a:srgbClr val="00B050"/>
                </a:solidFill>
              </a:rPr>
              <a:t>+</a:t>
            </a:r>
            <a:r>
              <a:rPr lang="en-US" sz="3200" dirty="0" err="1">
                <a:solidFill>
                  <a:srgbClr val="00B050"/>
                </a:solidFill>
              </a:rPr>
              <a:t>ve</a:t>
            </a:r>
            <a:endParaRPr lang="en-US" sz="3200" dirty="0">
              <a:solidFill>
                <a:srgbClr val="00B050"/>
              </a:solidFill>
            </a:endParaRPr>
          </a:p>
        </p:txBody>
      </p:sp>
      <p:sp>
        <p:nvSpPr>
          <p:cNvPr id="8" name="TextBox 7">
            <a:extLst>
              <a:ext uri="{FF2B5EF4-FFF2-40B4-BE49-F238E27FC236}">
                <a16:creationId xmlns:a16="http://schemas.microsoft.com/office/drawing/2014/main" id="{13E40C1E-8A48-9091-E914-19CCBBFDAD7D}"/>
              </a:ext>
            </a:extLst>
          </p:cNvPr>
          <p:cNvSpPr txBox="1"/>
          <p:nvPr/>
        </p:nvSpPr>
        <p:spPr>
          <a:xfrm>
            <a:off x="10393364" y="5968538"/>
            <a:ext cx="1122534" cy="644622"/>
          </a:xfrm>
          <a:prstGeom prst="rect">
            <a:avLst/>
          </a:prstGeom>
          <a:noFill/>
        </p:spPr>
        <p:txBody>
          <a:bodyPr wrap="square" rtlCol="0">
            <a:spAutoFit/>
          </a:bodyPr>
          <a:lstStyle/>
          <a:p>
            <a:pPr algn="ctr"/>
            <a:r>
              <a:rPr lang="ar-EG" sz="3600" dirty="0">
                <a:solidFill>
                  <a:srgbClr val="00B050"/>
                </a:solidFill>
              </a:rPr>
              <a:t>لا</a:t>
            </a:r>
            <a:endParaRPr lang="en-US" sz="3600" dirty="0">
              <a:solidFill>
                <a:srgbClr val="00B050"/>
              </a:solidFill>
            </a:endParaRPr>
          </a:p>
        </p:txBody>
      </p:sp>
      <p:sp>
        <p:nvSpPr>
          <p:cNvPr id="9" name="TextBox 8">
            <a:extLst>
              <a:ext uri="{FF2B5EF4-FFF2-40B4-BE49-F238E27FC236}">
                <a16:creationId xmlns:a16="http://schemas.microsoft.com/office/drawing/2014/main" id="{DDB20280-67C9-4B58-8502-1AB3954D6B09}"/>
              </a:ext>
            </a:extLst>
          </p:cNvPr>
          <p:cNvSpPr txBox="1"/>
          <p:nvPr/>
        </p:nvSpPr>
        <p:spPr>
          <a:xfrm>
            <a:off x="1681384" y="5950492"/>
            <a:ext cx="840144" cy="640500"/>
          </a:xfrm>
          <a:prstGeom prst="rect">
            <a:avLst/>
          </a:prstGeom>
          <a:noFill/>
        </p:spPr>
        <p:txBody>
          <a:bodyPr wrap="square" rtlCol="0">
            <a:spAutoFit/>
          </a:bodyPr>
          <a:lstStyle/>
          <a:p>
            <a:pPr algn="ctr" rtl="1"/>
            <a:r>
              <a:rPr lang="ar-EG" sz="3600" dirty="0">
                <a:solidFill>
                  <a:srgbClr val="00B050"/>
                </a:solidFill>
              </a:rPr>
              <a:t>نعم</a:t>
            </a:r>
            <a:endParaRPr lang="en-US" sz="3600" dirty="0">
              <a:solidFill>
                <a:srgbClr val="00B050"/>
              </a:solidFill>
            </a:endParaRPr>
          </a:p>
        </p:txBody>
      </p:sp>
      <p:sp>
        <p:nvSpPr>
          <p:cNvPr id="10" name="TextBox 9">
            <a:extLst>
              <a:ext uri="{FF2B5EF4-FFF2-40B4-BE49-F238E27FC236}">
                <a16:creationId xmlns:a16="http://schemas.microsoft.com/office/drawing/2014/main" id="{959650C8-E359-29D3-A114-E37C1D290B28}"/>
              </a:ext>
            </a:extLst>
          </p:cNvPr>
          <p:cNvSpPr txBox="1"/>
          <p:nvPr/>
        </p:nvSpPr>
        <p:spPr>
          <a:xfrm>
            <a:off x="8340437" y="1463039"/>
            <a:ext cx="997527" cy="1200329"/>
          </a:xfrm>
          <a:prstGeom prst="rect">
            <a:avLst/>
          </a:prstGeom>
          <a:noFill/>
        </p:spPr>
        <p:txBody>
          <a:bodyPr wrap="square" rtlCol="0">
            <a:spAutoFit/>
          </a:bodyPr>
          <a:lstStyle/>
          <a:p>
            <a:r>
              <a:rPr lang="en-US" sz="7200" dirty="0">
                <a:solidFill>
                  <a:schemeClr val="accent1">
                    <a:lumMod val="75000"/>
                  </a:schemeClr>
                </a:solidFill>
                <a:sym typeface="Wingdings" panose="05000000000000000000" pitchFamily="2" charset="2"/>
              </a:rPr>
              <a:t></a:t>
            </a:r>
            <a:endParaRPr lang="en-US" sz="7200" dirty="0">
              <a:solidFill>
                <a:schemeClr val="accent1">
                  <a:lumMod val="75000"/>
                </a:schemeClr>
              </a:solidFill>
            </a:endParaRPr>
          </a:p>
        </p:txBody>
      </p:sp>
    </p:spTree>
    <p:extLst>
      <p:ext uri="{BB962C8B-B14F-4D97-AF65-F5344CB8AC3E}">
        <p14:creationId xmlns:p14="http://schemas.microsoft.com/office/powerpoint/2010/main" val="9454285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B7D360F4-208C-78CC-F21F-807A65E38E73}"/>
              </a:ext>
            </a:extLst>
          </p:cNvPr>
          <p:cNvGraphicFramePr>
            <a:graphicFrameLocks noGrp="1"/>
          </p:cNvGraphicFramePr>
          <p:nvPr>
            <p:extLst>
              <p:ext uri="{D42A27DB-BD31-4B8C-83A1-F6EECF244321}">
                <p14:modId xmlns:p14="http://schemas.microsoft.com/office/powerpoint/2010/main" val="1921148598"/>
              </p:ext>
            </p:extLst>
          </p:nvPr>
        </p:nvGraphicFramePr>
        <p:xfrm>
          <a:off x="1524000" y="1356885"/>
          <a:ext cx="9119016" cy="5212080"/>
        </p:xfrm>
        <a:graphic>
          <a:graphicData uri="http://schemas.openxmlformats.org/drawingml/2006/table">
            <a:tbl>
              <a:tblPr firstRow="1" bandRow="1">
                <a:tableStyleId>{5C22544A-7EE6-4342-B048-85BDC9FD1C3A}</a:tableStyleId>
              </a:tblPr>
              <a:tblGrid>
                <a:gridCol w="9119016">
                  <a:extLst>
                    <a:ext uri="{9D8B030D-6E8A-4147-A177-3AD203B41FA5}">
                      <a16:colId xmlns:a16="http://schemas.microsoft.com/office/drawing/2014/main" val="577578011"/>
                    </a:ext>
                  </a:extLst>
                </a:gridCol>
              </a:tblGrid>
              <a:tr h="64008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EG" sz="2800" b="0" dirty="0">
                          <a:solidFill>
                            <a:schemeClr val="accent1">
                              <a:lumMod val="75000"/>
                            </a:schemeClr>
                          </a:solidFill>
                          <a:latin typeface="+mn-lt"/>
                        </a:rPr>
                        <a:t>تختلف القيم الحاكمة بين الإناث عن القيم الحاكمة بين الذكور.</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976562939"/>
                  </a:ext>
                </a:extLst>
              </a:tr>
              <a:tr h="274320">
                <a:tc>
                  <a:txBody>
                    <a:bodyPr/>
                    <a:lstStyle/>
                    <a:p>
                      <a:pPr algn="ctr" rtl="1"/>
                      <a:endParaRPr lang="en-US" sz="800" b="0" dirty="0">
                        <a:solidFill>
                          <a:schemeClr val="accent1">
                            <a:lumMod val="75000"/>
                          </a:schemeClr>
                        </a:solidFill>
                        <a:latin typeface="+mn-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84084068"/>
                  </a:ext>
                </a:extLst>
              </a:tr>
              <a:tr h="64008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EG" sz="2800" b="0" dirty="0">
                          <a:solidFill>
                            <a:schemeClr val="accent1">
                              <a:lumMod val="75000"/>
                            </a:schemeClr>
                          </a:solidFill>
                          <a:latin typeface="+mn-lt"/>
                        </a:rPr>
                        <a:t>اختلاف كبير بين قيم الإناث وما يعتقد الإناث انها قيم المجتمع.</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6CF8DD">
                        <a:alpha val="50196"/>
                      </a:srgbClr>
                    </a:solidFill>
                  </a:tcPr>
                </a:tc>
                <a:extLst>
                  <a:ext uri="{0D108BD9-81ED-4DB2-BD59-A6C34878D82A}">
                    <a16:rowId xmlns:a16="http://schemas.microsoft.com/office/drawing/2014/main" val="1790575097"/>
                  </a:ext>
                </a:extLst>
              </a:tr>
              <a:tr h="274320">
                <a:tc>
                  <a:txBody>
                    <a:bodyPr/>
                    <a:lstStyle/>
                    <a:p>
                      <a:pPr algn="ctr" rtl="1"/>
                      <a:endParaRPr lang="en-US" sz="800" b="0" dirty="0">
                        <a:solidFill>
                          <a:schemeClr val="accent1">
                            <a:lumMod val="75000"/>
                          </a:schemeClr>
                        </a:solidFill>
                        <a:latin typeface="+mn-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58272611"/>
                  </a:ext>
                </a:extLst>
              </a:tr>
              <a:tr h="64008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EG" sz="2800" b="0" dirty="0">
                          <a:solidFill>
                            <a:schemeClr val="accent1">
                              <a:lumMod val="75000"/>
                            </a:schemeClr>
                          </a:solidFill>
                          <a:latin typeface="+mn-lt"/>
                        </a:rPr>
                        <a:t>اختلاف طفيف بين قيم الذكور وما يعتقد الذكور انها قيم المجتمع. </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D7D31">
                        <a:alpha val="50196"/>
                      </a:srgbClr>
                    </a:solidFill>
                  </a:tcPr>
                </a:tc>
                <a:extLst>
                  <a:ext uri="{0D108BD9-81ED-4DB2-BD59-A6C34878D82A}">
                    <a16:rowId xmlns:a16="http://schemas.microsoft.com/office/drawing/2014/main" val="3964046855"/>
                  </a:ext>
                </a:extLst>
              </a:tr>
              <a:tr h="27432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ar-EG" sz="800" b="0" dirty="0">
                        <a:solidFill>
                          <a:schemeClr val="accent1">
                            <a:lumMod val="75000"/>
                          </a:schemeClr>
                        </a:solidFill>
                        <a:latin typeface="+mn-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04671588"/>
                  </a:ext>
                </a:extLst>
              </a:tr>
              <a:tr h="64008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EG" sz="2800" b="0" dirty="0">
                          <a:solidFill>
                            <a:schemeClr val="accent1">
                              <a:lumMod val="75000"/>
                            </a:schemeClr>
                          </a:solidFill>
                          <a:latin typeface="+mn-lt"/>
                        </a:rPr>
                        <a:t>اختلاف طفيف بين ما يعتقد الاناث انها قيم المجتمع وقيم المسؤولين عنهن.</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4">
                        <a:lumMod val="40000"/>
                        <a:lumOff val="60000"/>
                        <a:alpha val="50196"/>
                      </a:schemeClr>
                    </a:solidFill>
                  </a:tcPr>
                </a:tc>
                <a:extLst>
                  <a:ext uri="{0D108BD9-81ED-4DB2-BD59-A6C34878D82A}">
                    <a16:rowId xmlns:a16="http://schemas.microsoft.com/office/drawing/2014/main" val="895066776"/>
                  </a:ext>
                </a:extLst>
              </a:tr>
              <a:tr h="27432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ar-EG" sz="800" b="0" dirty="0">
                        <a:solidFill>
                          <a:schemeClr val="accent1">
                            <a:lumMod val="75000"/>
                          </a:schemeClr>
                        </a:solidFill>
                        <a:latin typeface="+mn-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54618598"/>
                  </a:ext>
                </a:extLst>
              </a:tr>
              <a:tr h="64008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EG" sz="2800" b="0" dirty="0">
                          <a:solidFill>
                            <a:schemeClr val="accent1">
                              <a:lumMod val="75000"/>
                            </a:schemeClr>
                          </a:solidFill>
                          <a:latin typeface="+mn-lt"/>
                        </a:rPr>
                        <a:t>قيم سلبية متفق عليها بين المرأة والرجل ونظرتهما لما يراه المجتمع.</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6">
                        <a:lumMod val="40000"/>
                        <a:lumOff val="60000"/>
                        <a:alpha val="50196"/>
                      </a:schemeClr>
                    </a:solidFill>
                  </a:tcPr>
                </a:tc>
                <a:extLst>
                  <a:ext uri="{0D108BD9-81ED-4DB2-BD59-A6C34878D82A}">
                    <a16:rowId xmlns:a16="http://schemas.microsoft.com/office/drawing/2014/main" val="3651372539"/>
                  </a:ext>
                </a:extLst>
              </a:tr>
              <a:tr h="27432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ar-EG" sz="800" b="0" dirty="0">
                        <a:solidFill>
                          <a:schemeClr val="accent1">
                            <a:lumMod val="75000"/>
                          </a:schemeClr>
                        </a:solidFill>
                        <a:latin typeface="+mn-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49429993"/>
                  </a:ext>
                </a:extLst>
              </a:tr>
              <a:tr h="64008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EG" sz="2800" b="0" dirty="0">
                          <a:solidFill>
                            <a:schemeClr val="accent1">
                              <a:lumMod val="75000"/>
                            </a:schemeClr>
                          </a:solidFill>
                          <a:latin typeface="+mn-lt"/>
                        </a:rPr>
                        <a:t>تحسن نسبي في بعض الجوانب المتصلة بالدور المزدوج للمرأة.</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D9D9D9">
                        <a:alpha val="50196"/>
                      </a:srgbClr>
                    </a:solidFill>
                  </a:tcPr>
                </a:tc>
                <a:extLst>
                  <a:ext uri="{0D108BD9-81ED-4DB2-BD59-A6C34878D82A}">
                    <a16:rowId xmlns:a16="http://schemas.microsoft.com/office/drawing/2014/main" val="1313258508"/>
                  </a:ext>
                </a:extLst>
              </a:tr>
            </a:tbl>
          </a:graphicData>
        </a:graphic>
      </p:graphicFrame>
      <p:sp>
        <p:nvSpPr>
          <p:cNvPr id="6" name="Title 5">
            <a:extLst>
              <a:ext uri="{FF2B5EF4-FFF2-40B4-BE49-F238E27FC236}">
                <a16:creationId xmlns:a16="http://schemas.microsoft.com/office/drawing/2014/main" id="{84879EA0-ED20-85D1-C1BC-E212FF88BE0C}"/>
              </a:ext>
            </a:extLst>
          </p:cNvPr>
          <p:cNvSpPr>
            <a:spLocks noGrp="1"/>
          </p:cNvSpPr>
          <p:nvPr>
            <p:ph type="title"/>
          </p:nvPr>
        </p:nvSpPr>
        <p:spPr>
          <a:xfrm>
            <a:off x="1548984" y="99968"/>
            <a:ext cx="10190010" cy="909490"/>
          </a:xfrm>
        </p:spPr>
        <p:txBody>
          <a:bodyPr/>
          <a:lstStyle/>
          <a:p>
            <a:r>
              <a:rPr lang="ar-EG" dirty="0"/>
              <a:t>النتائج</a:t>
            </a:r>
            <a:endParaRPr lang="en-US" dirty="0"/>
          </a:p>
        </p:txBody>
      </p:sp>
    </p:spTree>
    <p:extLst>
      <p:ext uri="{BB962C8B-B14F-4D97-AF65-F5344CB8AC3E}">
        <p14:creationId xmlns:p14="http://schemas.microsoft.com/office/powerpoint/2010/main" val="33596664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B7D360F4-208C-78CC-F21F-807A65E38E73}"/>
              </a:ext>
            </a:extLst>
          </p:cNvPr>
          <p:cNvGraphicFramePr>
            <a:graphicFrameLocks noGrp="1"/>
          </p:cNvGraphicFramePr>
          <p:nvPr>
            <p:extLst>
              <p:ext uri="{D42A27DB-BD31-4B8C-83A1-F6EECF244321}">
                <p14:modId xmlns:p14="http://schemas.microsoft.com/office/powerpoint/2010/main" val="1459272629"/>
              </p:ext>
            </p:extLst>
          </p:nvPr>
        </p:nvGraphicFramePr>
        <p:xfrm>
          <a:off x="349135" y="1501831"/>
          <a:ext cx="11499272" cy="914400"/>
        </p:xfrm>
        <a:graphic>
          <a:graphicData uri="http://schemas.openxmlformats.org/drawingml/2006/table">
            <a:tbl>
              <a:tblPr firstRow="1" bandRow="1">
                <a:tableStyleId>{5C22544A-7EE6-4342-B048-85BDC9FD1C3A}</a:tableStyleId>
              </a:tblPr>
              <a:tblGrid>
                <a:gridCol w="11499272">
                  <a:extLst>
                    <a:ext uri="{9D8B030D-6E8A-4147-A177-3AD203B41FA5}">
                      <a16:colId xmlns:a16="http://schemas.microsoft.com/office/drawing/2014/main" val="577578011"/>
                    </a:ext>
                  </a:extLst>
                </a:gridCol>
              </a:tblGrid>
              <a:tr h="91440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EG" sz="3600" b="0" i="0" kern="1200" dirty="0">
                          <a:solidFill>
                            <a:schemeClr val="accent1">
                              <a:lumMod val="75000"/>
                            </a:schemeClr>
                          </a:solidFill>
                          <a:effectLst/>
                          <a:latin typeface="+mn-lt"/>
                          <a:ea typeface="+mn-ea"/>
                          <a:cs typeface="+mn-cs"/>
                          <a:sym typeface="Wingdings" panose="05000000000000000000" pitchFamily="2" charset="2"/>
                        </a:rPr>
                        <a:t></a:t>
                      </a:r>
                      <a:r>
                        <a:rPr lang="ar-EG" sz="3600" b="1" i="0" kern="1200" dirty="0">
                          <a:solidFill>
                            <a:schemeClr val="lt1"/>
                          </a:solidFill>
                          <a:effectLst/>
                          <a:latin typeface="+mn-lt"/>
                          <a:ea typeface="+mn-ea"/>
                          <a:cs typeface="+mn-cs"/>
                          <a:sym typeface="Wingdings" panose="05000000000000000000" pitchFamily="2" charset="2"/>
                        </a:rPr>
                        <a:t> </a:t>
                      </a:r>
                      <a:r>
                        <a:rPr lang="ar-EG" sz="3600" b="0" dirty="0">
                          <a:solidFill>
                            <a:schemeClr val="accent1">
                              <a:lumMod val="75000"/>
                            </a:schemeClr>
                          </a:solidFill>
                          <a:latin typeface="+mn-lt"/>
                        </a:rPr>
                        <a:t>تختلف القيم الحاكمة بين الإناث عن القيم الحاكمة بين الذكور.</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976562939"/>
                  </a:ext>
                </a:extLst>
              </a:tr>
            </a:tbl>
          </a:graphicData>
        </a:graphic>
      </p:graphicFrame>
      <p:graphicFrame>
        <p:nvGraphicFramePr>
          <p:cNvPr id="4" name="Table 4">
            <a:extLst>
              <a:ext uri="{FF2B5EF4-FFF2-40B4-BE49-F238E27FC236}">
                <a16:creationId xmlns:a16="http://schemas.microsoft.com/office/drawing/2014/main" id="{94915CBB-B174-6797-4849-5082CAE82B06}"/>
              </a:ext>
            </a:extLst>
          </p:cNvPr>
          <p:cNvGraphicFramePr>
            <a:graphicFrameLocks noGrp="1"/>
          </p:cNvGraphicFramePr>
          <p:nvPr>
            <p:extLst>
              <p:ext uri="{D42A27DB-BD31-4B8C-83A1-F6EECF244321}">
                <p14:modId xmlns:p14="http://schemas.microsoft.com/office/powerpoint/2010/main" val="109794684"/>
              </p:ext>
            </p:extLst>
          </p:nvPr>
        </p:nvGraphicFramePr>
        <p:xfrm>
          <a:off x="389744" y="2728210"/>
          <a:ext cx="11422506" cy="2585804"/>
        </p:xfrm>
        <a:graphic>
          <a:graphicData uri="http://schemas.openxmlformats.org/drawingml/2006/table">
            <a:tbl>
              <a:tblPr firstRow="1" bandRow="1">
                <a:tableStyleId>{5C22544A-7EE6-4342-B048-85BDC9FD1C3A}</a:tableStyleId>
              </a:tblPr>
              <a:tblGrid>
                <a:gridCol w="11422506">
                  <a:extLst>
                    <a:ext uri="{9D8B030D-6E8A-4147-A177-3AD203B41FA5}">
                      <a16:colId xmlns:a16="http://schemas.microsoft.com/office/drawing/2014/main" val="2316424989"/>
                    </a:ext>
                  </a:extLst>
                </a:gridCol>
              </a:tblGrid>
              <a:tr h="646451">
                <a:tc>
                  <a:txBody>
                    <a:bodyPr/>
                    <a:lstStyle/>
                    <a:p>
                      <a:pPr algn="r" rtl="1"/>
                      <a:r>
                        <a:rPr lang="ar-EG" sz="3600" b="0" dirty="0">
                          <a:solidFill>
                            <a:schemeClr val="accent1">
                              <a:lumMod val="75000"/>
                            </a:schemeClr>
                          </a:solidFill>
                        </a:rPr>
                        <a:t>حق المرأة في العمل.</a:t>
                      </a:r>
                      <a:endParaRPr lang="en-US" sz="3600" b="0" dirty="0">
                        <a:solidFill>
                          <a:schemeClr val="accent1">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26690732"/>
                  </a:ext>
                </a:extLst>
              </a:tr>
              <a:tr h="646451">
                <a:tc>
                  <a:txBody>
                    <a:bodyPr/>
                    <a:lstStyle/>
                    <a:p>
                      <a:pPr algn="r" rtl="1"/>
                      <a:r>
                        <a:rPr lang="ar-EG" sz="3600" b="0" dirty="0">
                          <a:solidFill>
                            <a:schemeClr val="accent1">
                              <a:lumMod val="75000"/>
                            </a:schemeClr>
                          </a:solidFill>
                        </a:rPr>
                        <a:t>أهمية التعليم للعمل. </a:t>
                      </a:r>
                      <a:endParaRPr lang="en-US" sz="3600" b="0" dirty="0">
                        <a:solidFill>
                          <a:schemeClr val="accent1">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81617349"/>
                  </a:ext>
                </a:extLst>
              </a:tr>
              <a:tr h="646451">
                <a:tc>
                  <a:txBody>
                    <a:bodyPr/>
                    <a:lstStyle/>
                    <a:p>
                      <a:pPr algn="r" rtl="1"/>
                      <a:r>
                        <a:rPr lang="ar-EG" sz="3600" b="0" dirty="0">
                          <a:solidFill>
                            <a:schemeClr val="accent1">
                              <a:lumMod val="75000"/>
                            </a:schemeClr>
                          </a:solidFill>
                        </a:rPr>
                        <a:t>قدرة المرأة العاملة على الموازنة بين أعباء العمل وأعباء البيت.</a:t>
                      </a:r>
                      <a:endParaRPr lang="en-US" sz="3600" b="0" dirty="0">
                        <a:solidFill>
                          <a:schemeClr val="accent1">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290140746"/>
                  </a:ext>
                </a:extLst>
              </a:tr>
              <a:tr h="646451">
                <a:tc>
                  <a:txBody>
                    <a:bodyPr/>
                    <a:lstStyle/>
                    <a:p>
                      <a:pPr algn="r" rtl="1"/>
                      <a:r>
                        <a:rPr lang="ar-EG" sz="3600" b="0" dirty="0">
                          <a:solidFill>
                            <a:schemeClr val="accent1">
                              <a:lumMod val="75000"/>
                            </a:schemeClr>
                          </a:solidFill>
                        </a:rPr>
                        <a:t>المرأة تصلح لأعمال معينة فقط.</a:t>
                      </a:r>
                      <a:endParaRPr lang="en-US" sz="3600" b="0" dirty="0">
                        <a:solidFill>
                          <a:schemeClr val="accent1">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069304369"/>
                  </a:ext>
                </a:extLst>
              </a:tr>
            </a:tbl>
          </a:graphicData>
        </a:graphic>
      </p:graphicFrame>
      <p:sp>
        <p:nvSpPr>
          <p:cNvPr id="7" name="Title 6">
            <a:extLst>
              <a:ext uri="{FF2B5EF4-FFF2-40B4-BE49-F238E27FC236}">
                <a16:creationId xmlns:a16="http://schemas.microsoft.com/office/drawing/2014/main" id="{9C5CE39D-4B69-DE5E-5B72-DB976A52221A}"/>
              </a:ext>
            </a:extLst>
          </p:cNvPr>
          <p:cNvSpPr>
            <a:spLocks noGrp="1"/>
          </p:cNvSpPr>
          <p:nvPr>
            <p:ph type="title"/>
          </p:nvPr>
        </p:nvSpPr>
        <p:spPr/>
        <p:txBody>
          <a:bodyPr/>
          <a:lstStyle/>
          <a:p>
            <a:r>
              <a:rPr lang="ar-EG" dirty="0"/>
              <a:t>النتائج</a:t>
            </a:r>
            <a:endParaRPr lang="en-US" dirty="0"/>
          </a:p>
        </p:txBody>
      </p:sp>
    </p:spTree>
    <p:extLst>
      <p:ext uri="{BB962C8B-B14F-4D97-AF65-F5344CB8AC3E}">
        <p14:creationId xmlns:p14="http://schemas.microsoft.com/office/powerpoint/2010/main" val="36770796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B7D360F4-208C-78CC-F21F-807A65E38E73}"/>
              </a:ext>
            </a:extLst>
          </p:cNvPr>
          <p:cNvGraphicFramePr>
            <a:graphicFrameLocks noGrp="1"/>
          </p:cNvGraphicFramePr>
          <p:nvPr>
            <p:extLst>
              <p:ext uri="{D42A27DB-BD31-4B8C-83A1-F6EECF244321}">
                <p14:modId xmlns:p14="http://schemas.microsoft.com/office/powerpoint/2010/main" val="3467364897"/>
              </p:ext>
            </p:extLst>
          </p:nvPr>
        </p:nvGraphicFramePr>
        <p:xfrm>
          <a:off x="349135" y="1501831"/>
          <a:ext cx="11499272" cy="914400"/>
        </p:xfrm>
        <a:graphic>
          <a:graphicData uri="http://schemas.openxmlformats.org/drawingml/2006/table">
            <a:tbl>
              <a:tblPr firstRow="1" bandRow="1">
                <a:tableStyleId>{5C22544A-7EE6-4342-B048-85BDC9FD1C3A}</a:tableStyleId>
              </a:tblPr>
              <a:tblGrid>
                <a:gridCol w="11499272">
                  <a:extLst>
                    <a:ext uri="{9D8B030D-6E8A-4147-A177-3AD203B41FA5}">
                      <a16:colId xmlns:a16="http://schemas.microsoft.com/office/drawing/2014/main" val="577578011"/>
                    </a:ext>
                  </a:extLst>
                </a:gridCol>
              </a:tblGrid>
              <a:tr h="914400">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EG" sz="3600" b="0" i="0" kern="1200" dirty="0">
                          <a:solidFill>
                            <a:schemeClr val="accent1">
                              <a:lumMod val="75000"/>
                            </a:schemeClr>
                          </a:solidFill>
                          <a:effectLst/>
                          <a:latin typeface="+mn-lt"/>
                          <a:ea typeface="+mn-ea"/>
                          <a:cs typeface="+mn-cs"/>
                          <a:sym typeface="Wingdings" panose="05000000000000000000" pitchFamily="2" charset="2"/>
                        </a:rPr>
                        <a:t></a:t>
                      </a:r>
                      <a:r>
                        <a:rPr lang="ar-EG" sz="3600" b="0" i="0" kern="1200" dirty="0">
                          <a:solidFill>
                            <a:schemeClr val="dk1"/>
                          </a:solidFill>
                          <a:effectLst/>
                          <a:latin typeface="+mn-lt"/>
                          <a:ea typeface="+mn-ea"/>
                          <a:cs typeface="+mn-cs"/>
                          <a:sym typeface="Wingdings" panose="05000000000000000000" pitchFamily="2" charset="2"/>
                        </a:rPr>
                        <a:t> </a:t>
                      </a:r>
                      <a:r>
                        <a:rPr lang="ar-EG" sz="3600" b="0" dirty="0">
                          <a:solidFill>
                            <a:schemeClr val="accent1">
                              <a:lumMod val="75000"/>
                            </a:schemeClr>
                          </a:solidFill>
                          <a:latin typeface="+mn-lt"/>
                        </a:rPr>
                        <a:t>اختلاف كبير بين قيم الإناث وما يعتقد الإناث انها قيم المجتمع.</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6CF8DD">
                        <a:alpha val="50196"/>
                      </a:srgbClr>
                    </a:solidFill>
                  </a:tcPr>
                </a:tc>
                <a:extLst>
                  <a:ext uri="{0D108BD9-81ED-4DB2-BD59-A6C34878D82A}">
                    <a16:rowId xmlns:a16="http://schemas.microsoft.com/office/drawing/2014/main" val="1790575097"/>
                  </a:ext>
                </a:extLst>
              </a:tr>
            </a:tbl>
          </a:graphicData>
        </a:graphic>
      </p:graphicFrame>
      <p:graphicFrame>
        <p:nvGraphicFramePr>
          <p:cNvPr id="4" name="Table 4">
            <a:extLst>
              <a:ext uri="{FF2B5EF4-FFF2-40B4-BE49-F238E27FC236}">
                <a16:creationId xmlns:a16="http://schemas.microsoft.com/office/drawing/2014/main" id="{A9A34BD1-7925-065F-CA41-F7767C0B832F}"/>
              </a:ext>
            </a:extLst>
          </p:cNvPr>
          <p:cNvGraphicFramePr>
            <a:graphicFrameLocks noGrp="1"/>
          </p:cNvGraphicFramePr>
          <p:nvPr>
            <p:extLst>
              <p:ext uri="{D42A27DB-BD31-4B8C-83A1-F6EECF244321}">
                <p14:modId xmlns:p14="http://schemas.microsoft.com/office/powerpoint/2010/main" val="630386671"/>
              </p:ext>
            </p:extLst>
          </p:nvPr>
        </p:nvGraphicFramePr>
        <p:xfrm>
          <a:off x="389744" y="2728210"/>
          <a:ext cx="11422506" cy="1939353"/>
        </p:xfrm>
        <a:graphic>
          <a:graphicData uri="http://schemas.openxmlformats.org/drawingml/2006/table">
            <a:tbl>
              <a:tblPr firstRow="1" bandRow="1">
                <a:tableStyleId>{5C22544A-7EE6-4342-B048-85BDC9FD1C3A}</a:tableStyleId>
              </a:tblPr>
              <a:tblGrid>
                <a:gridCol w="11422506">
                  <a:extLst>
                    <a:ext uri="{9D8B030D-6E8A-4147-A177-3AD203B41FA5}">
                      <a16:colId xmlns:a16="http://schemas.microsoft.com/office/drawing/2014/main" val="2316424989"/>
                    </a:ext>
                  </a:extLst>
                </a:gridCol>
              </a:tblGrid>
              <a:tr h="646451">
                <a:tc>
                  <a:txBody>
                    <a:bodyPr/>
                    <a:lstStyle/>
                    <a:p>
                      <a:pPr algn="r" rtl="1"/>
                      <a:r>
                        <a:rPr lang="ar-EG" sz="3600" b="0" dirty="0">
                          <a:solidFill>
                            <a:schemeClr val="accent1">
                              <a:lumMod val="75000"/>
                            </a:schemeClr>
                          </a:solidFill>
                        </a:rPr>
                        <a:t>حق المرأة في العمل.</a:t>
                      </a:r>
                      <a:endParaRPr lang="en-US" sz="3600" b="0" dirty="0">
                        <a:solidFill>
                          <a:schemeClr val="accent1">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26690732"/>
                  </a:ext>
                </a:extLst>
              </a:tr>
              <a:tr h="646451">
                <a:tc>
                  <a:txBody>
                    <a:bodyPr/>
                    <a:lstStyle/>
                    <a:p>
                      <a:pPr algn="r" rtl="1"/>
                      <a:r>
                        <a:rPr lang="ar-EG" sz="3600" b="0" dirty="0">
                          <a:solidFill>
                            <a:schemeClr val="accent1">
                              <a:lumMod val="75000"/>
                            </a:schemeClr>
                          </a:solidFill>
                        </a:rPr>
                        <a:t>أهمية التعليم للعمل. </a:t>
                      </a:r>
                      <a:endParaRPr lang="en-US" sz="3600" b="0" dirty="0">
                        <a:solidFill>
                          <a:schemeClr val="accent1">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81617349"/>
                  </a:ext>
                </a:extLst>
              </a:tr>
              <a:tr h="646451">
                <a:tc>
                  <a:txBody>
                    <a:bodyPr/>
                    <a:lstStyle/>
                    <a:p>
                      <a:pPr algn="r" rtl="1"/>
                      <a:r>
                        <a:rPr lang="ar-EG" sz="3600" b="0" dirty="0">
                          <a:solidFill>
                            <a:schemeClr val="accent1">
                              <a:lumMod val="75000"/>
                            </a:schemeClr>
                          </a:solidFill>
                        </a:rPr>
                        <a:t>المساواة في الأجر لنفس العمل.</a:t>
                      </a:r>
                      <a:endParaRPr lang="en-US" sz="3600" b="0" dirty="0">
                        <a:solidFill>
                          <a:schemeClr val="accent1">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290140746"/>
                  </a:ext>
                </a:extLst>
              </a:tr>
            </a:tbl>
          </a:graphicData>
        </a:graphic>
      </p:graphicFrame>
      <p:sp>
        <p:nvSpPr>
          <p:cNvPr id="7" name="Title 6">
            <a:extLst>
              <a:ext uri="{FF2B5EF4-FFF2-40B4-BE49-F238E27FC236}">
                <a16:creationId xmlns:a16="http://schemas.microsoft.com/office/drawing/2014/main" id="{A07A3E3C-4CE7-BFB4-CE57-F29505B7942F}"/>
              </a:ext>
            </a:extLst>
          </p:cNvPr>
          <p:cNvSpPr>
            <a:spLocks noGrp="1"/>
          </p:cNvSpPr>
          <p:nvPr>
            <p:ph type="title"/>
          </p:nvPr>
        </p:nvSpPr>
        <p:spPr/>
        <p:txBody>
          <a:bodyPr/>
          <a:lstStyle/>
          <a:p>
            <a:r>
              <a:rPr lang="ar-EG" dirty="0"/>
              <a:t>النتائج</a:t>
            </a:r>
            <a:endParaRPr lang="en-US" dirty="0"/>
          </a:p>
        </p:txBody>
      </p:sp>
    </p:spTree>
    <p:extLst>
      <p:ext uri="{BB962C8B-B14F-4D97-AF65-F5344CB8AC3E}">
        <p14:creationId xmlns:p14="http://schemas.microsoft.com/office/powerpoint/2010/main" val="35151612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1070</Words>
  <Application>Microsoft Office PowerPoint</Application>
  <PresentationFormat>Widescreen</PresentationFormat>
  <Paragraphs>143</Paragraphs>
  <Slides>22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Calibri Light</vt:lpstr>
      <vt:lpstr>Times New Roman</vt:lpstr>
      <vt:lpstr>Wingdings</vt:lpstr>
      <vt:lpstr>Office Theme</vt:lpstr>
      <vt:lpstr>PowerPoint Presentation</vt:lpstr>
      <vt:lpstr>التفرقة بين ما يعتقده الانسان وما يرى أن المجتمع يعتقده</vt:lpstr>
      <vt:lpstr>المحاور الفرعية</vt:lpstr>
      <vt:lpstr>المحاور الفرعية</vt:lpstr>
      <vt:lpstr>PowerPoint Presentation</vt:lpstr>
      <vt:lpstr>PowerPoint Presentation</vt:lpstr>
      <vt:lpstr>النتائج</vt:lpstr>
      <vt:lpstr>النتائج</vt:lpstr>
      <vt:lpstr>النتائج</vt:lpstr>
      <vt:lpstr>النتائج</vt:lpstr>
      <vt:lpstr>النتائج</vt:lpstr>
      <vt:lpstr>النتائج</vt:lpstr>
      <vt:lpstr>النتائج</vt:lpstr>
      <vt:lpstr>PowerPoint Presentation</vt:lpstr>
      <vt:lpstr>التوصيات:   أظهرت الدراسة نتائج يمكن الاستفادة بها في تصميم تدخلات إعلامية وتوعوية (بما في ذلك الرسائل الإعلامية والدراما التليفزيونية والرسائل على الاعلام الاجتماعي) ويشمل ذلك: </vt:lpstr>
      <vt:lpstr>التوصيات: الاستفادة من النتائج التفصيلية للدراسة في ...</vt:lpstr>
      <vt:lpstr>التوصيات: الاستفادة من النتائج التفصيلية للدراسة في ...</vt:lpstr>
      <vt:lpstr>التوصيات: الاستفادة من النتائج التفصيلية للدراسة في ...</vt:lpstr>
      <vt:lpstr>التوصيات: الاستفادة من النتائج التفصيلية للدراسة في ...</vt:lpstr>
      <vt:lpstr>التوصيات: الاستفادة من النتائج التفصيلية للدراسة في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Magued.Osman</dc:creator>
  <cp:lastModifiedBy>Hanan Girgis</cp:lastModifiedBy>
  <cp:revision>30</cp:revision>
  <dcterms:created xsi:type="dcterms:W3CDTF">2023-06-06T04:50:58Z</dcterms:created>
  <dcterms:modified xsi:type="dcterms:W3CDTF">2024-04-24T06:57:17Z</dcterms:modified>
</cp:coreProperties>
</file>