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8" r:id="rId2"/>
  </p:sldMasterIdLst>
  <p:notesMasterIdLst>
    <p:notesMasterId r:id="rId22"/>
  </p:notesMasterIdLst>
  <p:sldIdLst>
    <p:sldId id="316" r:id="rId3"/>
    <p:sldId id="318" r:id="rId4"/>
    <p:sldId id="326" r:id="rId5"/>
    <p:sldId id="367" r:id="rId6"/>
    <p:sldId id="290" r:id="rId7"/>
    <p:sldId id="325" r:id="rId8"/>
    <p:sldId id="313" r:id="rId9"/>
    <p:sldId id="328" r:id="rId10"/>
    <p:sldId id="366" r:id="rId11"/>
    <p:sldId id="292" r:id="rId12"/>
    <p:sldId id="377" r:id="rId13"/>
    <p:sldId id="373" r:id="rId14"/>
    <p:sldId id="362" r:id="rId15"/>
    <p:sldId id="321" r:id="rId16"/>
    <p:sldId id="322" r:id="rId17"/>
    <p:sldId id="376" r:id="rId18"/>
    <p:sldId id="370" r:id="rId19"/>
    <p:sldId id="375" r:id="rId20"/>
    <p:sldId id="371"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079" autoAdjust="0"/>
    <p:restoredTop sz="87115" autoAdjust="0"/>
  </p:normalViewPr>
  <p:slideViewPr>
    <p:cSldViewPr snapToGrid="0">
      <p:cViewPr varScale="1">
        <p:scale>
          <a:sx n="53" d="100"/>
          <a:sy n="53" d="100"/>
        </p:scale>
        <p:origin x="64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226E42-9424-4254-A9B1-F86DB554F468}" type="doc">
      <dgm:prSet loTypeId="urn:microsoft.com/office/officeart/2005/8/layout/hProcess4" loCatId="process" qsTypeId="urn:microsoft.com/office/officeart/2005/8/quickstyle/simple1" qsCatId="simple" csTypeId="urn:microsoft.com/office/officeart/2005/8/colors/accent1_2" csCatId="accent1" phldr="1"/>
      <dgm:spPr/>
    </dgm:pt>
    <dgm:pt modelId="{753E00E8-0125-4F09-A99B-763511207567}">
      <dgm:prSet phldrT="[Text]" custT="1"/>
      <dgm:spPr/>
      <dgm:t>
        <a:bodyPr/>
        <a:lstStyle/>
        <a:p>
          <a:pPr>
            <a:buClr>
              <a:schemeClr val="accent1"/>
            </a:buClr>
            <a:buSzPct val="80000"/>
            <a:buFont typeface="Wingdings 3" charset="2"/>
            <a:buChar char=""/>
          </a:pPr>
          <a:r>
            <a:rPr lang="ar-EG" sz="1200" b="1" dirty="0">
              <a:solidFill>
                <a:schemeClr val="tx1">
                  <a:lumMod val="75000"/>
                  <a:lumOff val="25000"/>
                </a:schemeClr>
              </a:solidFill>
            </a:rPr>
            <a:t>المعتقدات المعيارية الشخصية </a:t>
          </a:r>
          <a:endParaRPr lang="en-US" sz="1200" dirty="0"/>
        </a:p>
      </dgm:t>
    </dgm:pt>
    <dgm:pt modelId="{35CE8BF1-C28B-44E6-830F-72067DB9BD96}" type="parTrans" cxnId="{ED4460A8-EA72-4F08-B08C-8579982A99F1}">
      <dgm:prSet/>
      <dgm:spPr/>
      <dgm:t>
        <a:bodyPr/>
        <a:lstStyle/>
        <a:p>
          <a:endParaRPr lang="en-US"/>
        </a:p>
      </dgm:t>
    </dgm:pt>
    <dgm:pt modelId="{2BE51BF1-0F8E-4E7A-B712-D456C6A1FDD4}" type="sibTrans" cxnId="{ED4460A8-EA72-4F08-B08C-8579982A99F1}">
      <dgm:prSet/>
      <dgm:spPr/>
      <dgm:t>
        <a:bodyPr/>
        <a:lstStyle/>
        <a:p>
          <a:endParaRPr lang="en-US"/>
        </a:p>
      </dgm:t>
    </dgm:pt>
    <dgm:pt modelId="{B7BCB39C-8065-4908-A445-1567972DBA8D}">
      <dgm:prSet custT="1"/>
      <dgm:spPr/>
      <dgm:t>
        <a:bodyPr/>
        <a:lstStyle/>
        <a:p>
          <a:r>
            <a:rPr lang="ar-EG" sz="1200" b="1" dirty="0">
              <a:solidFill>
                <a:schemeClr val="tx1">
                  <a:lumMod val="75000"/>
                  <a:lumOff val="25000"/>
                </a:schemeClr>
              </a:solidFill>
            </a:rPr>
            <a:t>الأعراف الاجتماعية </a:t>
          </a:r>
        </a:p>
      </dgm:t>
    </dgm:pt>
    <dgm:pt modelId="{F269FA13-DBC6-422F-B521-ABB03106F161}" type="parTrans" cxnId="{7701213A-C8D4-429A-A0D4-1E4E009F1806}">
      <dgm:prSet/>
      <dgm:spPr/>
      <dgm:t>
        <a:bodyPr/>
        <a:lstStyle/>
        <a:p>
          <a:endParaRPr lang="en-US"/>
        </a:p>
      </dgm:t>
    </dgm:pt>
    <dgm:pt modelId="{A15E4D53-6FCB-4830-BA66-F2895DD86E37}" type="sibTrans" cxnId="{7701213A-C8D4-429A-A0D4-1E4E009F1806}">
      <dgm:prSet/>
      <dgm:spPr/>
      <dgm:t>
        <a:bodyPr/>
        <a:lstStyle/>
        <a:p>
          <a:endParaRPr lang="en-US"/>
        </a:p>
      </dgm:t>
    </dgm:pt>
    <dgm:pt modelId="{31FF7F57-267B-4F4E-ADE1-FE3661859C9E}">
      <dgm:prSet custT="1"/>
      <dgm:spPr/>
      <dgm:t>
        <a:bodyPr/>
        <a:lstStyle/>
        <a:p>
          <a:r>
            <a:rPr lang="ar-EG" sz="1600" b="1" dirty="0">
              <a:solidFill>
                <a:schemeClr val="tx1">
                  <a:lumMod val="75000"/>
                  <a:lumOff val="25000"/>
                </a:schemeClr>
              </a:solidFill>
            </a:rPr>
            <a:t>سلوك</a:t>
          </a:r>
        </a:p>
      </dgm:t>
    </dgm:pt>
    <dgm:pt modelId="{C4853628-5AAE-4343-8973-B46EDA1F3E43}" type="parTrans" cxnId="{26074EDD-21E8-4D1F-A203-1C1CBB3EE1A3}">
      <dgm:prSet/>
      <dgm:spPr/>
      <dgm:t>
        <a:bodyPr/>
        <a:lstStyle/>
        <a:p>
          <a:endParaRPr lang="en-US"/>
        </a:p>
      </dgm:t>
    </dgm:pt>
    <dgm:pt modelId="{744FB5FA-DB06-4716-88B2-5BF0296250C6}" type="sibTrans" cxnId="{26074EDD-21E8-4D1F-A203-1C1CBB3EE1A3}">
      <dgm:prSet/>
      <dgm:spPr/>
      <dgm:t>
        <a:bodyPr/>
        <a:lstStyle/>
        <a:p>
          <a:endParaRPr lang="en-US"/>
        </a:p>
      </dgm:t>
    </dgm:pt>
    <dgm:pt modelId="{99776B15-6109-4470-A14B-519E4D0D7C94}">
      <dgm:prSet custT="1"/>
      <dgm:spPr/>
      <dgm:t>
        <a:bodyPr/>
        <a:lstStyle/>
        <a:p>
          <a:pPr rtl="1">
            <a:buNone/>
          </a:pPr>
          <a:r>
            <a:rPr lang="ar-EG" sz="1800" dirty="0">
              <a:solidFill>
                <a:schemeClr val="tx1">
                  <a:lumMod val="75000"/>
                  <a:lumOff val="25000"/>
                </a:schemeClr>
              </a:solidFill>
            </a:rPr>
            <a:t>إذا كانت المرأة تعتقد أنه لا يجوز التمييز بين الرجل والمرأة في الأجر لنفس العمل</a:t>
          </a:r>
          <a:endParaRPr lang="en-US" sz="1800" dirty="0"/>
        </a:p>
      </dgm:t>
    </dgm:pt>
    <dgm:pt modelId="{50CBD0A2-51C3-434E-A24E-99C03B8AB43F}" type="parTrans" cxnId="{EB673B85-B8F9-461B-851D-6AF9F2B25CA7}">
      <dgm:prSet/>
      <dgm:spPr/>
      <dgm:t>
        <a:bodyPr/>
        <a:lstStyle/>
        <a:p>
          <a:endParaRPr lang="en-US"/>
        </a:p>
      </dgm:t>
    </dgm:pt>
    <dgm:pt modelId="{8C7FD012-7663-4723-8C1F-0F2BC7D467F5}" type="sibTrans" cxnId="{EB673B85-B8F9-461B-851D-6AF9F2B25CA7}">
      <dgm:prSet/>
      <dgm:spPr/>
      <dgm:t>
        <a:bodyPr/>
        <a:lstStyle/>
        <a:p>
          <a:endParaRPr lang="en-US"/>
        </a:p>
      </dgm:t>
    </dgm:pt>
    <dgm:pt modelId="{F1C60F5E-A077-4581-9A32-18215582AD33}">
      <dgm:prSet custT="1"/>
      <dgm:spPr/>
      <dgm:t>
        <a:bodyPr/>
        <a:lstStyle/>
        <a:p>
          <a:pPr rtl="1">
            <a:buNone/>
          </a:pPr>
          <a:r>
            <a:rPr lang="ar-EG" sz="2000" dirty="0">
              <a:solidFill>
                <a:schemeClr val="tx1">
                  <a:lumMod val="75000"/>
                  <a:lumOff val="25000"/>
                </a:schemeClr>
              </a:solidFill>
            </a:rPr>
            <a:t>قد يؤدي ذلك إلى قبولها بالتمييز ضدها</a:t>
          </a:r>
          <a:endParaRPr lang="en-US" sz="2000" dirty="0"/>
        </a:p>
      </dgm:t>
    </dgm:pt>
    <dgm:pt modelId="{F8599F0C-AFAF-43C7-9D6E-7E2E5443EC52}" type="parTrans" cxnId="{DE8B6405-9A5B-473C-B670-2407574DEB4E}">
      <dgm:prSet/>
      <dgm:spPr/>
      <dgm:t>
        <a:bodyPr/>
        <a:lstStyle/>
        <a:p>
          <a:endParaRPr lang="en-US"/>
        </a:p>
      </dgm:t>
    </dgm:pt>
    <dgm:pt modelId="{2977160B-EFB0-4FCA-ACA4-E9F723925517}" type="sibTrans" cxnId="{DE8B6405-9A5B-473C-B670-2407574DEB4E}">
      <dgm:prSet/>
      <dgm:spPr/>
      <dgm:t>
        <a:bodyPr/>
        <a:lstStyle/>
        <a:p>
          <a:endParaRPr lang="en-US"/>
        </a:p>
      </dgm:t>
    </dgm:pt>
    <dgm:pt modelId="{AFC3721C-CF12-4461-8B94-AC6CDD68F6AF}">
      <dgm:prSet custT="1"/>
      <dgm:spPr/>
      <dgm:t>
        <a:bodyPr/>
        <a:lstStyle/>
        <a:p>
          <a:pPr rtl="1">
            <a:buNone/>
          </a:pPr>
          <a:r>
            <a:rPr lang="ar-EG" sz="1800" dirty="0">
              <a:solidFill>
                <a:schemeClr val="tx1">
                  <a:lumMod val="75000"/>
                  <a:lumOff val="25000"/>
                </a:schemeClr>
              </a:solidFill>
            </a:rPr>
            <a:t>ولكنها تعتقد (قد لا يكون ذلك صحيحا) أن المجتمع لا يرى غضاضة في هذا التمييز</a:t>
          </a:r>
          <a:endParaRPr lang="en-US" sz="1800" dirty="0"/>
        </a:p>
      </dgm:t>
    </dgm:pt>
    <dgm:pt modelId="{1ED781B7-CF80-41BA-B05D-416742181A14}" type="sibTrans" cxnId="{7155BCC4-5441-45E0-914F-D57A1E4EAF0F}">
      <dgm:prSet/>
      <dgm:spPr/>
      <dgm:t>
        <a:bodyPr/>
        <a:lstStyle/>
        <a:p>
          <a:endParaRPr lang="en-US"/>
        </a:p>
      </dgm:t>
    </dgm:pt>
    <dgm:pt modelId="{BBE40540-3653-4465-9753-4ACAFC3E1F09}" type="parTrans" cxnId="{7155BCC4-5441-45E0-914F-D57A1E4EAF0F}">
      <dgm:prSet/>
      <dgm:spPr/>
      <dgm:t>
        <a:bodyPr/>
        <a:lstStyle/>
        <a:p>
          <a:endParaRPr lang="en-US"/>
        </a:p>
      </dgm:t>
    </dgm:pt>
    <dgm:pt modelId="{ADD57670-00B8-4058-9A26-F95861388D60}" type="pres">
      <dgm:prSet presAssocID="{63226E42-9424-4254-A9B1-F86DB554F468}" presName="Name0" presStyleCnt="0">
        <dgm:presLayoutVars>
          <dgm:dir val="rev"/>
          <dgm:animLvl val="lvl"/>
          <dgm:resizeHandles val="exact"/>
        </dgm:presLayoutVars>
      </dgm:prSet>
      <dgm:spPr/>
    </dgm:pt>
    <dgm:pt modelId="{8A91A1F4-B1D9-4C14-BDD0-F5F387E0CF91}" type="pres">
      <dgm:prSet presAssocID="{63226E42-9424-4254-A9B1-F86DB554F468}" presName="tSp" presStyleCnt="0"/>
      <dgm:spPr/>
    </dgm:pt>
    <dgm:pt modelId="{540DE1C6-653B-49E4-B087-59C3A76BAB3F}" type="pres">
      <dgm:prSet presAssocID="{63226E42-9424-4254-A9B1-F86DB554F468}" presName="bSp" presStyleCnt="0"/>
      <dgm:spPr/>
    </dgm:pt>
    <dgm:pt modelId="{465A4531-D71A-4CF2-AB93-676C4FAA5542}" type="pres">
      <dgm:prSet presAssocID="{63226E42-9424-4254-A9B1-F86DB554F468}" presName="process" presStyleCnt="0"/>
      <dgm:spPr/>
    </dgm:pt>
    <dgm:pt modelId="{A263D131-E23F-4D35-8428-4DF341F37C9C}" type="pres">
      <dgm:prSet presAssocID="{753E00E8-0125-4F09-A99B-763511207567}" presName="composite1" presStyleCnt="0"/>
      <dgm:spPr/>
    </dgm:pt>
    <dgm:pt modelId="{6225159F-C27B-40F5-B5C3-BDA711C0CF1D}" type="pres">
      <dgm:prSet presAssocID="{753E00E8-0125-4F09-A99B-763511207567}" presName="dummyNode1" presStyleLbl="node1" presStyleIdx="0" presStyleCnt="3"/>
      <dgm:spPr/>
    </dgm:pt>
    <dgm:pt modelId="{8ED540B6-C817-4C3E-8089-C0AD6C5A4F22}" type="pres">
      <dgm:prSet presAssocID="{753E00E8-0125-4F09-A99B-763511207567}" presName="childNode1" presStyleLbl="bgAcc1" presStyleIdx="0" presStyleCnt="3" custScaleX="167444">
        <dgm:presLayoutVars>
          <dgm:bulletEnabled val="1"/>
        </dgm:presLayoutVars>
      </dgm:prSet>
      <dgm:spPr/>
    </dgm:pt>
    <dgm:pt modelId="{D72A2143-00A6-4576-B07E-5D3B59486C9F}" type="pres">
      <dgm:prSet presAssocID="{753E00E8-0125-4F09-A99B-763511207567}" presName="childNode1tx" presStyleLbl="bgAcc1" presStyleIdx="0" presStyleCnt="3">
        <dgm:presLayoutVars>
          <dgm:bulletEnabled val="1"/>
        </dgm:presLayoutVars>
      </dgm:prSet>
      <dgm:spPr/>
    </dgm:pt>
    <dgm:pt modelId="{AF0BD3BD-7E59-4D6F-83E6-ADDE716433ED}" type="pres">
      <dgm:prSet presAssocID="{753E00E8-0125-4F09-A99B-763511207567}" presName="parentNode1" presStyleLbl="node1" presStyleIdx="0" presStyleCnt="3">
        <dgm:presLayoutVars>
          <dgm:chMax val="1"/>
          <dgm:bulletEnabled val="1"/>
        </dgm:presLayoutVars>
      </dgm:prSet>
      <dgm:spPr/>
    </dgm:pt>
    <dgm:pt modelId="{9B88FF66-350B-460A-B9D8-53EE61D99AF8}" type="pres">
      <dgm:prSet presAssocID="{753E00E8-0125-4F09-A99B-763511207567}" presName="connSite1" presStyleCnt="0"/>
      <dgm:spPr/>
    </dgm:pt>
    <dgm:pt modelId="{05C3685F-6E52-4B45-9295-F6D18F31A7D2}" type="pres">
      <dgm:prSet presAssocID="{2BE51BF1-0F8E-4E7A-B712-D456C6A1FDD4}" presName="Name9" presStyleLbl="sibTrans2D1" presStyleIdx="0" presStyleCnt="2" custScaleY="86726" custLinFactNeighborX="-17738" custLinFactNeighborY="-8004"/>
      <dgm:spPr/>
    </dgm:pt>
    <dgm:pt modelId="{72901FB4-15E5-4266-98EF-795440055C0A}" type="pres">
      <dgm:prSet presAssocID="{B7BCB39C-8065-4908-A445-1567972DBA8D}" presName="composite2" presStyleCnt="0"/>
      <dgm:spPr/>
    </dgm:pt>
    <dgm:pt modelId="{4913D994-DBC6-4441-A925-DAF9E03F5250}" type="pres">
      <dgm:prSet presAssocID="{B7BCB39C-8065-4908-A445-1567972DBA8D}" presName="dummyNode2" presStyleLbl="node1" presStyleIdx="0" presStyleCnt="3"/>
      <dgm:spPr/>
    </dgm:pt>
    <dgm:pt modelId="{A7C00CB8-08DB-4164-A684-14E694555181}" type="pres">
      <dgm:prSet presAssocID="{B7BCB39C-8065-4908-A445-1567972DBA8D}" presName="childNode2" presStyleLbl="bgAcc1" presStyleIdx="1" presStyleCnt="3" custScaleX="176276">
        <dgm:presLayoutVars>
          <dgm:bulletEnabled val="1"/>
        </dgm:presLayoutVars>
      </dgm:prSet>
      <dgm:spPr/>
    </dgm:pt>
    <dgm:pt modelId="{4FB70578-7DD4-4A95-AFA8-10F1334B982A}" type="pres">
      <dgm:prSet presAssocID="{B7BCB39C-8065-4908-A445-1567972DBA8D}" presName="childNode2tx" presStyleLbl="bgAcc1" presStyleIdx="1" presStyleCnt="3">
        <dgm:presLayoutVars>
          <dgm:bulletEnabled val="1"/>
        </dgm:presLayoutVars>
      </dgm:prSet>
      <dgm:spPr/>
    </dgm:pt>
    <dgm:pt modelId="{EBA2E1AD-D3C8-4C5D-B623-80155BCD3970}" type="pres">
      <dgm:prSet presAssocID="{B7BCB39C-8065-4908-A445-1567972DBA8D}" presName="parentNode2" presStyleLbl="node1" presStyleIdx="1" presStyleCnt="3">
        <dgm:presLayoutVars>
          <dgm:chMax val="0"/>
          <dgm:bulletEnabled val="1"/>
        </dgm:presLayoutVars>
      </dgm:prSet>
      <dgm:spPr/>
    </dgm:pt>
    <dgm:pt modelId="{545BFF7B-ECB6-4FF6-B7F4-F441F76677B5}" type="pres">
      <dgm:prSet presAssocID="{B7BCB39C-8065-4908-A445-1567972DBA8D}" presName="connSite2" presStyleCnt="0"/>
      <dgm:spPr/>
    </dgm:pt>
    <dgm:pt modelId="{413BEC26-32F8-4366-9A5D-0C308793DFC0}" type="pres">
      <dgm:prSet presAssocID="{A15E4D53-6FCB-4830-BA66-F2895DD86E37}" presName="Name18" presStyleLbl="sibTrans2D1" presStyleIdx="1" presStyleCnt="2" custScaleX="112647" custLinFactNeighborY="10354"/>
      <dgm:spPr/>
    </dgm:pt>
    <dgm:pt modelId="{DB68E67B-28C7-4320-B82F-A846F348D4C3}" type="pres">
      <dgm:prSet presAssocID="{31FF7F57-267B-4F4E-ADE1-FE3661859C9E}" presName="composite1" presStyleCnt="0"/>
      <dgm:spPr/>
    </dgm:pt>
    <dgm:pt modelId="{7B7954D6-2991-4E83-AA44-1F413BC18734}" type="pres">
      <dgm:prSet presAssocID="{31FF7F57-267B-4F4E-ADE1-FE3661859C9E}" presName="dummyNode1" presStyleLbl="node1" presStyleIdx="1" presStyleCnt="3"/>
      <dgm:spPr/>
    </dgm:pt>
    <dgm:pt modelId="{7CB4F330-83F4-4643-8A50-AD0F31CBD477}" type="pres">
      <dgm:prSet presAssocID="{31FF7F57-267B-4F4E-ADE1-FE3661859C9E}" presName="childNode1" presStyleLbl="bgAcc1" presStyleIdx="2" presStyleCnt="3" custScaleX="167444">
        <dgm:presLayoutVars>
          <dgm:bulletEnabled val="1"/>
        </dgm:presLayoutVars>
      </dgm:prSet>
      <dgm:spPr/>
    </dgm:pt>
    <dgm:pt modelId="{EE8B7A29-8E58-4D26-99A6-5E55F69943CF}" type="pres">
      <dgm:prSet presAssocID="{31FF7F57-267B-4F4E-ADE1-FE3661859C9E}" presName="childNode1tx" presStyleLbl="bgAcc1" presStyleIdx="2" presStyleCnt="3">
        <dgm:presLayoutVars>
          <dgm:bulletEnabled val="1"/>
        </dgm:presLayoutVars>
      </dgm:prSet>
      <dgm:spPr/>
    </dgm:pt>
    <dgm:pt modelId="{3B13F220-473F-47C4-8810-C11D5F0F2776}" type="pres">
      <dgm:prSet presAssocID="{31FF7F57-267B-4F4E-ADE1-FE3661859C9E}" presName="parentNode1" presStyleLbl="node1" presStyleIdx="2" presStyleCnt="3">
        <dgm:presLayoutVars>
          <dgm:chMax val="1"/>
          <dgm:bulletEnabled val="1"/>
        </dgm:presLayoutVars>
      </dgm:prSet>
      <dgm:spPr/>
    </dgm:pt>
    <dgm:pt modelId="{85ABB243-D694-4ABF-8C6B-131563705B4E}" type="pres">
      <dgm:prSet presAssocID="{31FF7F57-267B-4F4E-ADE1-FE3661859C9E}" presName="connSite1" presStyleCnt="0"/>
      <dgm:spPr/>
    </dgm:pt>
  </dgm:ptLst>
  <dgm:cxnLst>
    <dgm:cxn modelId="{DE8B6405-9A5B-473C-B670-2407574DEB4E}" srcId="{31FF7F57-267B-4F4E-ADE1-FE3661859C9E}" destId="{F1C60F5E-A077-4581-9A32-18215582AD33}" srcOrd="0" destOrd="0" parTransId="{F8599F0C-AFAF-43C7-9D6E-7E2E5443EC52}" sibTransId="{2977160B-EFB0-4FCA-ACA4-E9F723925517}"/>
    <dgm:cxn modelId="{42B6AD09-930C-4408-8C10-DD77FDB32F9E}" type="presOf" srcId="{2BE51BF1-0F8E-4E7A-B712-D456C6A1FDD4}" destId="{05C3685F-6E52-4B45-9295-F6D18F31A7D2}" srcOrd="0" destOrd="0" presId="urn:microsoft.com/office/officeart/2005/8/layout/hProcess4"/>
    <dgm:cxn modelId="{E784BE1A-492C-4D05-891D-285526C63347}" type="presOf" srcId="{63226E42-9424-4254-A9B1-F86DB554F468}" destId="{ADD57670-00B8-4058-9A26-F95861388D60}" srcOrd="0" destOrd="0" presId="urn:microsoft.com/office/officeart/2005/8/layout/hProcess4"/>
    <dgm:cxn modelId="{CB92351C-BC1B-46F2-AD5A-22383AD698B2}" type="presOf" srcId="{AFC3721C-CF12-4461-8B94-AC6CDD68F6AF}" destId="{A7C00CB8-08DB-4164-A684-14E694555181}" srcOrd="0" destOrd="0" presId="urn:microsoft.com/office/officeart/2005/8/layout/hProcess4"/>
    <dgm:cxn modelId="{88D3B92D-90D2-4BB0-A85D-CDE91D27B496}" type="presOf" srcId="{B7BCB39C-8065-4908-A445-1567972DBA8D}" destId="{EBA2E1AD-D3C8-4C5D-B623-80155BCD3970}" srcOrd="0" destOrd="0" presId="urn:microsoft.com/office/officeart/2005/8/layout/hProcess4"/>
    <dgm:cxn modelId="{7701213A-C8D4-429A-A0D4-1E4E009F1806}" srcId="{63226E42-9424-4254-A9B1-F86DB554F468}" destId="{B7BCB39C-8065-4908-A445-1567972DBA8D}" srcOrd="1" destOrd="0" parTransId="{F269FA13-DBC6-422F-B521-ABB03106F161}" sibTransId="{A15E4D53-6FCB-4830-BA66-F2895DD86E37}"/>
    <dgm:cxn modelId="{CAFD804A-AFAB-4BA5-B5B1-8F7409F43B1E}" type="presOf" srcId="{AFC3721C-CF12-4461-8B94-AC6CDD68F6AF}" destId="{4FB70578-7DD4-4A95-AFA8-10F1334B982A}" srcOrd="1" destOrd="0" presId="urn:microsoft.com/office/officeart/2005/8/layout/hProcess4"/>
    <dgm:cxn modelId="{17740983-7CE4-4C15-A814-2A66E583BEE9}" type="presOf" srcId="{99776B15-6109-4470-A14B-519E4D0D7C94}" destId="{D72A2143-00A6-4576-B07E-5D3B59486C9F}" srcOrd="1" destOrd="0" presId="urn:microsoft.com/office/officeart/2005/8/layout/hProcess4"/>
    <dgm:cxn modelId="{EB673B85-B8F9-461B-851D-6AF9F2B25CA7}" srcId="{753E00E8-0125-4F09-A99B-763511207567}" destId="{99776B15-6109-4470-A14B-519E4D0D7C94}" srcOrd="0" destOrd="0" parTransId="{50CBD0A2-51C3-434E-A24E-99C03B8AB43F}" sibTransId="{8C7FD012-7663-4723-8C1F-0F2BC7D467F5}"/>
    <dgm:cxn modelId="{08D19299-8688-46F5-BDB3-89104DA15AD4}" type="presOf" srcId="{A15E4D53-6FCB-4830-BA66-F2895DD86E37}" destId="{413BEC26-32F8-4366-9A5D-0C308793DFC0}" srcOrd="0" destOrd="0" presId="urn:microsoft.com/office/officeart/2005/8/layout/hProcess4"/>
    <dgm:cxn modelId="{ED4460A8-EA72-4F08-B08C-8579982A99F1}" srcId="{63226E42-9424-4254-A9B1-F86DB554F468}" destId="{753E00E8-0125-4F09-A99B-763511207567}" srcOrd="0" destOrd="0" parTransId="{35CE8BF1-C28B-44E6-830F-72067DB9BD96}" sibTransId="{2BE51BF1-0F8E-4E7A-B712-D456C6A1FDD4}"/>
    <dgm:cxn modelId="{7155BCC4-5441-45E0-914F-D57A1E4EAF0F}" srcId="{B7BCB39C-8065-4908-A445-1567972DBA8D}" destId="{AFC3721C-CF12-4461-8B94-AC6CDD68F6AF}" srcOrd="0" destOrd="0" parTransId="{BBE40540-3653-4465-9753-4ACAFC3E1F09}" sibTransId="{1ED781B7-CF80-41BA-B05D-416742181A14}"/>
    <dgm:cxn modelId="{108EBBD0-3111-47B3-8CD0-4AE365B6263E}" type="presOf" srcId="{F1C60F5E-A077-4581-9A32-18215582AD33}" destId="{EE8B7A29-8E58-4D26-99A6-5E55F69943CF}" srcOrd="1" destOrd="0" presId="urn:microsoft.com/office/officeart/2005/8/layout/hProcess4"/>
    <dgm:cxn modelId="{26074EDD-21E8-4D1F-A203-1C1CBB3EE1A3}" srcId="{63226E42-9424-4254-A9B1-F86DB554F468}" destId="{31FF7F57-267B-4F4E-ADE1-FE3661859C9E}" srcOrd="2" destOrd="0" parTransId="{C4853628-5AAE-4343-8973-B46EDA1F3E43}" sibTransId="{744FB5FA-DB06-4716-88B2-5BF0296250C6}"/>
    <dgm:cxn modelId="{1BC1EBEB-7A0B-4617-A02B-38636AD7EFF7}" type="presOf" srcId="{99776B15-6109-4470-A14B-519E4D0D7C94}" destId="{8ED540B6-C817-4C3E-8089-C0AD6C5A4F22}" srcOrd="0" destOrd="0" presId="urn:microsoft.com/office/officeart/2005/8/layout/hProcess4"/>
    <dgm:cxn modelId="{33999AF5-2F4B-4B17-B656-EA70F456173D}" type="presOf" srcId="{753E00E8-0125-4F09-A99B-763511207567}" destId="{AF0BD3BD-7E59-4D6F-83E6-ADDE716433ED}" srcOrd="0" destOrd="0" presId="urn:microsoft.com/office/officeart/2005/8/layout/hProcess4"/>
    <dgm:cxn modelId="{579E2CF6-454E-451E-9E81-10981EBE139C}" type="presOf" srcId="{31FF7F57-267B-4F4E-ADE1-FE3661859C9E}" destId="{3B13F220-473F-47C4-8810-C11D5F0F2776}" srcOrd="0" destOrd="0" presId="urn:microsoft.com/office/officeart/2005/8/layout/hProcess4"/>
    <dgm:cxn modelId="{78DB54FD-A90C-4790-83EC-16278BC520B0}" type="presOf" srcId="{F1C60F5E-A077-4581-9A32-18215582AD33}" destId="{7CB4F330-83F4-4643-8A50-AD0F31CBD477}" srcOrd="0" destOrd="0" presId="urn:microsoft.com/office/officeart/2005/8/layout/hProcess4"/>
    <dgm:cxn modelId="{D8371920-AF19-4807-8A5C-7EC6CB6774CF}" type="presParOf" srcId="{ADD57670-00B8-4058-9A26-F95861388D60}" destId="{8A91A1F4-B1D9-4C14-BDD0-F5F387E0CF91}" srcOrd="0" destOrd="0" presId="urn:microsoft.com/office/officeart/2005/8/layout/hProcess4"/>
    <dgm:cxn modelId="{38A7E0E3-D3A8-405B-BDDA-DC1B16D27CA9}" type="presParOf" srcId="{ADD57670-00B8-4058-9A26-F95861388D60}" destId="{540DE1C6-653B-49E4-B087-59C3A76BAB3F}" srcOrd="1" destOrd="0" presId="urn:microsoft.com/office/officeart/2005/8/layout/hProcess4"/>
    <dgm:cxn modelId="{A0784E4C-B90C-4D29-957E-60B467A79213}" type="presParOf" srcId="{ADD57670-00B8-4058-9A26-F95861388D60}" destId="{465A4531-D71A-4CF2-AB93-676C4FAA5542}" srcOrd="2" destOrd="0" presId="urn:microsoft.com/office/officeart/2005/8/layout/hProcess4"/>
    <dgm:cxn modelId="{F0B6448C-3E62-4137-B04B-4905FE6036EA}" type="presParOf" srcId="{465A4531-D71A-4CF2-AB93-676C4FAA5542}" destId="{A263D131-E23F-4D35-8428-4DF341F37C9C}" srcOrd="0" destOrd="0" presId="urn:microsoft.com/office/officeart/2005/8/layout/hProcess4"/>
    <dgm:cxn modelId="{916CF6D4-FCFB-47F3-9F0C-63B141F481FB}" type="presParOf" srcId="{A263D131-E23F-4D35-8428-4DF341F37C9C}" destId="{6225159F-C27B-40F5-B5C3-BDA711C0CF1D}" srcOrd="0" destOrd="0" presId="urn:microsoft.com/office/officeart/2005/8/layout/hProcess4"/>
    <dgm:cxn modelId="{A606C38D-30E9-4DFF-87AD-E5A0A2938EDA}" type="presParOf" srcId="{A263D131-E23F-4D35-8428-4DF341F37C9C}" destId="{8ED540B6-C817-4C3E-8089-C0AD6C5A4F22}" srcOrd="1" destOrd="0" presId="urn:microsoft.com/office/officeart/2005/8/layout/hProcess4"/>
    <dgm:cxn modelId="{C5C76CCB-639B-482D-8E36-CDFB6E6DB2D2}" type="presParOf" srcId="{A263D131-E23F-4D35-8428-4DF341F37C9C}" destId="{D72A2143-00A6-4576-B07E-5D3B59486C9F}" srcOrd="2" destOrd="0" presId="urn:microsoft.com/office/officeart/2005/8/layout/hProcess4"/>
    <dgm:cxn modelId="{2F9D6428-52CC-44ED-BBFE-A1FB389627DE}" type="presParOf" srcId="{A263D131-E23F-4D35-8428-4DF341F37C9C}" destId="{AF0BD3BD-7E59-4D6F-83E6-ADDE716433ED}" srcOrd="3" destOrd="0" presId="urn:microsoft.com/office/officeart/2005/8/layout/hProcess4"/>
    <dgm:cxn modelId="{F3F9AF22-9825-4E1E-A00B-A8403E7C664E}" type="presParOf" srcId="{A263D131-E23F-4D35-8428-4DF341F37C9C}" destId="{9B88FF66-350B-460A-B9D8-53EE61D99AF8}" srcOrd="4" destOrd="0" presId="urn:microsoft.com/office/officeart/2005/8/layout/hProcess4"/>
    <dgm:cxn modelId="{86982612-3CE6-408D-A64F-BA766966F0B4}" type="presParOf" srcId="{465A4531-D71A-4CF2-AB93-676C4FAA5542}" destId="{05C3685F-6E52-4B45-9295-F6D18F31A7D2}" srcOrd="1" destOrd="0" presId="urn:microsoft.com/office/officeart/2005/8/layout/hProcess4"/>
    <dgm:cxn modelId="{9BF55095-95AE-4251-A3B9-41EE3C20DFFD}" type="presParOf" srcId="{465A4531-D71A-4CF2-AB93-676C4FAA5542}" destId="{72901FB4-15E5-4266-98EF-795440055C0A}" srcOrd="2" destOrd="0" presId="urn:microsoft.com/office/officeart/2005/8/layout/hProcess4"/>
    <dgm:cxn modelId="{AD3CF8D9-16E3-498C-BD23-E543DF00ED08}" type="presParOf" srcId="{72901FB4-15E5-4266-98EF-795440055C0A}" destId="{4913D994-DBC6-4441-A925-DAF9E03F5250}" srcOrd="0" destOrd="0" presId="urn:microsoft.com/office/officeart/2005/8/layout/hProcess4"/>
    <dgm:cxn modelId="{4082E18A-6CB2-493E-932B-2294C999F623}" type="presParOf" srcId="{72901FB4-15E5-4266-98EF-795440055C0A}" destId="{A7C00CB8-08DB-4164-A684-14E694555181}" srcOrd="1" destOrd="0" presId="urn:microsoft.com/office/officeart/2005/8/layout/hProcess4"/>
    <dgm:cxn modelId="{E2BF8C17-DA1B-414B-A712-CE8B6DE683DA}" type="presParOf" srcId="{72901FB4-15E5-4266-98EF-795440055C0A}" destId="{4FB70578-7DD4-4A95-AFA8-10F1334B982A}" srcOrd="2" destOrd="0" presId="urn:microsoft.com/office/officeart/2005/8/layout/hProcess4"/>
    <dgm:cxn modelId="{944E98CB-BD19-4133-8327-CFA7E5B15BD1}" type="presParOf" srcId="{72901FB4-15E5-4266-98EF-795440055C0A}" destId="{EBA2E1AD-D3C8-4C5D-B623-80155BCD3970}" srcOrd="3" destOrd="0" presId="urn:microsoft.com/office/officeart/2005/8/layout/hProcess4"/>
    <dgm:cxn modelId="{0F18D2DA-8012-4A41-80E1-B32CE1313B79}" type="presParOf" srcId="{72901FB4-15E5-4266-98EF-795440055C0A}" destId="{545BFF7B-ECB6-4FF6-B7F4-F441F76677B5}" srcOrd="4" destOrd="0" presId="urn:microsoft.com/office/officeart/2005/8/layout/hProcess4"/>
    <dgm:cxn modelId="{4B5116EB-F745-4F5C-BE37-4C56323BA915}" type="presParOf" srcId="{465A4531-D71A-4CF2-AB93-676C4FAA5542}" destId="{413BEC26-32F8-4366-9A5D-0C308793DFC0}" srcOrd="3" destOrd="0" presId="urn:microsoft.com/office/officeart/2005/8/layout/hProcess4"/>
    <dgm:cxn modelId="{C370D28B-5295-448F-A6DA-EA15C1316ED5}" type="presParOf" srcId="{465A4531-D71A-4CF2-AB93-676C4FAA5542}" destId="{DB68E67B-28C7-4320-B82F-A846F348D4C3}" srcOrd="4" destOrd="0" presId="urn:microsoft.com/office/officeart/2005/8/layout/hProcess4"/>
    <dgm:cxn modelId="{410E2CC5-40FC-4E7A-AE13-8C63F305A669}" type="presParOf" srcId="{DB68E67B-28C7-4320-B82F-A846F348D4C3}" destId="{7B7954D6-2991-4E83-AA44-1F413BC18734}" srcOrd="0" destOrd="0" presId="urn:microsoft.com/office/officeart/2005/8/layout/hProcess4"/>
    <dgm:cxn modelId="{F6D63D6B-3D3E-48A6-AE0F-CA4ABDCDDC58}" type="presParOf" srcId="{DB68E67B-28C7-4320-B82F-A846F348D4C3}" destId="{7CB4F330-83F4-4643-8A50-AD0F31CBD477}" srcOrd="1" destOrd="0" presId="urn:microsoft.com/office/officeart/2005/8/layout/hProcess4"/>
    <dgm:cxn modelId="{F84B287A-60CC-4CCD-AB85-00620C940220}" type="presParOf" srcId="{DB68E67B-28C7-4320-B82F-A846F348D4C3}" destId="{EE8B7A29-8E58-4D26-99A6-5E55F69943CF}" srcOrd="2" destOrd="0" presId="urn:microsoft.com/office/officeart/2005/8/layout/hProcess4"/>
    <dgm:cxn modelId="{B2A3D891-78AE-4B81-A093-C54BCF6F69F2}" type="presParOf" srcId="{DB68E67B-28C7-4320-B82F-A846F348D4C3}" destId="{3B13F220-473F-47C4-8810-C11D5F0F2776}" srcOrd="3" destOrd="0" presId="urn:microsoft.com/office/officeart/2005/8/layout/hProcess4"/>
    <dgm:cxn modelId="{05E50F4F-A3BA-4563-886F-5E2579A3D444}" type="presParOf" srcId="{DB68E67B-28C7-4320-B82F-A846F348D4C3}" destId="{85ABB243-D694-4ABF-8C6B-131563705B4E}"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226E42-9424-4254-A9B1-F86DB554F468}" type="doc">
      <dgm:prSet loTypeId="urn:microsoft.com/office/officeart/2005/8/layout/hProcess4" loCatId="process" qsTypeId="urn:microsoft.com/office/officeart/2005/8/quickstyle/simple1" qsCatId="simple" csTypeId="urn:microsoft.com/office/officeart/2005/8/colors/accent1_2" csCatId="accent1" phldr="1"/>
      <dgm:spPr/>
    </dgm:pt>
    <dgm:pt modelId="{753E00E8-0125-4F09-A99B-763511207567}">
      <dgm:prSet phldrT="[Text]"/>
      <dgm:spPr/>
      <dgm:t>
        <a:bodyPr/>
        <a:lstStyle/>
        <a:p>
          <a:r>
            <a:rPr lang="ar-EG" b="1" dirty="0"/>
            <a:t>المعتقدات المعيارية الشخصية </a:t>
          </a:r>
          <a:endParaRPr lang="en-US" b="1" dirty="0"/>
        </a:p>
      </dgm:t>
    </dgm:pt>
    <dgm:pt modelId="{35CE8BF1-C28B-44E6-830F-72067DB9BD96}" type="parTrans" cxnId="{ED4460A8-EA72-4F08-B08C-8579982A99F1}">
      <dgm:prSet/>
      <dgm:spPr/>
      <dgm:t>
        <a:bodyPr/>
        <a:lstStyle/>
        <a:p>
          <a:endParaRPr lang="en-US"/>
        </a:p>
      </dgm:t>
    </dgm:pt>
    <dgm:pt modelId="{2BE51BF1-0F8E-4E7A-B712-D456C6A1FDD4}" type="sibTrans" cxnId="{ED4460A8-EA72-4F08-B08C-8579982A99F1}">
      <dgm:prSet/>
      <dgm:spPr/>
      <dgm:t>
        <a:bodyPr/>
        <a:lstStyle/>
        <a:p>
          <a:endParaRPr lang="en-US"/>
        </a:p>
      </dgm:t>
    </dgm:pt>
    <dgm:pt modelId="{064CCB43-C447-431E-AC09-D5F8A60B650C}">
      <dgm:prSet/>
      <dgm:spPr/>
      <dgm:t>
        <a:bodyPr/>
        <a:lstStyle/>
        <a:p>
          <a:r>
            <a:rPr lang="ar-EG" b="1" dirty="0"/>
            <a:t>الأعراف الاجتماعية </a:t>
          </a:r>
          <a:endParaRPr lang="en-US" b="1" dirty="0"/>
        </a:p>
      </dgm:t>
    </dgm:pt>
    <dgm:pt modelId="{5E3BDAA4-62A7-4ED4-989B-999E91B3897A}" type="parTrans" cxnId="{C97BFB60-6DAF-4C6B-BBCB-5EAF6A30947E}">
      <dgm:prSet/>
      <dgm:spPr/>
      <dgm:t>
        <a:bodyPr/>
        <a:lstStyle/>
        <a:p>
          <a:endParaRPr lang="en-US"/>
        </a:p>
      </dgm:t>
    </dgm:pt>
    <dgm:pt modelId="{D76C0FFA-59D9-4AC7-8DF9-C8B8171EC246}" type="sibTrans" cxnId="{C97BFB60-6DAF-4C6B-BBCB-5EAF6A30947E}">
      <dgm:prSet/>
      <dgm:spPr/>
      <dgm:t>
        <a:bodyPr/>
        <a:lstStyle/>
        <a:p>
          <a:endParaRPr lang="en-US"/>
        </a:p>
      </dgm:t>
    </dgm:pt>
    <dgm:pt modelId="{B89EA19F-F92A-4648-A5C5-6788670EF26D}">
      <dgm:prSet custT="1"/>
      <dgm:spPr/>
      <dgm:t>
        <a:bodyPr/>
        <a:lstStyle/>
        <a:p>
          <a:r>
            <a:rPr lang="ar-EG" sz="1800" b="1" dirty="0"/>
            <a:t>سلوك</a:t>
          </a:r>
        </a:p>
      </dgm:t>
    </dgm:pt>
    <dgm:pt modelId="{7781E7CF-C0FC-4B69-87AC-B3A0F3509FAB}" type="parTrans" cxnId="{3E252C87-20AF-4EC7-8C75-4D87ECC29DE4}">
      <dgm:prSet/>
      <dgm:spPr/>
      <dgm:t>
        <a:bodyPr/>
        <a:lstStyle/>
        <a:p>
          <a:endParaRPr lang="en-US"/>
        </a:p>
      </dgm:t>
    </dgm:pt>
    <dgm:pt modelId="{670580F4-BA48-4C6E-B432-DB13601960DA}" type="sibTrans" cxnId="{3E252C87-20AF-4EC7-8C75-4D87ECC29DE4}">
      <dgm:prSet/>
      <dgm:spPr/>
      <dgm:t>
        <a:bodyPr/>
        <a:lstStyle/>
        <a:p>
          <a:endParaRPr lang="en-US"/>
        </a:p>
      </dgm:t>
    </dgm:pt>
    <dgm:pt modelId="{7CF5C108-E3A9-4E10-A943-03987761A851}">
      <dgm:prSet phldrT="[Text]" custT="1"/>
      <dgm:spPr/>
      <dgm:t>
        <a:bodyPr/>
        <a:lstStyle/>
        <a:p>
          <a:pPr rtl="1">
            <a:buNone/>
          </a:pPr>
          <a:r>
            <a:rPr lang="ar-EG" sz="2000" dirty="0"/>
            <a:t>إذا كان الرجل تعتقد أنه يجوز للمرأة المشاركة في سوق العمل</a:t>
          </a:r>
          <a:endParaRPr lang="en-US" sz="2000" dirty="0"/>
        </a:p>
      </dgm:t>
    </dgm:pt>
    <dgm:pt modelId="{744311E0-9F82-4BD3-AA36-1DC7119A636B}" type="parTrans" cxnId="{674244C7-67F0-4355-806E-CC87902D8EBA}">
      <dgm:prSet/>
      <dgm:spPr/>
      <dgm:t>
        <a:bodyPr/>
        <a:lstStyle/>
        <a:p>
          <a:endParaRPr lang="en-US"/>
        </a:p>
      </dgm:t>
    </dgm:pt>
    <dgm:pt modelId="{4E69369E-7973-4F8E-B595-48103D3673F5}" type="sibTrans" cxnId="{674244C7-67F0-4355-806E-CC87902D8EBA}">
      <dgm:prSet/>
      <dgm:spPr/>
      <dgm:t>
        <a:bodyPr/>
        <a:lstStyle/>
        <a:p>
          <a:endParaRPr lang="en-US"/>
        </a:p>
      </dgm:t>
    </dgm:pt>
    <dgm:pt modelId="{19E9A34B-9EEC-4CB9-973B-68F7510FD525}">
      <dgm:prSet custT="1"/>
      <dgm:spPr/>
      <dgm:t>
        <a:bodyPr/>
        <a:lstStyle/>
        <a:p>
          <a:pPr rtl="1">
            <a:buNone/>
          </a:pPr>
          <a:r>
            <a:rPr lang="ar-EG" sz="2000" dirty="0"/>
            <a:t>قد يؤدي ذلك إلى رفضه لمشاركة زوجته في سوق العمل</a:t>
          </a:r>
          <a:endParaRPr lang="en-US" sz="2000" dirty="0"/>
        </a:p>
      </dgm:t>
    </dgm:pt>
    <dgm:pt modelId="{5D7B7959-65F8-4537-81CB-4EB7D13EDDA4}" type="parTrans" cxnId="{1663B654-0F02-4ECA-B712-EA1CF121D579}">
      <dgm:prSet/>
      <dgm:spPr/>
      <dgm:t>
        <a:bodyPr/>
        <a:lstStyle/>
        <a:p>
          <a:endParaRPr lang="en-US"/>
        </a:p>
      </dgm:t>
    </dgm:pt>
    <dgm:pt modelId="{5190AF36-D9F4-4EF3-871B-4592DA572D7E}" type="sibTrans" cxnId="{1663B654-0F02-4ECA-B712-EA1CF121D579}">
      <dgm:prSet/>
      <dgm:spPr/>
      <dgm:t>
        <a:bodyPr/>
        <a:lstStyle/>
        <a:p>
          <a:endParaRPr lang="en-US"/>
        </a:p>
      </dgm:t>
    </dgm:pt>
    <dgm:pt modelId="{DE907102-F05F-488B-A1BB-3A46EE2F3535}">
      <dgm:prSet/>
      <dgm:spPr>
        <a:solidFill>
          <a:schemeClr val="bg1"/>
        </a:solidFill>
      </dgm:spPr>
      <dgm:t>
        <a:bodyPr/>
        <a:lstStyle/>
        <a:p>
          <a:pPr rtl="1">
            <a:buNone/>
          </a:pPr>
          <a:r>
            <a:rPr lang="ar-EG" dirty="0"/>
            <a:t>ولكنه يعتقد (قد لا يكون ذلك صحيحا) أن المجتمع قد ينظر بازدراء إلى الرجل الذي يسمح لزوجته بالعمل</a:t>
          </a:r>
          <a:endParaRPr lang="en-US" dirty="0"/>
        </a:p>
      </dgm:t>
    </dgm:pt>
    <dgm:pt modelId="{AD605249-B4F7-4750-B361-DB5261B5F2C6}" type="sibTrans" cxnId="{16A30C4A-6E2D-425C-B5DA-9AFA995062E8}">
      <dgm:prSet/>
      <dgm:spPr/>
      <dgm:t>
        <a:bodyPr/>
        <a:lstStyle/>
        <a:p>
          <a:endParaRPr lang="en-US"/>
        </a:p>
      </dgm:t>
    </dgm:pt>
    <dgm:pt modelId="{860059FE-4B97-4D7E-AF5D-F7915BD31270}" type="parTrans" cxnId="{16A30C4A-6E2D-425C-B5DA-9AFA995062E8}">
      <dgm:prSet/>
      <dgm:spPr/>
      <dgm:t>
        <a:bodyPr/>
        <a:lstStyle/>
        <a:p>
          <a:endParaRPr lang="en-US"/>
        </a:p>
      </dgm:t>
    </dgm:pt>
    <dgm:pt modelId="{ADD57670-00B8-4058-9A26-F95861388D60}" type="pres">
      <dgm:prSet presAssocID="{63226E42-9424-4254-A9B1-F86DB554F468}" presName="Name0" presStyleCnt="0">
        <dgm:presLayoutVars>
          <dgm:dir val="rev"/>
          <dgm:animLvl val="lvl"/>
          <dgm:resizeHandles val="exact"/>
        </dgm:presLayoutVars>
      </dgm:prSet>
      <dgm:spPr/>
    </dgm:pt>
    <dgm:pt modelId="{8A91A1F4-B1D9-4C14-BDD0-F5F387E0CF91}" type="pres">
      <dgm:prSet presAssocID="{63226E42-9424-4254-A9B1-F86DB554F468}" presName="tSp" presStyleCnt="0"/>
      <dgm:spPr/>
    </dgm:pt>
    <dgm:pt modelId="{540DE1C6-653B-49E4-B087-59C3A76BAB3F}" type="pres">
      <dgm:prSet presAssocID="{63226E42-9424-4254-A9B1-F86DB554F468}" presName="bSp" presStyleCnt="0"/>
      <dgm:spPr/>
    </dgm:pt>
    <dgm:pt modelId="{465A4531-D71A-4CF2-AB93-676C4FAA5542}" type="pres">
      <dgm:prSet presAssocID="{63226E42-9424-4254-A9B1-F86DB554F468}" presName="process" presStyleCnt="0"/>
      <dgm:spPr/>
    </dgm:pt>
    <dgm:pt modelId="{A263D131-E23F-4D35-8428-4DF341F37C9C}" type="pres">
      <dgm:prSet presAssocID="{753E00E8-0125-4F09-A99B-763511207567}" presName="composite1" presStyleCnt="0"/>
      <dgm:spPr/>
    </dgm:pt>
    <dgm:pt modelId="{6225159F-C27B-40F5-B5C3-BDA711C0CF1D}" type="pres">
      <dgm:prSet presAssocID="{753E00E8-0125-4F09-A99B-763511207567}" presName="dummyNode1" presStyleLbl="node1" presStyleIdx="0" presStyleCnt="3"/>
      <dgm:spPr/>
    </dgm:pt>
    <dgm:pt modelId="{8ED540B6-C817-4C3E-8089-C0AD6C5A4F22}" type="pres">
      <dgm:prSet presAssocID="{753E00E8-0125-4F09-A99B-763511207567}" presName="childNode1" presStyleLbl="bgAcc1" presStyleIdx="0" presStyleCnt="3" custScaleX="165671">
        <dgm:presLayoutVars>
          <dgm:bulletEnabled val="1"/>
        </dgm:presLayoutVars>
      </dgm:prSet>
      <dgm:spPr/>
    </dgm:pt>
    <dgm:pt modelId="{D72A2143-00A6-4576-B07E-5D3B59486C9F}" type="pres">
      <dgm:prSet presAssocID="{753E00E8-0125-4F09-A99B-763511207567}" presName="childNode1tx" presStyleLbl="bgAcc1" presStyleIdx="0" presStyleCnt="3">
        <dgm:presLayoutVars>
          <dgm:bulletEnabled val="1"/>
        </dgm:presLayoutVars>
      </dgm:prSet>
      <dgm:spPr/>
    </dgm:pt>
    <dgm:pt modelId="{AF0BD3BD-7E59-4D6F-83E6-ADDE716433ED}" type="pres">
      <dgm:prSet presAssocID="{753E00E8-0125-4F09-A99B-763511207567}" presName="parentNode1" presStyleLbl="node1" presStyleIdx="0" presStyleCnt="3">
        <dgm:presLayoutVars>
          <dgm:chMax val="1"/>
          <dgm:bulletEnabled val="1"/>
        </dgm:presLayoutVars>
      </dgm:prSet>
      <dgm:spPr/>
    </dgm:pt>
    <dgm:pt modelId="{9B88FF66-350B-460A-B9D8-53EE61D99AF8}" type="pres">
      <dgm:prSet presAssocID="{753E00E8-0125-4F09-A99B-763511207567}" presName="connSite1" presStyleCnt="0"/>
      <dgm:spPr/>
    </dgm:pt>
    <dgm:pt modelId="{05C3685F-6E52-4B45-9295-F6D18F31A7D2}" type="pres">
      <dgm:prSet presAssocID="{2BE51BF1-0F8E-4E7A-B712-D456C6A1FDD4}" presName="Name9" presStyleLbl="sibTrans2D1" presStyleIdx="0" presStyleCnt="2" custAng="397482" custScaleX="156524" custLinFactNeighborX="-3801" custLinFactNeighborY="-11504"/>
      <dgm:spPr/>
    </dgm:pt>
    <dgm:pt modelId="{6AFC4297-111C-4AE8-B0D1-178F3F8DD260}" type="pres">
      <dgm:prSet presAssocID="{064CCB43-C447-431E-AC09-D5F8A60B650C}" presName="composite2" presStyleCnt="0"/>
      <dgm:spPr/>
    </dgm:pt>
    <dgm:pt modelId="{EAA5B4CE-2DF7-4A16-AD49-4726157EC222}" type="pres">
      <dgm:prSet presAssocID="{064CCB43-C447-431E-AC09-D5F8A60B650C}" presName="dummyNode2" presStyleLbl="node1" presStyleIdx="0" presStyleCnt="3"/>
      <dgm:spPr/>
    </dgm:pt>
    <dgm:pt modelId="{E0F04CCE-8A0D-4929-9329-8190036AE0E8}" type="pres">
      <dgm:prSet presAssocID="{064CCB43-C447-431E-AC09-D5F8A60B650C}" presName="childNode2" presStyleLbl="bgAcc1" presStyleIdx="1" presStyleCnt="3" custScaleX="165671">
        <dgm:presLayoutVars>
          <dgm:bulletEnabled val="1"/>
        </dgm:presLayoutVars>
      </dgm:prSet>
      <dgm:spPr/>
    </dgm:pt>
    <dgm:pt modelId="{3EA5C642-D023-45A6-9941-0598E5A3729F}" type="pres">
      <dgm:prSet presAssocID="{064CCB43-C447-431E-AC09-D5F8A60B650C}" presName="childNode2tx" presStyleLbl="bgAcc1" presStyleIdx="1" presStyleCnt="3">
        <dgm:presLayoutVars>
          <dgm:bulletEnabled val="1"/>
        </dgm:presLayoutVars>
      </dgm:prSet>
      <dgm:spPr/>
    </dgm:pt>
    <dgm:pt modelId="{731D53FF-34C8-428A-8CC1-50A155D74522}" type="pres">
      <dgm:prSet presAssocID="{064CCB43-C447-431E-AC09-D5F8A60B650C}" presName="parentNode2" presStyleLbl="node1" presStyleIdx="1" presStyleCnt="3">
        <dgm:presLayoutVars>
          <dgm:chMax val="0"/>
          <dgm:bulletEnabled val="1"/>
        </dgm:presLayoutVars>
      </dgm:prSet>
      <dgm:spPr/>
    </dgm:pt>
    <dgm:pt modelId="{425FB151-1A84-4390-A3F1-26F092C599C7}" type="pres">
      <dgm:prSet presAssocID="{064CCB43-C447-431E-AC09-D5F8A60B650C}" presName="connSite2" presStyleCnt="0"/>
      <dgm:spPr/>
    </dgm:pt>
    <dgm:pt modelId="{975AA93D-CC0A-463C-9CCB-07A368B95D5F}" type="pres">
      <dgm:prSet presAssocID="{D76C0FFA-59D9-4AC7-8DF9-C8B8171EC246}" presName="Name18" presStyleLbl="sibTrans2D1" presStyleIdx="1" presStyleCnt="2" custAng="0" custScaleX="143443" custLinFactNeighborY="13571"/>
      <dgm:spPr/>
    </dgm:pt>
    <dgm:pt modelId="{AC31FD65-557F-4C85-990C-3A199A4C8A38}" type="pres">
      <dgm:prSet presAssocID="{B89EA19F-F92A-4648-A5C5-6788670EF26D}" presName="composite1" presStyleCnt="0"/>
      <dgm:spPr/>
    </dgm:pt>
    <dgm:pt modelId="{A65C56ED-C510-4609-B9F2-FC0B40F19CA4}" type="pres">
      <dgm:prSet presAssocID="{B89EA19F-F92A-4648-A5C5-6788670EF26D}" presName="dummyNode1" presStyleLbl="node1" presStyleIdx="1" presStyleCnt="3"/>
      <dgm:spPr/>
    </dgm:pt>
    <dgm:pt modelId="{8CA736AD-E2F0-42E8-B2F2-055C8900F913}" type="pres">
      <dgm:prSet presAssocID="{B89EA19F-F92A-4648-A5C5-6788670EF26D}" presName="childNode1" presStyleLbl="bgAcc1" presStyleIdx="2" presStyleCnt="3" custScaleX="165671">
        <dgm:presLayoutVars>
          <dgm:bulletEnabled val="1"/>
        </dgm:presLayoutVars>
      </dgm:prSet>
      <dgm:spPr/>
    </dgm:pt>
    <dgm:pt modelId="{2E7E92BB-5341-4074-8500-59153A1BFCA9}" type="pres">
      <dgm:prSet presAssocID="{B89EA19F-F92A-4648-A5C5-6788670EF26D}" presName="childNode1tx" presStyleLbl="bgAcc1" presStyleIdx="2" presStyleCnt="3">
        <dgm:presLayoutVars>
          <dgm:bulletEnabled val="1"/>
        </dgm:presLayoutVars>
      </dgm:prSet>
      <dgm:spPr/>
    </dgm:pt>
    <dgm:pt modelId="{4F0C978C-7950-4010-995B-BDEE9F9000F5}" type="pres">
      <dgm:prSet presAssocID="{B89EA19F-F92A-4648-A5C5-6788670EF26D}" presName="parentNode1" presStyleLbl="node1" presStyleIdx="2" presStyleCnt="3">
        <dgm:presLayoutVars>
          <dgm:chMax val="1"/>
          <dgm:bulletEnabled val="1"/>
        </dgm:presLayoutVars>
      </dgm:prSet>
      <dgm:spPr/>
    </dgm:pt>
    <dgm:pt modelId="{640AD7CB-BCE0-41D2-AD4C-E84D0147F816}" type="pres">
      <dgm:prSet presAssocID="{B89EA19F-F92A-4648-A5C5-6788670EF26D}" presName="connSite1" presStyleCnt="0"/>
      <dgm:spPr/>
    </dgm:pt>
  </dgm:ptLst>
  <dgm:cxnLst>
    <dgm:cxn modelId="{42B6AD09-930C-4408-8C10-DD77FDB32F9E}" type="presOf" srcId="{2BE51BF1-0F8E-4E7A-B712-D456C6A1FDD4}" destId="{05C3685F-6E52-4B45-9295-F6D18F31A7D2}" srcOrd="0" destOrd="0" presId="urn:microsoft.com/office/officeart/2005/8/layout/hProcess4"/>
    <dgm:cxn modelId="{E784BE1A-492C-4D05-891D-285526C63347}" type="presOf" srcId="{63226E42-9424-4254-A9B1-F86DB554F468}" destId="{ADD57670-00B8-4058-9A26-F95861388D60}" srcOrd="0" destOrd="0" presId="urn:microsoft.com/office/officeart/2005/8/layout/hProcess4"/>
    <dgm:cxn modelId="{6D2C241B-2C21-44BA-A35C-1E12A7587413}" type="presOf" srcId="{19E9A34B-9EEC-4CB9-973B-68F7510FD525}" destId="{8CA736AD-E2F0-42E8-B2F2-055C8900F913}" srcOrd="0" destOrd="0" presId="urn:microsoft.com/office/officeart/2005/8/layout/hProcess4"/>
    <dgm:cxn modelId="{C97BFB60-6DAF-4C6B-BBCB-5EAF6A30947E}" srcId="{63226E42-9424-4254-A9B1-F86DB554F468}" destId="{064CCB43-C447-431E-AC09-D5F8A60B650C}" srcOrd="1" destOrd="0" parTransId="{5E3BDAA4-62A7-4ED4-989B-999E91B3897A}" sibTransId="{D76C0FFA-59D9-4AC7-8DF9-C8B8171EC246}"/>
    <dgm:cxn modelId="{71B7F649-A45E-4FFC-B9ED-0DAEBBB49784}" type="presOf" srcId="{7CF5C108-E3A9-4E10-A943-03987761A851}" destId="{8ED540B6-C817-4C3E-8089-C0AD6C5A4F22}" srcOrd="0" destOrd="0" presId="urn:microsoft.com/office/officeart/2005/8/layout/hProcess4"/>
    <dgm:cxn modelId="{16A30C4A-6E2D-425C-B5DA-9AFA995062E8}" srcId="{064CCB43-C447-431E-AC09-D5F8A60B650C}" destId="{DE907102-F05F-488B-A1BB-3A46EE2F3535}" srcOrd="0" destOrd="0" parTransId="{860059FE-4B97-4D7E-AF5D-F7915BD31270}" sibTransId="{AD605249-B4F7-4750-B361-DB5261B5F2C6}"/>
    <dgm:cxn modelId="{AF74D872-0C23-4729-904E-CA7A57B396DD}" type="presOf" srcId="{D76C0FFA-59D9-4AC7-8DF9-C8B8171EC246}" destId="{975AA93D-CC0A-463C-9CCB-07A368B95D5F}" srcOrd="0" destOrd="0" presId="urn:microsoft.com/office/officeart/2005/8/layout/hProcess4"/>
    <dgm:cxn modelId="{FD987B73-8DE4-4308-94A4-CC8CB2935A4E}" type="presOf" srcId="{7CF5C108-E3A9-4E10-A943-03987761A851}" destId="{D72A2143-00A6-4576-B07E-5D3B59486C9F}" srcOrd="1" destOrd="0" presId="urn:microsoft.com/office/officeart/2005/8/layout/hProcess4"/>
    <dgm:cxn modelId="{27FF7374-C498-4E0C-A90B-C44AEE6D6B6A}" type="presOf" srcId="{B89EA19F-F92A-4648-A5C5-6788670EF26D}" destId="{4F0C978C-7950-4010-995B-BDEE9F9000F5}" srcOrd="0" destOrd="0" presId="urn:microsoft.com/office/officeart/2005/8/layout/hProcess4"/>
    <dgm:cxn modelId="{1663B654-0F02-4ECA-B712-EA1CF121D579}" srcId="{B89EA19F-F92A-4648-A5C5-6788670EF26D}" destId="{19E9A34B-9EEC-4CB9-973B-68F7510FD525}" srcOrd="0" destOrd="0" parTransId="{5D7B7959-65F8-4537-81CB-4EB7D13EDDA4}" sibTransId="{5190AF36-D9F4-4EF3-871B-4592DA572D7E}"/>
    <dgm:cxn modelId="{3E252C87-20AF-4EC7-8C75-4D87ECC29DE4}" srcId="{63226E42-9424-4254-A9B1-F86DB554F468}" destId="{B89EA19F-F92A-4648-A5C5-6788670EF26D}" srcOrd="2" destOrd="0" parTransId="{7781E7CF-C0FC-4B69-87AC-B3A0F3509FAB}" sibTransId="{670580F4-BA48-4C6E-B432-DB13601960DA}"/>
    <dgm:cxn modelId="{ED4460A8-EA72-4F08-B08C-8579982A99F1}" srcId="{63226E42-9424-4254-A9B1-F86DB554F468}" destId="{753E00E8-0125-4F09-A99B-763511207567}" srcOrd="0" destOrd="0" parTransId="{35CE8BF1-C28B-44E6-830F-72067DB9BD96}" sibTransId="{2BE51BF1-0F8E-4E7A-B712-D456C6A1FDD4}"/>
    <dgm:cxn modelId="{965896A9-A67E-44DD-8B1E-071908AFE8E0}" type="presOf" srcId="{064CCB43-C447-431E-AC09-D5F8A60B650C}" destId="{731D53FF-34C8-428A-8CC1-50A155D74522}" srcOrd="0" destOrd="0" presId="urn:microsoft.com/office/officeart/2005/8/layout/hProcess4"/>
    <dgm:cxn modelId="{18C400AB-1B6F-4C3B-A76F-31BBBA2708A1}" type="presOf" srcId="{19E9A34B-9EEC-4CB9-973B-68F7510FD525}" destId="{2E7E92BB-5341-4074-8500-59153A1BFCA9}" srcOrd="1" destOrd="0" presId="urn:microsoft.com/office/officeart/2005/8/layout/hProcess4"/>
    <dgm:cxn modelId="{73A4C5BE-F16B-4F33-B756-4D993DA5E69D}" type="presOf" srcId="{DE907102-F05F-488B-A1BB-3A46EE2F3535}" destId="{E0F04CCE-8A0D-4929-9329-8190036AE0E8}" srcOrd="0" destOrd="0" presId="urn:microsoft.com/office/officeart/2005/8/layout/hProcess4"/>
    <dgm:cxn modelId="{674244C7-67F0-4355-806E-CC87902D8EBA}" srcId="{753E00E8-0125-4F09-A99B-763511207567}" destId="{7CF5C108-E3A9-4E10-A943-03987761A851}" srcOrd="0" destOrd="0" parTransId="{744311E0-9F82-4BD3-AA36-1DC7119A636B}" sibTransId="{4E69369E-7973-4F8E-B595-48103D3673F5}"/>
    <dgm:cxn modelId="{A3DE63D7-5271-407D-A9E3-4554093AC090}" type="presOf" srcId="{DE907102-F05F-488B-A1BB-3A46EE2F3535}" destId="{3EA5C642-D023-45A6-9941-0598E5A3729F}" srcOrd="1" destOrd="0" presId="urn:microsoft.com/office/officeart/2005/8/layout/hProcess4"/>
    <dgm:cxn modelId="{33999AF5-2F4B-4B17-B656-EA70F456173D}" type="presOf" srcId="{753E00E8-0125-4F09-A99B-763511207567}" destId="{AF0BD3BD-7E59-4D6F-83E6-ADDE716433ED}" srcOrd="0" destOrd="0" presId="urn:microsoft.com/office/officeart/2005/8/layout/hProcess4"/>
    <dgm:cxn modelId="{D8371920-AF19-4807-8A5C-7EC6CB6774CF}" type="presParOf" srcId="{ADD57670-00B8-4058-9A26-F95861388D60}" destId="{8A91A1F4-B1D9-4C14-BDD0-F5F387E0CF91}" srcOrd="0" destOrd="0" presId="urn:microsoft.com/office/officeart/2005/8/layout/hProcess4"/>
    <dgm:cxn modelId="{38A7E0E3-D3A8-405B-BDDA-DC1B16D27CA9}" type="presParOf" srcId="{ADD57670-00B8-4058-9A26-F95861388D60}" destId="{540DE1C6-653B-49E4-B087-59C3A76BAB3F}" srcOrd="1" destOrd="0" presId="urn:microsoft.com/office/officeart/2005/8/layout/hProcess4"/>
    <dgm:cxn modelId="{A0784E4C-B90C-4D29-957E-60B467A79213}" type="presParOf" srcId="{ADD57670-00B8-4058-9A26-F95861388D60}" destId="{465A4531-D71A-4CF2-AB93-676C4FAA5542}" srcOrd="2" destOrd="0" presId="urn:microsoft.com/office/officeart/2005/8/layout/hProcess4"/>
    <dgm:cxn modelId="{F0B6448C-3E62-4137-B04B-4905FE6036EA}" type="presParOf" srcId="{465A4531-D71A-4CF2-AB93-676C4FAA5542}" destId="{A263D131-E23F-4D35-8428-4DF341F37C9C}" srcOrd="0" destOrd="0" presId="urn:microsoft.com/office/officeart/2005/8/layout/hProcess4"/>
    <dgm:cxn modelId="{916CF6D4-FCFB-47F3-9F0C-63B141F481FB}" type="presParOf" srcId="{A263D131-E23F-4D35-8428-4DF341F37C9C}" destId="{6225159F-C27B-40F5-B5C3-BDA711C0CF1D}" srcOrd="0" destOrd="0" presId="urn:microsoft.com/office/officeart/2005/8/layout/hProcess4"/>
    <dgm:cxn modelId="{A606C38D-30E9-4DFF-87AD-E5A0A2938EDA}" type="presParOf" srcId="{A263D131-E23F-4D35-8428-4DF341F37C9C}" destId="{8ED540B6-C817-4C3E-8089-C0AD6C5A4F22}" srcOrd="1" destOrd="0" presId="urn:microsoft.com/office/officeart/2005/8/layout/hProcess4"/>
    <dgm:cxn modelId="{C5C76CCB-639B-482D-8E36-CDFB6E6DB2D2}" type="presParOf" srcId="{A263D131-E23F-4D35-8428-4DF341F37C9C}" destId="{D72A2143-00A6-4576-B07E-5D3B59486C9F}" srcOrd="2" destOrd="0" presId="urn:microsoft.com/office/officeart/2005/8/layout/hProcess4"/>
    <dgm:cxn modelId="{2F9D6428-52CC-44ED-BBFE-A1FB389627DE}" type="presParOf" srcId="{A263D131-E23F-4D35-8428-4DF341F37C9C}" destId="{AF0BD3BD-7E59-4D6F-83E6-ADDE716433ED}" srcOrd="3" destOrd="0" presId="urn:microsoft.com/office/officeart/2005/8/layout/hProcess4"/>
    <dgm:cxn modelId="{F3F9AF22-9825-4E1E-A00B-A8403E7C664E}" type="presParOf" srcId="{A263D131-E23F-4D35-8428-4DF341F37C9C}" destId="{9B88FF66-350B-460A-B9D8-53EE61D99AF8}" srcOrd="4" destOrd="0" presId="urn:microsoft.com/office/officeart/2005/8/layout/hProcess4"/>
    <dgm:cxn modelId="{86982612-3CE6-408D-A64F-BA766966F0B4}" type="presParOf" srcId="{465A4531-D71A-4CF2-AB93-676C4FAA5542}" destId="{05C3685F-6E52-4B45-9295-F6D18F31A7D2}" srcOrd="1" destOrd="0" presId="urn:microsoft.com/office/officeart/2005/8/layout/hProcess4"/>
    <dgm:cxn modelId="{F55CD464-9F74-4265-8D00-E6159F4D05CD}" type="presParOf" srcId="{465A4531-D71A-4CF2-AB93-676C4FAA5542}" destId="{6AFC4297-111C-4AE8-B0D1-178F3F8DD260}" srcOrd="2" destOrd="0" presId="urn:microsoft.com/office/officeart/2005/8/layout/hProcess4"/>
    <dgm:cxn modelId="{AD5443CC-FF21-4292-9CB7-24D8B066A5D9}" type="presParOf" srcId="{6AFC4297-111C-4AE8-B0D1-178F3F8DD260}" destId="{EAA5B4CE-2DF7-4A16-AD49-4726157EC222}" srcOrd="0" destOrd="0" presId="urn:microsoft.com/office/officeart/2005/8/layout/hProcess4"/>
    <dgm:cxn modelId="{70BD5051-914C-47EF-846D-94F366987E32}" type="presParOf" srcId="{6AFC4297-111C-4AE8-B0D1-178F3F8DD260}" destId="{E0F04CCE-8A0D-4929-9329-8190036AE0E8}" srcOrd="1" destOrd="0" presId="urn:microsoft.com/office/officeart/2005/8/layout/hProcess4"/>
    <dgm:cxn modelId="{0BF4F7DF-81DA-415A-B0A3-5C3B4444FB6C}" type="presParOf" srcId="{6AFC4297-111C-4AE8-B0D1-178F3F8DD260}" destId="{3EA5C642-D023-45A6-9941-0598E5A3729F}" srcOrd="2" destOrd="0" presId="urn:microsoft.com/office/officeart/2005/8/layout/hProcess4"/>
    <dgm:cxn modelId="{D824A066-1243-436A-817A-4E2FFF681B76}" type="presParOf" srcId="{6AFC4297-111C-4AE8-B0D1-178F3F8DD260}" destId="{731D53FF-34C8-428A-8CC1-50A155D74522}" srcOrd="3" destOrd="0" presId="urn:microsoft.com/office/officeart/2005/8/layout/hProcess4"/>
    <dgm:cxn modelId="{D1978865-D23B-4CBC-AE3D-C66C4CFB29CD}" type="presParOf" srcId="{6AFC4297-111C-4AE8-B0D1-178F3F8DD260}" destId="{425FB151-1A84-4390-A3F1-26F092C599C7}" srcOrd="4" destOrd="0" presId="urn:microsoft.com/office/officeart/2005/8/layout/hProcess4"/>
    <dgm:cxn modelId="{B3C27479-52D0-4F07-B106-23D8A3BC569C}" type="presParOf" srcId="{465A4531-D71A-4CF2-AB93-676C4FAA5542}" destId="{975AA93D-CC0A-463C-9CCB-07A368B95D5F}" srcOrd="3" destOrd="0" presId="urn:microsoft.com/office/officeart/2005/8/layout/hProcess4"/>
    <dgm:cxn modelId="{697CCE7D-B169-461B-A853-7D73A64803C0}" type="presParOf" srcId="{465A4531-D71A-4CF2-AB93-676C4FAA5542}" destId="{AC31FD65-557F-4C85-990C-3A199A4C8A38}" srcOrd="4" destOrd="0" presId="urn:microsoft.com/office/officeart/2005/8/layout/hProcess4"/>
    <dgm:cxn modelId="{8602202D-724A-44E7-9DD1-CFEC2C439CBC}" type="presParOf" srcId="{AC31FD65-557F-4C85-990C-3A199A4C8A38}" destId="{A65C56ED-C510-4609-B9F2-FC0B40F19CA4}" srcOrd="0" destOrd="0" presId="urn:microsoft.com/office/officeart/2005/8/layout/hProcess4"/>
    <dgm:cxn modelId="{116E3227-BE35-49DA-82A7-6E76BF2E7631}" type="presParOf" srcId="{AC31FD65-557F-4C85-990C-3A199A4C8A38}" destId="{8CA736AD-E2F0-42E8-B2F2-055C8900F913}" srcOrd="1" destOrd="0" presId="urn:microsoft.com/office/officeart/2005/8/layout/hProcess4"/>
    <dgm:cxn modelId="{008DCDE1-E15E-4A07-BEEE-93B4F3D37F5B}" type="presParOf" srcId="{AC31FD65-557F-4C85-990C-3A199A4C8A38}" destId="{2E7E92BB-5341-4074-8500-59153A1BFCA9}" srcOrd="2" destOrd="0" presId="urn:microsoft.com/office/officeart/2005/8/layout/hProcess4"/>
    <dgm:cxn modelId="{C0864034-665F-40F3-B1EE-65BE5E8EB67B}" type="presParOf" srcId="{AC31FD65-557F-4C85-990C-3A199A4C8A38}" destId="{4F0C978C-7950-4010-995B-BDEE9F9000F5}" srcOrd="3" destOrd="0" presId="urn:microsoft.com/office/officeart/2005/8/layout/hProcess4"/>
    <dgm:cxn modelId="{729EDEF1-B46E-45B7-A822-AAE6F3842DFF}" type="presParOf" srcId="{AC31FD65-557F-4C85-990C-3A199A4C8A38}" destId="{640AD7CB-BCE0-41D2-AD4C-E84D0147F816}" srcOrd="4" destOrd="0" presId="urn:microsoft.com/office/officeart/2005/8/layout/h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D540B6-C817-4C3E-8089-C0AD6C5A4F22}">
      <dsp:nvSpPr>
        <dsp:cNvPr id="0" name=""/>
        <dsp:cNvSpPr/>
      </dsp:nvSpPr>
      <dsp:spPr>
        <a:xfrm>
          <a:off x="7055151" y="723757"/>
          <a:ext cx="2823416" cy="1390750"/>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r" defTabSz="800100" rtl="1">
            <a:lnSpc>
              <a:spcPct val="90000"/>
            </a:lnSpc>
            <a:spcBef>
              <a:spcPct val="0"/>
            </a:spcBef>
            <a:spcAft>
              <a:spcPct val="15000"/>
            </a:spcAft>
            <a:buNone/>
          </a:pPr>
          <a:r>
            <a:rPr lang="ar-EG" sz="1800" kern="1200" dirty="0">
              <a:solidFill>
                <a:schemeClr val="tx1">
                  <a:lumMod val="75000"/>
                  <a:lumOff val="25000"/>
                </a:schemeClr>
              </a:solidFill>
            </a:rPr>
            <a:t>إذا كانت المرأة تعتقد أنه لا يجوز التمييز بين الرجل والمرأة في الأجر لنفس العمل</a:t>
          </a:r>
          <a:endParaRPr lang="en-US" sz="1800" kern="1200" dirty="0"/>
        </a:p>
      </dsp:txBody>
      <dsp:txXfrm>
        <a:off x="7087156" y="755762"/>
        <a:ext cx="2759406" cy="1028722"/>
      </dsp:txXfrm>
    </dsp:sp>
    <dsp:sp modelId="{05C3685F-6E52-4B45-9295-F6D18F31A7D2}">
      <dsp:nvSpPr>
        <dsp:cNvPr id="0" name=""/>
        <dsp:cNvSpPr/>
      </dsp:nvSpPr>
      <dsp:spPr>
        <a:xfrm>
          <a:off x="4766215" y="62325"/>
          <a:ext cx="3164795" cy="2744700"/>
        </a:xfrm>
        <a:prstGeom prst="circularArrow">
          <a:avLst>
            <a:gd name="adj1" fmla="val 3359"/>
            <a:gd name="adj2" fmla="val 415426"/>
            <a:gd name="adj3" fmla="val 8609063"/>
            <a:gd name="adj4" fmla="val 1775511"/>
            <a:gd name="adj5" fmla="val 391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F0BD3BD-7E59-4D6F-83E6-ADDE716433ED}">
      <dsp:nvSpPr>
        <dsp:cNvPr id="0" name=""/>
        <dsp:cNvSpPr/>
      </dsp:nvSpPr>
      <dsp:spPr>
        <a:xfrm>
          <a:off x="7436413" y="1816490"/>
          <a:ext cx="1498831" cy="59603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Clr>
              <a:schemeClr val="accent1"/>
            </a:buClr>
            <a:buSzPct val="80000"/>
            <a:buFont typeface="Wingdings 3" charset="2"/>
            <a:buNone/>
          </a:pPr>
          <a:r>
            <a:rPr lang="ar-EG" sz="1200" b="1" kern="1200" dirty="0">
              <a:solidFill>
                <a:schemeClr val="tx1">
                  <a:lumMod val="75000"/>
                  <a:lumOff val="25000"/>
                </a:schemeClr>
              </a:solidFill>
            </a:rPr>
            <a:t>المعتقدات المعيارية الشخصية </a:t>
          </a:r>
          <a:endParaRPr lang="en-US" sz="1200" kern="1200" dirty="0"/>
        </a:p>
      </dsp:txBody>
      <dsp:txXfrm>
        <a:off x="7453870" y="1833947"/>
        <a:ext cx="1463917" cy="561121"/>
      </dsp:txXfrm>
    </dsp:sp>
    <dsp:sp modelId="{A7C00CB8-08DB-4164-A684-14E694555181}">
      <dsp:nvSpPr>
        <dsp:cNvPr id="0" name=""/>
        <dsp:cNvSpPr/>
      </dsp:nvSpPr>
      <dsp:spPr>
        <a:xfrm>
          <a:off x="3576540" y="723757"/>
          <a:ext cx="2972340" cy="1390750"/>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r" defTabSz="800100" rtl="1">
            <a:lnSpc>
              <a:spcPct val="90000"/>
            </a:lnSpc>
            <a:spcBef>
              <a:spcPct val="0"/>
            </a:spcBef>
            <a:spcAft>
              <a:spcPct val="15000"/>
            </a:spcAft>
            <a:buNone/>
          </a:pPr>
          <a:r>
            <a:rPr lang="ar-EG" sz="1800" kern="1200" dirty="0">
              <a:solidFill>
                <a:schemeClr val="tx1">
                  <a:lumMod val="75000"/>
                  <a:lumOff val="25000"/>
                </a:schemeClr>
              </a:solidFill>
            </a:rPr>
            <a:t>ولكنها تعتقد (قد لا يكون ذلك صحيحا) أن المجتمع لا يرى غضاضة في هذا التمييز</a:t>
          </a:r>
          <a:endParaRPr lang="en-US" sz="1800" kern="1200" dirty="0"/>
        </a:p>
      </dsp:txBody>
      <dsp:txXfrm>
        <a:off x="3608545" y="1053780"/>
        <a:ext cx="2908330" cy="1028722"/>
      </dsp:txXfrm>
    </dsp:sp>
    <dsp:sp modelId="{413BEC26-32F8-4366-9A5D-0C308793DFC0}">
      <dsp:nvSpPr>
        <dsp:cNvPr id="0" name=""/>
        <dsp:cNvSpPr/>
      </dsp:nvSpPr>
      <dsp:spPr>
        <a:xfrm>
          <a:off x="1293251" y="-168878"/>
          <a:ext cx="4050459" cy="3595709"/>
        </a:xfrm>
        <a:prstGeom prst="leftCircularArrow">
          <a:avLst>
            <a:gd name="adj1" fmla="val 2957"/>
            <a:gd name="adj2" fmla="val 362180"/>
            <a:gd name="adj3" fmla="val 12937691"/>
            <a:gd name="adj4" fmla="val 19824489"/>
            <a:gd name="adj5" fmla="val 345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A2E1AD-D3C8-4C5D-B623-80155BCD3970}">
      <dsp:nvSpPr>
        <dsp:cNvPr id="0" name=""/>
        <dsp:cNvSpPr/>
      </dsp:nvSpPr>
      <dsp:spPr>
        <a:xfrm>
          <a:off x="4032263" y="425739"/>
          <a:ext cx="1498831" cy="59603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ar-EG" sz="1200" b="1" kern="1200" dirty="0">
              <a:solidFill>
                <a:schemeClr val="tx1">
                  <a:lumMod val="75000"/>
                  <a:lumOff val="25000"/>
                </a:schemeClr>
              </a:solidFill>
            </a:rPr>
            <a:t>الأعراف الاجتماعية </a:t>
          </a:r>
        </a:p>
      </dsp:txBody>
      <dsp:txXfrm>
        <a:off x="4049720" y="443196"/>
        <a:ext cx="1463917" cy="561121"/>
      </dsp:txXfrm>
    </dsp:sp>
    <dsp:sp modelId="{7CB4F330-83F4-4643-8A50-AD0F31CBD477}">
      <dsp:nvSpPr>
        <dsp:cNvPr id="0" name=""/>
        <dsp:cNvSpPr/>
      </dsp:nvSpPr>
      <dsp:spPr>
        <a:xfrm>
          <a:off x="246852" y="723757"/>
          <a:ext cx="2823416" cy="1390750"/>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889000" rtl="1">
            <a:lnSpc>
              <a:spcPct val="90000"/>
            </a:lnSpc>
            <a:spcBef>
              <a:spcPct val="0"/>
            </a:spcBef>
            <a:spcAft>
              <a:spcPct val="15000"/>
            </a:spcAft>
            <a:buNone/>
          </a:pPr>
          <a:r>
            <a:rPr lang="ar-EG" sz="2000" kern="1200" dirty="0">
              <a:solidFill>
                <a:schemeClr val="tx1">
                  <a:lumMod val="75000"/>
                  <a:lumOff val="25000"/>
                </a:schemeClr>
              </a:solidFill>
            </a:rPr>
            <a:t>قد يؤدي ذلك إلى قبولها بالتمييز ضدها</a:t>
          </a:r>
          <a:endParaRPr lang="en-US" sz="2000" kern="1200" dirty="0"/>
        </a:p>
      </dsp:txBody>
      <dsp:txXfrm>
        <a:off x="278857" y="755762"/>
        <a:ext cx="2759406" cy="1028722"/>
      </dsp:txXfrm>
    </dsp:sp>
    <dsp:sp modelId="{3B13F220-473F-47C4-8810-C11D5F0F2776}">
      <dsp:nvSpPr>
        <dsp:cNvPr id="0" name=""/>
        <dsp:cNvSpPr/>
      </dsp:nvSpPr>
      <dsp:spPr>
        <a:xfrm>
          <a:off x="628114" y="1816490"/>
          <a:ext cx="1498831" cy="59603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ar-EG" sz="1600" b="1" kern="1200" dirty="0">
              <a:solidFill>
                <a:schemeClr val="tx1">
                  <a:lumMod val="75000"/>
                  <a:lumOff val="25000"/>
                </a:schemeClr>
              </a:solidFill>
            </a:rPr>
            <a:t>سلوك</a:t>
          </a:r>
        </a:p>
      </dsp:txBody>
      <dsp:txXfrm>
        <a:off x="645571" y="1833947"/>
        <a:ext cx="1463917" cy="5611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D540B6-C817-4C3E-8089-C0AD6C5A4F22}">
      <dsp:nvSpPr>
        <dsp:cNvPr id="0" name=""/>
        <dsp:cNvSpPr/>
      </dsp:nvSpPr>
      <dsp:spPr>
        <a:xfrm>
          <a:off x="6965741" y="723757"/>
          <a:ext cx="2793520" cy="1390750"/>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228600" lvl="1" indent="-228600" algn="r" defTabSz="889000" rtl="1">
            <a:lnSpc>
              <a:spcPct val="90000"/>
            </a:lnSpc>
            <a:spcBef>
              <a:spcPct val="0"/>
            </a:spcBef>
            <a:spcAft>
              <a:spcPct val="15000"/>
            </a:spcAft>
            <a:buNone/>
          </a:pPr>
          <a:r>
            <a:rPr lang="ar-EG" sz="2000" kern="1200" dirty="0"/>
            <a:t>إذا كان الرجل تعتقد أنه يجوز للمرأة المشاركة في سوق العمل</a:t>
          </a:r>
          <a:endParaRPr lang="en-US" sz="2000" kern="1200" dirty="0"/>
        </a:p>
      </dsp:txBody>
      <dsp:txXfrm>
        <a:off x="6997746" y="755762"/>
        <a:ext cx="2729510" cy="1028722"/>
      </dsp:txXfrm>
    </dsp:sp>
    <dsp:sp modelId="{05C3685F-6E52-4B45-9295-F6D18F31A7D2}">
      <dsp:nvSpPr>
        <dsp:cNvPr id="0" name=""/>
        <dsp:cNvSpPr/>
      </dsp:nvSpPr>
      <dsp:spPr>
        <a:xfrm rot="397482">
          <a:off x="4359164" y="-155046"/>
          <a:ext cx="4765817" cy="3044783"/>
        </a:xfrm>
        <a:prstGeom prst="circularArrow">
          <a:avLst>
            <a:gd name="adj1" fmla="val 3492"/>
            <a:gd name="adj2" fmla="val 433163"/>
            <a:gd name="adj3" fmla="val 8591326"/>
            <a:gd name="adj4" fmla="val 1775511"/>
            <a:gd name="adj5" fmla="val 407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F0BD3BD-7E59-4D6F-83E6-ADDE716433ED}">
      <dsp:nvSpPr>
        <dsp:cNvPr id="0" name=""/>
        <dsp:cNvSpPr/>
      </dsp:nvSpPr>
      <dsp:spPr>
        <a:xfrm>
          <a:off x="7332054" y="1816490"/>
          <a:ext cx="1498831" cy="59603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ar-EG" sz="1200" b="1" kern="1200" dirty="0"/>
            <a:t>المعتقدات المعيارية الشخصية </a:t>
          </a:r>
          <a:endParaRPr lang="en-US" sz="1200" b="1" kern="1200" dirty="0"/>
        </a:p>
      </dsp:txBody>
      <dsp:txXfrm>
        <a:off x="7349511" y="1833947"/>
        <a:ext cx="1463917" cy="561121"/>
      </dsp:txXfrm>
    </dsp:sp>
    <dsp:sp modelId="{E0F04CCE-8A0D-4929-9329-8190036AE0E8}">
      <dsp:nvSpPr>
        <dsp:cNvPr id="0" name=""/>
        <dsp:cNvSpPr/>
      </dsp:nvSpPr>
      <dsp:spPr>
        <a:xfrm>
          <a:off x="3665949" y="723757"/>
          <a:ext cx="2793520" cy="1390750"/>
        </a:xfrm>
        <a:prstGeom prst="roundRect">
          <a:avLst>
            <a:gd name="adj" fmla="val 10000"/>
          </a:avLst>
        </a:prstGeom>
        <a:solidFill>
          <a:schemeClr val="bg1"/>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r" defTabSz="755650" rtl="1">
            <a:lnSpc>
              <a:spcPct val="90000"/>
            </a:lnSpc>
            <a:spcBef>
              <a:spcPct val="0"/>
            </a:spcBef>
            <a:spcAft>
              <a:spcPct val="15000"/>
            </a:spcAft>
            <a:buNone/>
          </a:pPr>
          <a:r>
            <a:rPr lang="ar-EG" sz="1700" kern="1200" dirty="0"/>
            <a:t>ولكنه يعتقد (قد لا يكون ذلك صحيحا) أن المجتمع قد ينظر بازدراء إلى الرجل الذي يسمح لزوجته بالعمل</a:t>
          </a:r>
          <a:endParaRPr lang="en-US" sz="1700" kern="1200" dirty="0"/>
        </a:p>
      </dsp:txBody>
      <dsp:txXfrm>
        <a:off x="3697954" y="1053780"/>
        <a:ext cx="2729510" cy="1028722"/>
      </dsp:txXfrm>
    </dsp:sp>
    <dsp:sp modelId="{975AA93D-CC0A-463C-9CCB-07A368B95D5F}">
      <dsp:nvSpPr>
        <dsp:cNvPr id="0" name=""/>
        <dsp:cNvSpPr/>
      </dsp:nvSpPr>
      <dsp:spPr>
        <a:xfrm>
          <a:off x="877837" y="-39117"/>
          <a:ext cx="4985645" cy="3475697"/>
        </a:xfrm>
        <a:prstGeom prst="leftCircularArrow">
          <a:avLst>
            <a:gd name="adj1" fmla="val 3059"/>
            <a:gd name="adj2" fmla="val 375587"/>
            <a:gd name="adj3" fmla="val 12951097"/>
            <a:gd name="adj4" fmla="val 19824489"/>
            <a:gd name="adj5" fmla="val 35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1D53FF-34C8-428A-8CC1-50A155D74522}">
      <dsp:nvSpPr>
        <dsp:cNvPr id="0" name=""/>
        <dsp:cNvSpPr/>
      </dsp:nvSpPr>
      <dsp:spPr>
        <a:xfrm>
          <a:off x="4032263" y="425739"/>
          <a:ext cx="1498831" cy="59603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ar-EG" sz="1200" b="1" kern="1200" dirty="0"/>
            <a:t>الأعراف الاجتماعية </a:t>
          </a:r>
          <a:endParaRPr lang="en-US" sz="1200" b="1" kern="1200" dirty="0"/>
        </a:p>
      </dsp:txBody>
      <dsp:txXfrm>
        <a:off x="4049720" y="443196"/>
        <a:ext cx="1463917" cy="561121"/>
      </dsp:txXfrm>
    </dsp:sp>
    <dsp:sp modelId="{8CA736AD-E2F0-42E8-B2F2-055C8900F913}">
      <dsp:nvSpPr>
        <dsp:cNvPr id="0" name=""/>
        <dsp:cNvSpPr/>
      </dsp:nvSpPr>
      <dsp:spPr>
        <a:xfrm>
          <a:off x="366158" y="723757"/>
          <a:ext cx="2793520" cy="1390750"/>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228600" lvl="1" indent="-228600" algn="r" defTabSz="889000" rtl="1">
            <a:lnSpc>
              <a:spcPct val="90000"/>
            </a:lnSpc>
            <a:spcBef>
              <a:spcPct val="0"/>
            </a:spcBef>
            <a:spcAft>
              <a:spcPct val="15000"/>
            </a:spcAft>
            <a:buNone/>
          </a:pPr>
          <a:r>
            <a:rPr lang="ar-EG" sz="2000" kern="1200" dirty="0"/>
            <a:t>قد يؤدي ذلك إلى رفضه لمشاركة زوجته في سوق العمل</a:t>
          </a:r>
          <a:endParaRPr lang="en-US" sz="2000" kern="1200" dirty="0"/>
        </a:p>
      </dsp:txBody>
      <dsp:txXfrm>
        <a:off x="398163" y="755762"/>
        <a:ext cx="2729510" cy="1028722"/>
      </dsp:txXfrm>
    </dsp:sp>
    <dsp:sp modelId="{4F0C978C-7950-4010-995B-BDEE9F9000F5}">
      <dsp:nvSpPr>
        <dsp:cNvPr id="0" name=""/>
        <dsp:cNvSpPr/>
      </dsp:nvSpPr>
      <dsp:spPr>
        <a:xfrm>
          <a:off x="732472" y="1816490"/>
          <a:ext cx="1498831" cy="596035"/>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ar-EG" sz="1800" b="1" kern="1200" dirty="0"/>
            <a:t>سلوك</a:t>
          </a:r>
        </a:p>
      </dsp:txBody>
      <dsp:txXfrm>
        <a:off x="749929" y="1833947"/>
        <a:ext cx="1463917" cy="56112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63111E-8B43-4C57-AE61-A087672F41EC}" type="datetimeFigureOut">
              <a:rPr lang="en-US" smtClean="0"/>
              <a:t>4/23/2024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F99BF3-C42D-4D6F-8DAA-143214893174}" type="slidenum">
              <a:rPr lang="en-US" smtClean="0"/>
              <a:t>‹#›</a:t>
            </a:fld>
            <a:endParaRPr lang="en-US"/>
          </a:p>
        </p:txBody>
      </p:sp>
    </p:spTree>
    <p:extLst>
      <p:ext uri="{BB962C8B-B14F-4D97-AF65-F5344CB8AC3E}">
        <p14:creationId xmlns:p14="http://schemas.microsoft.com/office/powerpoint/2010/main" val="3732756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F99BF3-C42D-4D6F-8DAA-143214893174}" type="slidenum">
              <a:rPr lang="en-US" smtClean="0"/>
              <a:t>1</a:t>
            </a:fld>
            <a:endParaRPr lang="en-US"/>
          </a:p>
        </p:txBody>
      </p:sp>
    </p:spTree>
    <p:extLst>
      <p:ext uri="{BB962C8B-B14F-4D97-AF65-F5344CB8AC3E}">
        <p14:creationId xmlns:p14="http://schemas.microsoft.com/office/powerpoint/2010/main" val="1102005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Arial" panose="020B0604020202020204" pitchFamily="34" charset="0"/>
              </a:rPr>
              <a:t>The purpose of the qualitative component of the study is to scope out the prevalent and contemporary social norms surrounding FLFP through multiple focus group discussions across three main regions. The subsequent quantitative component of the study aims to quantify the current prevalence of these norms over the general population, and to build a baseline indicator of social norms through a composite index to monitor change over time.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88F99BF3-C42D-4D6F-8DAA-143214893174}" type="slidenum">
              <a:rPr lang="en-US" smtClean="0"/>
              <a:t>14</a:t>
            </a:fld>
            <a:endParaRPr lang="en-US"/>
          </a:p>
        </p:txBody>
      </p:sp>
    </p:spTree>
    <p:extLst>
      <p:ext uri="{BB962C8B-B14F-4D97-AF65-F5344CB8AC3E}">
        <p14:creationId xmlns:p14="http://schemas.microsoft.com/office/powerpoint/2010/main" val="2578654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altLang="en-US" b="0" i="0" u="none" strike="noStrike" cap="none" normalizeH="0" baseline="0" dirty="0">
                <a:ln>
                  <a:noFill/>
                </a:ln>
                <a:solidFill>
                  <a:schemeClr val="tx1">
                    <a:lumMod val="75000"/>
                    <a:lumOff val="25000"/>
                  </a:schemeClr>
                </a:solidFill>
                <a:effectLst/>
                <a:latin typeface="+mn-lt"/>
              </a:rPr>
              <a:t>Frontier governorates were excluded</a:t>
            </a:r>
            <a:endParaRPr kumimoji="0" lang="ar-EG" altLang="en-US" b="0" i="0" u="none" strike="noStrike" cap="none" normalizeH="0" baseline="0" dirty="0">
              <a:ln>
                <a:noFill/>
              </a:ln>
              <a:solidFill>
                <a:schemeClr val="tx1">
                  <a:lumMod val="75000"/>
                  <a:lumOff val="25000"/>
                </a:schemeClr>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ar-EG" altLang="en-US" sz="1200" b="0" i="0" u="none" strike="noStrike" cap="none" normalizeH="0" baseline="0" dirty="0">
                <a:ln>
                  <a:noFill/>
                </a:ln>
                <a:solidFill>
                  <a:schemeClr val="tx1">
                    <a:lumMod val="75000"/>
                    <a:lumOff val="25000"/>
                  </a:schemeClr>
                </a:solidFill>
                <a:effectLst/>
                <a:latin typeface="+mn-lt"/>
              </a:rPr>
              <a:t>صمم كل مجموعة بحيث تختلف في خصائصها الديموغرافية المحددة: العمر، ومستوى التعليم؛ الإقامة الحضرية / الريفية</a:t>
            </a:r>
          </a:p>
          <a:p>
            <a:endParaRPr lang="en-US" dirty="0"/>
          </a:p>
        </p:txBody>
      </p:sp>
      <p:sp>
        <p:nvSpPr>
          <p:cNvPr id="4" name="Slide Number Placeholder 3"/>
          <p:cNvSpPr>
            <a:spLocks noGrp="1"/>
          </p:cNvSpPr>
          <p:nvPr>
            <p:ph type="sldNum" sz="quarter" idx="5"/>
          </p:nvPr>
        </p:nvSpPr>
        <p:spPr/>
        <p:txBody>
          <a:bodyPr/>
          <a:lstStyle/>
          <a:p>
            <a:fld id="{88F99BF3-C42D-4D6F-8DAA-143214893174}" type="slidenum">
              <a:rPr lang="en-US" smtClean="0"/>
              <a:t>15</a:t>
            </a:fld>
            <a:endParaRPr lang="en-US"/>
          </a:p>
        </p:txBody>
      </p:sp>
    </p:spTree>
    <p:extLst>
      <p:ext uri="{BB962C8B-B14F-4D97-AF65-F5344CB8AC3E}">
        <p14:creationId xmlns:p14="http://schemas.microsoft.com/office/powerpoint/2010/main" val="1543666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minimize survey length and the effect of social desirability bias, in which respondents might feel the need to match their personal beliefs with that of their community, two versions of the survey were carried out with two separate samples, </a:t>
            </a:r>
            <a:endParaRPr lang="ar-EG" dirty="0"/>
          </a:p>
          <a:p>
            <a:endParaRPr lang="en-US" dirty="0"/>
          </a:p>
        </p:txBody>
      </p:sp>
      <p:sp>
        <p:nvSpPr>
          <p:cNvPr id="4" name="Slide Number Placeholder 3"/>
          <p:cNvSpPr>
            <a:spLocks noGrp="1"/>
          </p:cNvSpPr>
          <p:nvPr>
            <p:ph type="sldNum" sz="quarter" idx="5"/>
          </p:nvPr>
        </p:nvSpPr>
        <p:spPr/>
        <p:txBody>
          <a:bodyPr/>
          <a:lstStyle/>
          <a:p>
            <a:fld id="{88F99BF3-C42D-4D6F-8DAA-143214893174}" type="slidenum">
              <a:rPr lang="en-US" smtClean="0"/>
              <a:t>17</a:t>
            </a:fld>
            <a:endParaRPr lang="en-US"/>
          </a:p>
        </p:txBody>
      </p:sp>
    </p:spTree>
    <p:extLst>
      <p:ext uri="{BB962C8B-B14F-4D97-AF65-F5344CB8AC3E}">
        <p14:creationId xmlns:p14="http://schemas.microsoft.com/office/powerpoint/2010/main" val="2556011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F99BF3-C42D-4D6F-8DAA-143214893174}" type="slidenum">
              <a:rPr lang="en-US" smtClean="0"/>
              <a:t>18</a:t>
            </a:fld>
            <a:endParaRPr lang="en-US"/>
          </a:p>
        </p:txBody>
      </p:sp>
    </p:spTree>
    <p:extLst>
      <p:ext uri="{BB962C8B-B14F-4D97-AF65-F5344CB8AC3E}">
        <p14:creationId xmlns:p14="http://schemas.microsoft.com/office/powerpoint/2010/main" val="1865409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H and then M</a:t>
            </a:r>
          </a:p>
        </p:txBody>
      </p:sp>
      <p:sp>
        <p:nvSpPr>
          <p:cNvPr id="4" name="Slide Number Placeholder 3"/>
          <p:cNvSpPr>
            <a:spLocks noGrp="1"/>
          </p:cNvSpPr>
          <p:nvPr>
            <p:ph type="sldNum" sz="quarter" idx="5"/>
          </p:nvPr>
        </p:nvSpPr>
        <p:spPr/>
        <p:txBody>
          <a:bodyPr/>
          <a:lstStyle/>
          <a:p>
            <a:fld id="{88F99BF3-C42D-4D6F-8DAA-143214893174}" type="slidenum">
              <a:rPr lang="en-US" smtClean="0"/>
              <a:t>19</a:t>
            </a:fld>
            <a:endParaRPr lang="en-US"/>
          </a:p>
        </p:txBody>
      </p:sp>
    </p:spTree>
    <p:extLst>
      <p:ext uri="{BB962C8B-B14F-4D97-AF65-F5344CB8AC3E}">
        <p14:creationId xmlns:p14="http://schemas.microsoft.com/office/powerpoint/2010/main" val="4202615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F99BF3-C42D-4D6F-8DAA-143214893174}" type="slidenum">
              <a:rPr lang="en-US" smtClean="0"/>
              <a:t>2</a:t>
            </a:fld>
            <a:endParaRPr lang="en-US"/>
          </a:p>
        </p:txBody>
      </p:sp>
    </p:spTree>
    <p:extLst>
      <p:ext uri="{BB962C8B-B14F-4D97-AF65-F5344CB8AC3E}">
        <p14:creationId xmlns:p14="http://schemas.microsoft.com/office/powerpoint/2010/main" val="4259710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ar-EG" sz="1200" dirty="0">
                <a:solidFill>
                  <a:schemeClr val="tx1"/>
                </a:solidFill>
                <a:latin typeface="+mn-lt"/>
                <a:cs typeface="+mn-cs"/>
              </a:rPr>
              <a:t>ومن ثم، فإن تمكين المرأة يخضع بلا شك لقيم النوع الاجتماعي والأعراف الاجتماعية المنتشرة بين المصريين.</a:t>
            </a:r>
          </a:p>
          <a:p>
            <a:pPr marL="0" marR="0" lvl="0" indent="0" algn="l" defTabSz="914400" rtl="0" eaLnBrk="1" fontAlgn="auto" latinLnBrk="0" hangingPunct="1">
              <a:lnSpc>
                <a:spcPct val="100000"/>
              </a:lnSpc>
              <a:spcBef>
                <a:spcPts val="0"/>
              </a:spcBef>
              <a:spcAft>
                <a:spcPts val="0"/>
              </a:spcAft>
              <a:buClrTx/>
              <a:buSzTx/>
              <a:buFontTx/>
              <a:buNone/>
              <a:tabLst/>
              <a:defRPr/>
            </a:pPr>
            <a:r>
              <a:rPr lang="ar-EG" sz="1200" dirty="0">
                <a:solidFill>
                  <a:schemeClr val="tx1"/>
                </a:solidFill>
                <a:latin typeface="+mn-lt"/>
                <a:cs typeface="+mn-cs"/>
              </a:rPr>
              <a:t>التوقعات الاجتماعية المتبادلة هم التوقعات اللي مطلوبة من الاناث القيام بها والمنطظر منها من قبل الذكور والمجتمع</a:t>
            </a:r>
            <a:endParaRPr lang="en-US" sz="1200" dirty="0">
              <a:solidFill>
                <a:schemeClr val="tx1"/>
              </a:solidFill>
              <a:latin typeface="+mn-lt"/>
              <a:cs typeface="+mn-cs"/>
            </a:endParaRPr>
          </a:p>
          <a:p>
            <a:endParaRPr lang="en-US" dirty="0"/>
          </a:p>
        </p:txBody>
      </p:sp>
      <p:sp>
        <p:nvSpPr>
          <p:cNvPr id="4" name="Slide Number Placeholder 3"/>
          <p:cNvSpPr>
            <a:spLocks noGrp="1"/>
          </p:cNvSpPr>
          <p:nvPr>
            <p:ph type="sldNum" sz="quarter" idx="5"/>
          </p:nvPr>
        </p:nvSpPr>
        <p:spPr/>
        <p:txBody>
          <a:bodyPr/>
          <a:lstStyle/>
          <a:p>
            <a:fld id="{88F99BF3-C42D-4D6F-8DAA-143214893174}" type="slidenum">
              <a:rPr lang="en-US" smtClean="0"/>
              <a:t>3</a:t>
            </a:fld>
            <a:endParaRPr lang="en-US"/>
          </a:p>
        </p:txBody>
      </p:sp>
    </p:spTree>
    <p:extLst>
      <p:ext uri="{BB962C8B-B14F-4D97-AF65-F5344CB8AC3E}">
        <p14:creationId xmlns:p14="http://schemas.microsoft.com/office/powerpoint/2010/main" val="2208769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EG" dirty="0"/>
              <a:t>وعي استرايجي من قبل الحكومة المصرية</a:t>
            </a:r>
          </a:p>
          <a:p>
            <a:r>
              <a:rPr lang="en-US" dirty="0"/>
              <a:t>Where was these quotes put in strategy?</a:t>
            </a:r>
            <a:endParaRPr lang="ar-EG" dirty="0"/>
          </a:p>
          <a:p>
            <a:pPr marL="0" marR="0" lvl="0" indent="0" algn="l" defTabSz="914400" rtl="0" eaLnBrk="1" fontAlgn="auto" latinLnBrk="0" hangingPunct="1">
              <a:lnSpc>
                <a:spcPct val="100000"/>
              </a:lnSpc>
              <a:spcBef>
                <a:spcPts val="0"/>
              </a:spcBef>
              <a:spcAft>
                <a:spcPts val="0"/>
              </a:spcAft>
              <a:buClrTx/>
              <a:buSzTx/>
              <a:buFontTx/>
              <a:buNone/>
              <a:tabLst/>
              <a:defRPr/>
            </a:pPr>
            <a:r>
              <a:rPr lang="ar-EG" dirty="0"/>
              <a:t>بند الحماية</a:t>
            </a:r>
          </a:p>
          <a:p>
            <a:endParaRPr lang="ar-EG" dirty="0"/>
          </a:p>
        </p:txBody>
      </p:sp>
      <p:sp>
        <p:nvSpPr>
          <p:cNvPr id="4" name="Slide Number Placeholder 3"/>
          <p:cNvSpPr>
            <a:spLocks noGrp="1"/>
          </p:cNvSpPr>
          <p:nvPr>
            <p:ph type="sldNum" sz="quarter" idx="5"/>
          </p:nvPr>
        </p:nvSpPr>
        <p:spPr/>
        <p:txBody>
          <a:bodyPr/>
          <a:lstStyle/>
          <a:p>
            <a:fld id="{88F99BF3-C42D-4D6F-8DAA-143214893174}" type="slidenum">
              <a:rPr lang="en-US" smtClean="0"/>
              <a:t>4</a:t>
            </a:fld>
            <a:endParaRPr lang="en-US"/>
          </a:p>
        </p:txBody>
      </p:sp>
    </p:spTree>
    <p:extLst>
      <p:ext uri="{BB962C8B-B14F-4D97-AF65-F5344CB8AC3E}">
        <p14:creationId xmlns:p14="http://schemas.microsoft.com/office/powerpoint/2010/main" val="1831805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ar-EG" sz="1200" dirty="0">
                <a:solidFill>
                  <a:schemeClr val="tx1"/>
                </a:solidFill>
                <a:latin typeface="+mn-lt"/>
                <a:cs typeface="+mn-cs"/>
              </a:rPr>
              <a:t>ترفع منظومة الأعراف والقيم الاجتماعية السائد في مصر من أهمية دور المرأة داخل الأسرة على أدوارها الاجتماعية والاقتصادية حيث:</a:t>
            </a:r>
            <a:endParaRPr lang="en-US" sz="1200" dirty="0">
              <a:solidFill>
                <a:schemeClr val="tx1"/>
              </a:solidFill>
              <a:latin typeface="+mn-lt"/>
              <a:cs typeface="+mn-cs"/>
            </a:endParaRPr>
          </a:p>
          <a:p>
            <a:endParaRPr lang="en-US" dirty="0"/>
          </a:p>
        </p:txBody>
      </p:sp>
      <p:sp>
        <p:nvSpPr>
          <p:cNvPr id="4" name="Slide Number Placeholder 3"/>
          <p:cNvSpPr>
            <a:spLocks noGrp="1"/>
          </p:cNvSpPr>
          <p:nvPr>
            <p:ph type="sldNum" sz="quarter" idx="5"/>
          </p:nvPr>
        </p:nvSpPr>
        <p:spPr/>
        <p:txBody>
          <a:bodyPr/>
          <a:lstStyle/>
          <a:p>
            <a:fld id="{88F99BF3-C42D-4D6F-8DAA-143214893174}" type="slidenum">
              <a:rPr lang="en-US" smtClean="0"/>
              <a:t>5</a:t>
            </a:fld>
            <a:endParaRPr lang="en-US"/>
          </a:p>
        </p:txBody>
      </p:sp>
    </p:spTree>
    <p:extLst>
      <p:ext uri="{BB962C8B-B14F-4D97-AF65-F5344CB8AC3E}">
        <p14:creationId xmlns:p14="http://schemas.microsoft.com/office/powerpoint/2010/main" val="1812520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F99BF3-C42D-4D6F-8DAA-143214893174}" type="slidenum">
              <a:rPr lang="en-US" smtClean="0"/>
              <a:t>6</a:t>
            </a:fld>
            <a:endParaRPr lang="en-US"/>
          </a:p>
        </p:txBody>
      </p:sp>
    </p:spTree>
    <p:extLst>
      <p:ext uri="{BB962C8B-B14F-4D97-AF65-F5344CB8AC3E}">
        <p14:creationId xmlns:p14="http://schemas.microsoft.com/office/powerpoint/2010/main" val="1628833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Transformative behavior</a:t>
            </a:r>
            <a:r>
              <a:rPr lang="ar-EG" dirty="0"/>
              <a:t> </a:t>
            </a:r>
            <a:r>
              <a:rPr lang="en-US" dirty="0"/>
              <a:t> </a:t>
            </a:r>
            <a:r>
              <a:rPr lang="ar-EG" dirty="0"/>
              <a:t>سلوك تحويلي---</a:t>
            </a:r>
            <a:endParaRPr lang="en-US" dirty="0"/>
          </a:p>
        </p:txBody>
      </p:sp>
      <p:sp>
        <p:nvSpPr>
          <p:cNvPr id="4" name="Slide Number Placeholder 3"/>
          <p:cNvSpPr>
            <a:spLocks noGrp="1"/>
          </p:cNvSpPr>
          <p:nvPr>
            <p:ph type="sldNum" sz="quarter" idx="5"/>
          </p:nvPr>
        </p:nvSpPr>
        <p:spPr/>
        <p:txBody>
          <a:bodyPr/>
          <a:lstStyle/>
          <a:p>
            <a:fld id="{88F99BF3-C42D-4D6F-8DAA-143214893174}" type="slidenum">
              <a:rPr lang="en-US" smtClean="0"/>
              <a:t>8</a:t>
            </a:fld>
            <a:endParaRPr lang="en-US"/>
          </a:p>
        </p:txBody>
      </p:sp>
    </p:spTree>
    <p:extLst>
      <p:ext uri="{BB962C8B-B14F-4D97-AF65-F5344CB8AC3E}">
        <p14:creationId xmlns:p14="http://schemas.microsoft.com/office/powerpoint/2010/main" val="838191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By asking systematic questions, quantitative measures can determine whether distinct elements of a social norm are in place – information that is useful in understanding its presence and strength and, therefore, in informing change </a:t>
            </a:r>
          </a:p>
        </p:txBody>
      </p:sp>
      <p:sp>
        <p:nvSpPr>
          <p:cNvPr id="4" name="Slide Number Placeholder 3"/>
          <p:cNvSpPr>
            <a:spLocks noGrp="1"/>
          </p:cNvSpPr>
          <p:nvPr>
            <p:ph type="sldNum" sz="quarter" idx="10"/>
          </p:nvPr>
        </p:nvSpPr>
        <p:spPr/>
        <p:txBody>
          <a:bodyPr/>
          <a:lstStyle/>
          <a:p>
            <a:fld id="{88F99BF3-C42D-4D6F-8DAA-143214893174}" type="slidenum">
              <a:rPr lang="en-US" smtClean="0"/>
              <a:t>10</a:t>
            </a:fld>
            <a:endParaRPr lang="en-US"/>
          </a:p>
        </p:txBody>
      </p:sp>
    </p:spTree>
    <p:extLst>
      <p:ext uri="{BB962C8B-B14F-4D97-AF65-F5344CB8AC3E}">
        <p14:creationId xmlns:p14="http://schemas.microsoft.com/office/powerpoint/2010/main" val="4036459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pluralistic ignorance (a discrepancy between widespread private support for norm breaching and what gets expressed publicly) may be a key norm maintenance mechanism. In that case, simply disclosing privately held but unshared views could unravel the norm. For example, a recent study in Saudi Arabia showed that when married men were provided information about preferences of other married men within their social group with regards to FLFP, it significantly improved the former’s willingness to let their wives work (</a:t>
            </a:r>
            <a:r>
              <a:rPr lang="en-US" dirty="0" err="1"/>
              <a:t>Bursztyn</a:t>
            </a:r>
            <a:r>
              <a:rPr lang="en-US" dirty="0"/>
              <a:t>, Gonzalez, &amp; </a:t>
            </a:r>
            <a:r>
              <a:rPr lang="en-US" dirty="0" err="1"/>
              <a:t>Yanagizawa-Drott</a:t>
            </a:r>
            <a:r>
              <a:rPr lang="en-US" dirty="0"/>
              <a:t>, 2018). . The experiment revealed that around 72% of participants underestimated other men’s support for FLFP (a case of pluralistic ignorance). By disclosing private information about others’ actual support for FLFP, the experiment corrected the misperceived social norm that was preventing men from supporting their wives to find jobs. </a:t>
            </a:r>
          </a:p>
        </p:txBody>
      </p:sp>
      <p:sp>
        <p:nvSpPr>
          <p:cNvPr id="4" name="Slide Number Placeholder 3"/>
          <p:cNvSpPr>
            <a:spLocks noGrp="1"/>
          </p:cNvSpPr>
          <p:nvPr>
            <p:ph type="sldNum" sz="quarter" idx="10"/>
          </p:nvPr>
        </p:nvSpPr>
        <p:spPr/>
        <p:txBody>
          <a:bodyPr/>
          <a:lstStyle/>
          <a:p>
            <a:fld id="{88F99BF3-C42D-4D6F-8DAA-143214893174}" type="slidenum">
              <a:rPr lang="en-US" smtClean="0"/>
              <a:t>13</a:t>
            </a:fld>
            <a:endParaRPr lang="en-US"/>
          </a:p>
        </p:txBody>
      </p:sp>
    </p:spTree>
    <p:extLst>
      <p:ext uri="{BB962C8B-B14F-4D97-AF65-F5344CB8AC3E}">
        <p14:creationId xmlns:p14="http://schemas.microsoft.com/office/powerpoint/2010/main" val="909082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5B20A44-ED6E-4682-A943-E73D6C963CA9}" type="datetimeFigureOut">
              <a:rPr lang="en-US" smtClean="0"/>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1527201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5B20A44-ED6E-4682-A943-E73D6C963CA9}" type="datetimeFigureOut">
              <a:rPr lang="en-US" smtClean="0"/>
              <a:t>4/23/2024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102972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B20A44-ED6E-4682-A943-E73D6C963CA9}" type="datetimeFigureOut">
              <a:rPr lang="en-US" smtClean="0"/>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27570765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B20A44-ED6E-4682-A943-E73D6C963CA9}" type="datetimeFigureOut">
              <a:rPr lang="en-US" smtClean="0"/>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FFA662-69DF-4E45-89D1-67D16C123D43}"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0913646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B20A44-ED6E-4682-A943-E73D6C963CA9}" type="datetimeFigureOut">
              <a:rPr lang="en-US" smtClean="0"/>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31447494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B20A44-ED6E-4682-A943-E73D6C963CA9}" type="datetimeFigureOut">
              <a:rPr lang="en-US" smtClean="0"/>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FFA662-69DF-4E45-89D1-67D16C123D43}"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172339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B20A44-ED6E-4682-A943-E73D6C963CA9}" type="datetimeFigureOut">
              <a:rPr lang="en-US" smtClean="0"/>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3494433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B20A44-ED6E-4682-A943-E73D6C963CA9}" type="datetimeFigureOut">
              <a:rPr lang="en-US" smtClean="0"/>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32995305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B20A44-ED6E-4682-A943-E73D6C963CA9}" type="datetimeFigureOut">
              <a:rPr lang="en-US" smtClean="0"/>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36976474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FC44D8-7993-4321-952A-328B3286EC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1479AA-AD48-4DE5-A7E8-F777905D4D43}"/>
              </a:ext>
            </a:extLst>
          </p:cNvPr>
          <p:cNvSpPr>
            <a:spLocks noGrp="1"/>
          </p:cNvSpPr>
          <p:nvPr>
            <p:ph type="title"/>
          </p:nvPr>
        </p:nvSpPr>
        <p:spPr>
          <a:xfrm>
            <a:off x="413329" y="78801"/>
            <a:ext cx="10515600" cy="909490"/>
          </a:xfrm>
        </p:spPr>
        <p:txBody>
          <a:bodyPr/>
          <a:lstStyle>
            <a:lvl1pPr>
              <a:defRPr>
                <a:solidFill>
                  <a:srgbClr val="FFC000"/>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3F88669-33FC-468F-9BE8-6108715E700A}"/>
              </a:ext>
            </a:extLst>
          </p:cNvPr>
          <p:cNvSpPr>
            <a:spLocks noGrp="1"/>
          </p:cNvSpPr>
          <p:nvPr>
            <p:ph idx="1"/>
          </p:nvPr>
        </p:nvSpPr>
        <p:spPr>
          <a:xfrm>
            <a:off x="616531" y="1613190"/>
            <a:ext cx="10515600" cy="4351338"/>
          </a:xfrm>
        </p:spPr>
        <p:txBody>
          <a:bodyPr/>
          <a:lstStyle>
            <a:lvl1pPr>
              <a:defRPr>
                <a:solidFill>
                  <a:schemeClr val="accent1">
                    <a:lumMod val="75000"/>
                  </a:schemeClr>
                </a:solidFill>
                <a:latin typeface="Times New Roman" panose="02020603050405020304" pitchFamily="18" charset="0"/>
                <a:cs typeface="Times New Roman" panose="02020603050405020304" pitchFamily="18" charset="0"/>
              </a:defRPr>
            </a:lvl1pPr>
            <a:lvl2pPr>
              <a:defRPr>
                <a:solidFill>
                  <a:srgbClr val="C00000"/>
                </a:solidFill>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95D8695-BB21-4CD4-92AB-FA8BD3E8AE2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2761967-E95D-44E0-B3EB-675E1D382774}"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3E5C6A82-A437-47FA-814B-BB19B92B82F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60DBBF12-774A-4EFF-BEB2-3AA5B62651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99D58F-BA24-4CDE-958E-89F06FFA8601}"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33496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5372764-5FD8-9DC4-3E4D-CC4AE3B3ED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8473" y="0"/>
            <a:ext cx="12210472" cy="6858000"/>
          </a:xfrm>
          <a:prstGeom prst="rect">
            <a:avLst/>
          </a:prstGeom>
        </p:spPr>
      </p:pic>
      <p:sp>
        <p:nvSpPr>
          <p:cNvPr id="2" name="Title 1">
            <a:extLst>
              <a:ext uri="{FF2B5EF4-FFF2-40B4-BE49-F238E27FC236}">
                <a16:creationId xmlns:a16="http://schemas.microsoft.com/office/drawing/2014/main" id="{8F1479AA-AD48-4DE5-A7E8-F777905D4D43}"/>
              </a:ext>
            </a:extLst>
          </p:cNvPr>
          <p:cNvSpPr>
            <a:spLocks noGrp="1"/>
          </p:cNvSpPr>
          <p:nvPr>
            <p:ph type="title"/>
          </p:nvPr>
        </p:nvSpPr>
        <p:spPr>
          <a:xfrm>
            <a:off x="413329" y="78801"/>
            <a:ext cx="10515600" cy="909490"/>
          </a:xfrm>
        </p:spPr>
        <p:txBody>
          <a:bodyPr/>
          <a:lstStyle>
            <a:lvl1pPr algn="r" rtl="1">
              <a:defRPr>
                <a:solidFill>
                  <a:srgbClr val="FFC000"/>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E3F88669-33FC-468F-9BE8-6108715E700A}"/>
              </a:ext>
            </a:extLst>
          </p:cNvPr>
          <p:cNvSpPr>
            <a:spLocks noGrp="1"/>
          </p:cNvSpPr>
          <p:nvPr>
            <p:ph idx="1"/>
          </p:nvPr>
        </p:nvSpPr>
        <p:spPr>
          <a:xfrm>
            <a:off x="616531" y="1613190"/>
            <a:ext cx="10515600" cy="4351338"/>
          </a:xfrm>
        </p:spPr>
        <p:txBody>
          <a:bodyPr/>
          <a:lstStyle>
            <a:lvl1pPr>
              <a:defRPr>
                <a:solidFill>
                  <a:schemeClr val="accent1">
                    <a:lumMod val="75000"/>
                  </a:schemeClr>
                </a:solidFill>
                <a:latin typeface="Times New Roman" panose="02020603050405020304" pitchFamily="18" charset="0"/>
                <a:cs typeface="Times New Roman" panose="02020603050405020304" pitchFamily="18" charset="0"/>
              </a:defRPr>
            </a:lvl1pPr>
            <a:lvl2pPr>
              <a:defRPr>
                <a:solidFill>
                  <a:srgbClr val="C00000"/>
                </a:solidFill>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95D8695-BB21-4CD4-92AB-FA8BD3E8AE2E}"/>
              </a:ext>
            </a:extLst>
          </p:cNvPr>
          <p:cNvSpPr>
            <a:spLocks noGrp="1"/>
          </p:cNvSpPr>
          <p:nvPr>
            <p:ph type="dt" sz="half" idx="10"/>
          </p:nvPr>
        </p:nvSpPr>
        <p:spPr/>
        <p:txBody>
          <a:bodyPr/>
          <a:lstStyle/>
          <a:p>
            <a:fld id="{C2761967-E95D-44E0-B3EB-675E1D382774}" type="datetimeFigureOut">
              <a:rPr lang="en-US" smtClean="0"/>
              <a:t>4/23/2024</a:t>
            </a:fld>
            <a:endParaRPr lang="en-US"/>
          </a:p>
        </p:txBody>
      </p:sp>
      <p:sp>
        <p:nvSpPr>
          <p:cNvPr id="5" name="Footer Placeholder 4">
            <a:extLst>
              <a:ext uri="{FF2B5EF4-FFF2-40B4-BE49-F238E27FC236}">
                <a16:creationId xmlns:a16="http://schemas.microsoft.com/office/drawing/2014/main" id="{3E5C6A82-A437-47FA-814B-BB19B92B82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DBBF12-774A-4EFF-BEB2-3AA5B6265169}"/>
              </a:ext>
            </a:extLst>
          </p:cNvPr>
          <p:cNvSpPr>
            <a:spLocks noGrp="1"/>
          </p:cNvSpPr>
          <p:nvPr>
            <p:ph type="sldNum" sz="quarter" idx="12"/>
          </p:nvPr>
        </p:nvSpPr>
        <p:spPr/>
        <p:txBody>
          <a:bodyPr/>
          <a:lstStyle/>
          <a:p>
            <a:fld id="{9B99D58F-BA24-4CDE-958E-89F06FFA8601}" type="slidenum">
              <a:rPr lang="en-US" smtClean="0"/>
              <a:t>‹#›</a:t>
            </a:fld>
            <a:endParaRPr lang="en-US"/>
          </a:p>
        </p:txBody>
      </p:sp>
    </p:spTree>
    <p:extLst>
      <p:ext uri="{BB962C8B-B14F-4D97-AF65-F5344CB8AC3E}">
        <p14:creationId xmlns:p14="http://schemas.microsoft.com/office/powerpoint/2010/main" val="373742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B20A44-ED6E-4682-A943-E73D6C963CA9}" type="datetimeFigureOut">
              <a:rPr lang="en-US" smtClean="0"/>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1182299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B20A44-ED6E-4682-A943-E73D6C963CA9}" type="datetimeFigureOut">
              <a:rPr lang="en-US" smtClean="0"/>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3781013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5B20A44-ED6E-4682-A943-E73D6C963CA9}" type="datetimeFigureOut">
              <a:rPr lang="en-US" smtClean="0"/>
              <a:t>4/23/2024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219666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5B20A44-ED6E-4682-A943-E73D6C963CA9}" type="datetimeFigureOut">
              <a:rPr lang="en-US" smtClean="0"/>
              <a:t>4/23/2024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3839996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5B20A44-ED6E-4682-A943-E73D6C963CA9}" type="datetimeFigureOut">
              <a:rPr lang="en-US" smtClean="0"/>
              <a:t>4/23/2024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2733734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B20A44-ED6E-4682-A943-E73D6C963CA9}" type="datetimeFigureOut">
              <a:rPr lang="en-US" smtClean="0"/>
              <a:t>4/23/2024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3282311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5B20A44-ED6E-4682-A943-E73D6C963CA9}" type="datetimeFigureOut">
              <a:rPr lang="en-US" smtClean="0"/>
              <a:t>4/23/2024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FFA662-69DF-4E45-89D1-67D16C123D43}" type="slidenum">
              <a:rPr lang="en-US" smtClean="0"/>
              <a:t>‹#›</a:t>
            </a:fld>
            <a:endParaRPr lang="en-US"/>
          </a:p>
        </p:txBody>
      </p:sp>
    </p:spTree>
    <p:extLst>
      <p:ext uri="{BB962C8B-B14F-4D97-AF65-F5344CB8AC3E}">
        <p14:creationId xmlns:p14="http://schemas.microsoft.com/office/powerpoint/2010/main" val="36544824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B20A44-ED6E-4682-A943-E73D6C963CA9}" type="datetimeFigureOut">
              <a:rPr lang="en-US" smtClean="0"/>
              <a:t>4/23/2024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92FFA662-69DF-4E45-89D1-67D16C123D43}" type="slidenum">
              <a:rPr lang="en-US" smtClean="0"/>
              <a:t>‹#›</a:t>
            </a:fld>
            <a:endParaRPr lang="en-US"/>
          </a:p>
        </p:txBody>
      </p:sp>
    </p:spTree>
    <p:extLst>
      <p:ext uri="{BB962C8B-B14F-4D97-AF65-F5344CB8AC3E}">
        <p14:creationId xmlns:p14="http://schemas.microsoft.com/office/powerpoint/2010/main" val="267052253"/>
      </p:ext>
    </p:extLst>
  </p:cSld>
  <p:clrMap bg1="lt1" tx1="dk1" bg2="lt2" tx2="dk2" accent1="accent1" accent2="accent2" accent3="accent3" accent4="accent4" accent5="accent5" accent6="accent6" hlink="hlink" folHlink="folHlink"/>
  <p:sldLayoutIdLst>
    <p:sldLayoutId id="2147483661" r:id="rId1"/>
    <p:sldLayoutId id="2147483677"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55768B-A5D3-4CFB-AE76-20EAFDFCF7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F33CB2-9F8B-4355-9FDB-5EA94C16C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19A734-FFB8-4B11-B371-CB1D432B0A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2761967-E95D-44E0-B3EB-675E1D382774}"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5D71EDE3-C2F8-48AA-8B5D-FA36589D13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E06FF945-ABA9-4BEE-9C25-D73F321779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B99D58F-BA24-4CDE-958E-89F06FFA8601}"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0167635"/>
      </p:ext>
    </p:extLst>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24558D4-6D4D-4048-957C-52D4B8D063E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33966"/>
            <a:ext cx="12192000" cy="6858000"/>
          </a:xfrm>
          <a:prstGeom prst="rect">
            <a:avLst/>
          </a:prstGeom>
        </p:spPr>
      </p:pic>
      <p:sp>
        <p:nvSpPr>
          <p:cNvPr id="3" name="Subtitle 2">
            <a:extLst>
              <a:ext uri="{FF2B5EF4-FFF2-40B4-BE49-F238E27FC236}">
                <a16:creationId xmlns:a16="http://schemas.microsoft.com/office/drawing/2014/main" id="{7A361BF0-136A-4837-A71B-690EAE6F5161}"/>
              </a:ext>
            </a:extLst>
          </p:cNvPr>
          <p:cNvSpPr>
            <a:spLocks noGrp="1"/>
          </p:cNvSpPr>
          <p:nvPr>
            <p:ph type="subTitle" idx="1"/>
          </p:nvPr>
        </p:nvSpPr>
        <p:spPr>
          <a:xfrm>
            <a:off x="0" y="5168272"/>
            <a:ext cx="3145032" cy="1655762"/>
          </a:xfrm>
        </p:spPr>
        <p:txBody>
          <a:bodyPr>
            <a:normAutofit/>
          </a:bodyPr>
          <a:lstStyle/>
          <a:p>
            <a:r>
              <a:rPr lang="ar-EG" sz="2800" dirty="0">
                <a:solidFill>
                  <a:schemeClr val="bg1"/>
                </a:solidFill>
              </a:rPr>
              <a:t>نهى الخرزاتي</a:t>
            </a:r>
          </a:p>
          <a:p>
            <a:r>
              <a:rPr lang="ar-EG" sz="2400" dirty="0">
                <a:solidFill>
                  <a:schemeClr val="bg1"/>
                </a:solidFill>
              </a:rPr>
              <a:t>مسؤول أبحاث وتقييم </a:t>
            </a:r>
          </a:p>
          <a:p>
            <a:r>
              <a:rPr lang="ar-EG" sz="2400" dirty="0">
                <a:solidFill>
                  <a:schemeClr val="bg1"/>
                </a:solidFill>
              </a:rPr>
              <a:t>مجلس السكان الدولي</a:t>
            </a:r>
            <a:endParaRPr lang="en-US" sz="2400" dirty="0">
              <a:solidFill>
                <a:schemeClr val="bg1"/>
              </a:solidFill>
            </a:endParaRPr>
          </a:p>
          <a:p>
            <a:endParaRPr lang="ar-EG" sz="2800" dirty="0">
              <a:solidFill>
                <a:schemeClr val="bg1"/>
              </a:solidFill>
            </a:endParaRPr>
          </a:p>
        </p:txBody>
      </p:sp>
      <p:sp>
        <p:nvSpPr>
          <p:cNvPr id="5" name="Title 4">
            <a:extLst>
              <a:ext uri="{FF2B5EF4-FFF2-40B4-BE49-F238E27FC236}">
                <a16:creationId xmlns:a16="http://schemas.microsoft.com/office/drawing/2014/main" id="{52D4582D-3617-E01A-DC55-5FF14431DB37}"/>
              </a:ext>
            </a:extLst>
          </p:cNvPr>
          <p:cNvSpPr>
            <a:spLocks noGrp="1"/>
          </p:cNvSpPr>
          <p:nvPr>
            <p:ph type="ctrTitle"/>
          </p:nvPr>
        </p:nvSpPr>
        <p:spPr>
          <a:xfrm>
            <a:off x="4084898" y="1651873"/>
            <a:ext cx="3691802" cy="1022659"/>
          </a:xfrm>
        </p:spPr>
        <p:txBody>
          <a:bodyPr/>
          <a:lstStyle/>
          <a:p>
            <a:pPr algn="ctr"/>
            <a:r>
              <a:rPr lang="ar-EG" sz="4400" dirty="0">
                <a:solidFill>
                  <a:schemeClr val="bg1"/>
                </a:solidFill>
                <a:latin typeface="Arial" panose="020B0604020202020204" pitchFamily="34" charset="0"/>
                <a:cs typeface="Arial" panose="020B0604020202020204" pitchFamily="34" charset="0"/>
              </a:rPr>
              <a:t>منهجية الدراسة</a:t>
            </a:r>
            <a:endParaRPr lang="en-US" sz="4400" dirty="0">
              <a:solidFill>
                <a:schemeClr val="bg1"/>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DFFC335E-E7D3-42EE-25CA-2843F59D454C}"/>
              </a:ext>
            </a:extLst>
          </p:cNvPr>
          <p:cNvSpPr txBox="1"/>
          <p:nvPr/>
        </p:nvSpPr>
        <p:spPr>
          <a:xfrm>
            <a:off x="8566227" y="2674532"/>
            <a:ext cx="3455314" cy="2308324"/>
          </a:xfrm>
          <a:prstGeom prst="rect">
            <a:avLst/>
          </a:prstGeom>
          <a:noFill/>
        </p:spPr>
        <p:txBody>
          <a:bodyPr wrap="square" rtlCol="0">
            <a:spAutoFit/>
          </a:bodyPr>
          <a:lstStyle/>
          <a:p>
            <a:pPr algn="ctr" rtl="1"/>
            <a:r>
              <a:rPr lang="ar-EG" sz="3600"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الأعراف والقيم الاجتماعية ذات الصلة</a:t>
            </a:r>
          </a:p>
          <a:p>
            <a:pPr algn="ctr" rtl="1"/>
            <a:r>
              <a:rPr lang="ar-EG" sz="3600"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بالتمكين الاقتصادي للمرأة المصرية</a:t>
            </a:r>
            <a:endParaRPr lang="en-US" sz="3600"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17" name="Picture 2" descr="المجلس القومي للمرأة | Cairo">
            <a:extLst>
              <a:ext uri="{FF2B5EF4-FFF2-40B4-BE49-F238E27FC236}">
                <a16:creationId xmlns:a16="http://schemas.microsoft.com/office/drawing/2014/main" id="{BD574699-EE2F-8F81-E06C-88CABA9203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63780" y="62388"/>
            <a:ext cx="1579683" cy="1544888"/>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F4D37A45-09CC-79A2-C296-DA7C6016669C}"/>
              </a:ext>
            </a:extLst>
          </p:cNvPr>
          <p:cNvGrpSpPr/>
          <p:nvPr/>
        </p:nvGrpSpPr>
        <p:grpSpPr>
          <a:xfrm>
            <a:off x="4084898" y="311543"/>
            <a:ext cx="3731747" cy="1060057"/>
            <a:chOff x="4084898" y="311543"/>
            <a:chExt cx="3731747" cy="1060057"/>
          </a:xfrm>
        </p:grpSpPr>
        <p:sp>
          <p:nvSpPr>
            <p:cNvPr id="19" name="Rectangle 18">
              <a:extLst>
                <a:ext uri="{FF2B5EF4-FFF2-40B4-BE49-F238E27FC236}">
                  <a16:creationId xmlns:a16="http://schemas.microsoft.com/office/drawing/2014/main" id="{F74BC797-F2AA-8224-6603-F1BC13392DFC}"/>
                </a:ext>
              </a:extLst>
            </p:cNvPr>
            <p:cNvSpPr/>
            <p:nvPr/>
          </p:nvSpPr>
          <p:spPr>
            <a:xfrm>
              <a:off x="4124844" y="311543"/>
              <a:ext cx="3691801" cy="1060057"/>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graphics, font, logo, screenshot&#10;&#10;Description automatically generated">
              <a:extLst>
                <a:ext uri="{FF2B5EF4-FFF2-40B4-BE49-F238E27FC236}">
                  <a16:creationId xmlns:a16="http://schemas.microsoft.com/office/drawing/2014/main" id="{FCC61FB6-8EA0-990A-E3F3-983118CE0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84898" y="311543"/>
              <a:ext cx="3725275" cy="1039144"/>
            </a:xfrm>
            <a:prstGeom prst="rect">
              <a:avLst/>
            </a:prstGeom>
          </p:spPr>
        </p:pic>
      </p:grpSp>
      <p:grpSp>
        <p:nvGrpSpPr>
          <p:cNvPr id="21" name="Group 20">
            <a:extLst>
              <a:ext uri="{FF2B5EF4-FFF2-40B4-BE49-F238E27FC236}">
                <a16:creationId xmlns:a16="http://schemas.microsoft.com/office/drawing/2014/main" id="{5C46EEF8-0DE1-8FA0-6E55-2425DB4E0BE0}"/>
              </a:ext>
            </a:extLst>
          </p:cNvPr>
          <p:cNvGrpSpPr/>
          <p:nvPr/>
        </p:nvGrpSpPr>
        <p:grpSpPr>
          <a:xfrm>
            <a:off x="512621" y="401311"/>
            <a:ext cx="2642806" cy="690072"/>
            <a:chOff x="512621" y="401311"/>
            <a:chExt cx="2642806" cy="690072"/>
          </a:xfrm>
        </p:grpSpPr>
        <p:sp>
          <p:nvSpPr>
            <p:cNvPr id="22" name="Rectangle 21">
              <a:extLst>
                <a:ext uri="{FF2B5EF4-FFF2-40B4-BE49-F238E27FC236}">
                  <a16:creationId xmlns:a16="http://schemas.microsoft.com/office/drawing/2014/main" id="{F1459B3D-28AA-0D1E-1CAF-2BE335C41C7E}"/>
                </a:ext>
              </a:extLst>
            </p:cNvPr>
            <p:cNvSpPr/>
            <p:nvPr/>
          </p:nvSpPr>
          <p:spPr>
            <a:xfrm>
              <a:off x="512621" y="401311"/>
              <a:ext cx="2642806" cy="69007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D54E3606-B371-0161-F7BC-5D58C647AF3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0359" y="494390"/>
              <a:ext cx="2560320" cy="533400"/>
            </a:xfrm>
            <a:prstGeom prst="rect">
              <a:avLst/>
            </a:prstGeom>
            <a:noFill/>
          </p:spPr>
        </p:pic>
      </p:grpSp>
    </p:spTree>
    <p:extLst>
      <p:ext uri="{BB962C8B-B14F-4D97-AF65-F5344CB8AC3E}">
        <p14:creationId xmlns:p14="http://schemas.microsoft.com/office/powerpoint/2010/main" val="954535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1871" y="78801"/>
            <a:ext cx="9667057" cy="909490"/>
          </a:xfrm>
        </p:spPr>
        <p:txBody>
          <a:bodyPr>
            <a:noAutofit/>
          </a:bodyPr>
          <a:lstStyle/>
          <a:p>
            <a:pPr algn="ctr"/>
            <a:r>
              <a:rPr lang="ar-EG" sz="3000" dirty="0">
                <a:latin typeface="+mn-lt"/>
              </a:rPr>
              <a:t>نظرية الأعراف الاجتماعية</a:t>
            </a:r>
            <a:endParaRPr lang="en-US" sz="3000" b="1" dirty="0"/>
          </a:p>
        </p:txBody>
      </p:sp>
      <p:pic>
        <p:nvPicPr>
          <p:cNvPr id="4" name="Picture 4"/>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1932" t="18141" r="16300" b="3979"/>
          <a:stretch/>
        </p:blipFill>
        <p:spPr bwMode="auto">
          <a:xfrm>
            <a:off x="413329" y="1810471"/>
            <a:ext cx="5701213" cy="407206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852213" y="2088102"/>
            <a:ext cx="4780343" cy="3539430"/>
          </a:xfrm>
          <a:prstGeom prst="rect">
            <a:avLst/>
          </a:prstGeom>
        </p:spPr>
        <p:txBody>
          <a:bodyPr wrap="square">
            <a:spAutoFit/>
          </a:bodyPr>
          <a:lstStyle/>
          <a:p>
            <a:r>
              <a:rPr lang="en-US" sz="2800" i="1" dirty="0"/>
              <a:t>“The work of social norms theorists confirms that what people </a:t>
            </a:r>
            <a:r>
              <a:rPr lang="en-US" sz="2800" b="1" i="1" dirty="0"/>
              <a:t>expect of themselves</a:t>
            </a:r>
            <a:r>
              <a:rPr lang="en-US" sz="2800" i="1" dirty="0"/>
              <a:t> may not always align with what they </a:t>
            </a:r>
            <a:r>
              <a:rPr lang="en-US" sz="2800" b="1" i="1" dirty="0"/>
              <a:t>expect of others</a:t>
            </a:r>
            <a:r>
              <a:rPr lang="en-US" sz="2800" i="1" dirty="0"/>
              <a:t>, or even with their own </a:t>
            </a:r>
            <a:r>
              <a:rPr lang="en-US" sz="2800" b="1" i="1" dirty="0"/>
              <a:t>behavior</a:t>
            </a:r>
            <a:r>
              <a:rPr lang="en-US" sz="2800" i="1" dirty="0"/>
              <a:t>.” </a:t>
            </a:r>
            <a:r>
              <a:rPr lang="en-US" sz="2800" b="1" i="1" dirty="0"/>
              <a:t>C. </a:t>
            </a:r>
            <a:r>
              <a:rPr lang="en-US" sz="2800" b="1" i="1" dirty="0" err="1"/>
              <a:t>Bicchieri</a:t>
            </a:r>
            <a:r>
              <a:rPr lang="en-US" sz="2800" b="1" i="1" dirty="0"/>
              <a:t> </a:t>
            </a:r>
          </a:p>
        </p:txBody>
      </p:sp>
    </p:spTree>
    <p:extLst>
      <p:ext uri="{BB962C8B-B14F-4D97-AF65-F5344CB8AC3E}">
        <p14:creationId xmlns:p14="http://schemas.microsoft.com/office/powerpoint/2010/main" val="3856274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0767F-9450-7225-50B4-DFB0A01FFB16}"/>
              </a:ext>
            </a:extLst>
          </p:cNvPr>
          <p:cNvSpPr>
            <a:spLocks noGrp="1"/>
          </p:cNvSpPr>
          <p:nvPr>
            <p:ph type="title"/>
          </p:nvPr>
        </p:nvSpPr>
        <p:spPr/>
        <p:txBody>
          <a:bodyPr>
            <a:normAutofit fontScale="90000"/>
          </a:bodyPr>
          <a:lstStyle/>
          <a:p>
            <a:r>
              <a:rPr lang="ar-EG" dirty="0"/>
              <a:t>التفرقة بين ما يعتقده الانسان وما يرى أن المجتمع يعتقده </a:t>
            </a:r>
            <a:endParaRPr lang="en-US" dirty="0"/>
          </a:p>
        </p:txBody>
      </p:sp>
      <p:sp>
        <p:nvSpPr>
          <p:cNvPr id="4" name="Content Placeholder 2">
            <a:extLst>
              <a:ext uri="{FF2B5EF4-FFF2-40B4-BE49-F238E27FC236}">
                <a16:creationId xmlns:a16="http://schemas.microsoft.com/office/drawing/2014/main" id="{F3DBA32C-9182-623B-79D2-A2768B5777BC}"/>
              </a:ext>
            </a:extLst>
          </p:cNvPr>
          <p:cNvSpPr txBox="1">
            <a:spLocks/>
          </p:cNvSpPr>
          <p:nvPr/>
        </p:nvSpPr>
        <p:spPr>
          <a:xfrm>
            <a:off x="10833904" y="1504709"/>
            <a:ext cx="1020501" cy="90949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accent1">
                    <a:lumMod val="75000"/>
                  </a:schemeClr>
                </a:solidFill>
                <a:latin typeface="Times New Roman" panose="02020603050405020304" pitchFamily="18" charset="0"/>
                <a:ea typeface="+mn-ea"/>
                <a:cs typeface="Times New Roman" panose="02020603050405020304" pitchFamily="18" charset="0"/>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rgbClr val="C00000"/>
                </a:solidFill>
                <a:latin typeface="Times New Roman" panose="02020603050405020304" pitchFamily="18" charset="0"/>
                <a:ea typeface="+mn-ea"/>
                <a:cs typeface="Times New Roman" panose="02020603050405020304" pitchFamily="18" charset="0"/>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ctr" rtl="1" fontAlgn="base">
              <a:lnSpc>
                <a:spcPct val="110000"/>
              </a:lnSpc>
              <a:buNone/>
            </a:pPr>
            <a:r>
              <a:rPr lang="ar-EG" sz="2000" b="1" dirty="0">
                <a:solidFill>
                  <a:schemeClr val="tx1">
                    <a:lumMod val="75000"/>
                    <a:lumOff val="25000"/>
                  </a:schemeClr>
                </a:solidFill>
                <a:latin typeface="+mn-lt"/>
                <a:cs typeface="+mn-cs"/>
              </a:rPr>
              <a:t>مثال 1</a:t>
            </a:r>
          </a:p>
        </p:txBody>
      </p:sp>
      <p:sp>
        <p:nvSpPr>
          <p:cNvPr id="12" name="Content Placeholder 2">
            <a:extLst>
              <a:ext uri="{FF2B5EF4-FFF2-40B4-BE49-F238E27FC236}">
                <a16:creationId xmlns:a16="http://schemas.microsoft.com/office/drawing/2014/main" id="{DD319438-3696-3C63-AA92-FA03F21AD31C}"/>
              </a:ext>
            </a:extLst>
          </p:cNvPr>
          <p:cNvSpPr txBox="1">
            <a:spLocks/>
          </p:cNvSpPr>
          <p:nvPr/>
        </p:nvSpPr>
        <p:spPr>
          <a:xfrm>
            <a:off x="10833904" y="3912488"/>
            <a:ext cx="1020501" cy="200958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accent1">
                    <a:lumMod val="75000"/>
                  </a:schemeClr>
                </a:solidFill>
                <a:latin typeface="Times New Roman" panose="02020603050405020304" pitchFamily="18" charset="0"/>
                <a:ea typeface="+mn-ea"/>
                <a:cs typeface="Times New Roman" panose="02020603050405020304" pitchFamily="18" charset="0"/>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rgbClr val="C00000"/>
                </a:solidFill>
                <a:latin typeface="Times New Roman" panose="02020603050405020304" pitchFamily="18" charset="0"/>
                <a:ea typeface="+mn-ea"/>
                <a:cs typeface="Times New Roman" panose="02020603050405020304" pitchFamily="18" charset="0"/>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ctr" rtl="1" fontAlgn="base">
              <a:lnSpc>
                <a:spcPct val="110000"/>
              </a:lnSpc>
              <a:buNone/>
            </a:pPr>
            <a:r>
              <a:rPr lang="ar-EG" sz="2000" b="1" dirty="0">
                <a:solidFill>
                  <a:schemeClr val="tx1">
                    <a:lumMod val="75000"/>
                    <a:lumOff val="25000"/>
                  </a:schemeClr>
                </a:solidFill>
                <a:latin typeface="+mn-lt"/>
                <a:cs typeface="+mn-cs"/>
              </a:rPr>
              <a:t>مثال 2</a:t>
            </a:r>
          </a:p>
          <a:p>
            <a:pPr marL="0" indent="0" algn="ctr" rtl="1" fontAlgn="base">
              <a:lnSpc>
                <a:spcPct val="110000"/>
              </a:lnSpc>
              <a:buNone/>
            </a:pPr>
            <a:endParaRPr lang="ar-EG" sz="2000" b="1" dirty="0">
              <a:solidFill>
                <a:schemeClr val="tx1">
                  <a:lumMod val="75000"/>
                  <a:lumOff val="25000"/>
                </a:schemeClr>
              </a:solidFill>
              <a:latin typeface="+mn-lt"/>
              <a:cs typeface="+mn-cs"/>
            </a:endParaRPr>
          </a:p>
          <a:p>
            <a:pPr marL="0" indent="0" algn="ctr" rtl="1" fontAlgn="base">
              <a:lnSpc>
                <a:spcPct val="110000"/>
              </a:lnSpc>
              <a:buNone/>
            </a:pPr>
            <a:endParaRPr lang="ar-EG" sz="2000" b="1" dirty="0">
              <a:solidFill>
                <a:schemeClr val="tx1">
                  <a:lumMod val="75000"/>
                  <a:lumOff val="25000"/>
                </a:schemeClr>
              </a:solidFill>
              <a:latin typeface="+mn-lt"/>
              <a:cs typeface="+mn-cs"/>
            </a:endParaRPr>
          </a:p>
          <a:p>
            <a:pPr marL="0" indent="0" algn="ctr" rtl="1" fontAlgn="base">
              <a:lnSpc>
                <a:spcPct val="110000"/>
              </a:lnSpc>
              <a:buNone/>
            </a:pPr>
            <a:endParaRPr lang="ar-EG" sz="2000" b="1" dirty="0">
              <a:solidFill>
                <a:schemeClr val="tx1">
                  <a:lumMod val="75000"/>
                  <a:lumOff val="25000"/>
                </a:schemeClr>
              </a:solidFill>
              <a:latin typeface="+mn-lt"/>
              <a:cs typeface="+mn-cs"/>
            </a:endParaRPr>
          </a:p>
          <a:p>
            <a:pPr marL="0" indent="0" algn="ctr" rtl="1" fontAlgn="base">
              <a:lnSpc>
                <a:spcPct val="110000"/>
              </a:lnSpc>
              <a:buNone/>
            </a:pPr>
            <a:endParaRPr lang="ar-EG" sz="2000" b="1" dirty="0">
              <a:solidFill>
                <a:schemeClr val="tx1">
                  <a:lumMod val="75000"/>
                  <a:lumOff val="25000"/>
                </a:schemeClr>
              </a:solidFill>
              <a:latin typeface="+mn-lt"/>
              <a:cs typeface="+mn-cs"/>
            </a:endParaRPr>
          </a:p>
          <a:p>
            <a:pPr marL="0" indent="0" algn="ctr" rtl="1" fontAlgn="base">
              <a:lnSpc>
                <a:spcPct val="110000"/>
              </a:lnSpc>
              <a:buNone/>
            </a:pPr>
            <a:endParaRPr lang="ar-EG" sz="2000" b="1" dirty="0">
              <a:solidFill>
                <a:schemeClr val="tx1">
                  <a:lumMod val="75000"/>
                  <a:lumOff val="25000"/>
                </a:schemeClr>
              </a:solidFill>
              <a:latin typeface="+mn-lt"/>
              <a:cs typeface="+mn-cs"/>
            </a:endParaRPr>
          </a:p>
          <a:p>
            <a:pPr marL="0" indent="0" algn="ctr" rtl="1" fontAlgn="base">
              <a:lnSpc>
                <a:spcPct val="110000"/>
              </a:lnSpc>
              <a:buNone/>
            </a:pPr>
            <a:endParaRPr lang="ar-EG" sz="2000" b="1" dirty="0">
              <a:solidFill>
                <a:schemeClr val="tx1">
                  <a:lumMod val="75000"/>
                  <a:lumOff val="25000"/>
                </a:schemeClr>
              </a:solidFill>
              <a:latin typeface="+mn-lt"/>
              <a:cs typeface="+mn-cs"/>
            </a:endParaRPr>
          </a:p>
          <a:p>
            <a:pPr marL="0" indent="0" algn="ctr" rtl="1" fontAlgn="base">
              <a:lnSpc>
                <a:spcPct val="110000"/>
              </a:lnSpc>
              <a:buNone/>
            </a:pPr>
            <a:endParaRPr lang="en-US" sz="2000" b="1" dirty="0">
              <a:solidFill>
                <a:schemeClr val="tx1">
                  <a:lumMod val="75000"/>
                  <a:lumOff val="25000"/>
                </a:schemeClr>
              </a:solidFill>
              <a:latin typeface="+mn-lt"/>
              <a:cs typeface="+mn-cs"/>
            </a:endParaRPr>
          </a:p>
          <a:p>
            <a:pPr marL="0" indent="0" algn="ctr" rtl="1" fontAlgn="base">
              <a:lnSpc>
                <a:spcPct val="110000"/>
              </a:lnSpc>
              <a:buNone/>
            </a:pPr>
            <a:endParaRPr lang="en-US" sz="2000" b="1" dirty="0">
              <a:solidFill>
                <a:schemeClr val="tx1">
                  <a:lumMod val="75000"/>
                  <a:lumOff val="25000"/>
                </a:schemeClr>
              </a:solidFill>
              <a:latin typeface="+mn-lt"/>
              <a:cs typeface="+mn-cs"/>
            </a:endParaRPr>
          </a:p>
        </p:txBody>
      </p:sp>
      <p:graphicFrame>
        <p:nvGraphicFramePr>
          <p:cNvPr id="3" name="Diagram 2">
            <a:extLst>
              <a:ext uri="{FF2B5EF4-FFF2-40B4-BE49-F238E27FC236}">
                <a16:creationId xmlns:a16="http://schemas.microsoft.com/office/drawing/2014/main" id="{70403A70-E60F-B701-6784-A002E58D63F8}"/>
              </a:ext>
            </a:extLst>
          </p:cNvPr>
          <p:cNvGraphicFramePr/>
          <p:nvPr>
            <p:extLst>
              <p:ext uri="{D42A27DB-BD31-4B8C-83A1-F6EECF244321}">
                <p14:modId xmlns:p14="http://schemas.microsoft.com/office/powerpoint/2010/main" val="1368418259"/>
              </p:ext>
            </p:extLst>
          </p:nvPr>
        </p:nvGraphicFramePr>
        <p:xfrm>
          <a:off x="208344" y="1131841"/>
          <a:ext cx="10125421" cy="28382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a:extLst>
              <a:ext uri="{FF2B5EF4-FFF2-40B4-BE49-F238E27FC236}">
                <a16:creationId xmlns:a16="http://schemas.microsoft.com/office/drawing/2014/main" id="{FBDFC962-7F90-41FE-6973-BC256FED70FE}"/>
              </a:ext>
            </a:extLst>
          </p:cNvPr>
          <p:cNvGraphicFramePr/>
          <p:nvPr>
            <p:extLst>
              <p:ext uri="{D42A27DB-BD31-4B8C-83A1-F6EECF244321}">
                <p14:modId xmlns:p14="http://schemas.microsoft.com/office/powerpoint/2010/main" val="1083483496"/>
              </p:ext>
            </p:extLst>
          </p:nvPr>
        </p:nvGraphicFramePr>
        <p:xfrm>
          <a:off x="224781" y="3616843"/>
          <a:ext cx="10125420" cy="283826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81492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Graphic spid="6"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631A23-2A72-7CCC-8626-6D2E62269CEE}"/>
              </a:ext>
            </a:extLst>
          </p:cNvPr>
          <p:cNvSpPr>
            <a:spLocks noGrp="1"/>
          </p:cNvSpPr>
          <p:nvPr>
            <p:ph type="title"/>
          </p:nvPr>
        </p:nvSpPr>
        <p:spPr>
          <a:xfrm>
            <a:off x="413329" y="78801"/>
            <a:ext cx="10515600" cy="909490"/>
          </a:xfrm>
        </p:spPr>
        <p:txBody>
          <a:bodyPr>
            <a:normAutofit/>
          </a:bodyPr>
          <a:lstStyle/>
          <a:p>
            <a:pPr algn="ctr" rtl="1"/>
            <a:r>
              <a:rPr lang="ar-EG" dirty="0"/>
              <a:t>الإطار النظري لقياس الأعراف الاجتماعية </a:t>
            </a:r>
          </a:p>
        </p:txBody>
      </p:sp>
      <p:sp>
        <p:nvSpPr>
          <p:cNvPr id="11" name="Freeform: Shape 10">
            <a:extLst>
              <a:ext uri="{FF2B5EF4-FFF2-40B4-BE49-F238E27FC236}">
                <a16:creationId xmlns:a16="http://schemas.microsoft.com/office/drawing/2014/main" id="{47ABB69B-0762-1726-40B2-B395D60618EB}"/>
              </a:ext>
            </a:extLst>
          </p:cNvPr>
          <p:cNvSpPr/>
          <p:nvPr/>
        </p:nvSpPr>
        <p:spPr>
          <a:xfrm>
            <a:off x="4424884" y="5227136"/>
            <a:ext cx="4360304" cy="891017"/>
          </a:xfrm>
          <a:custGeom>
            <a:avLst/>
            <a:gdLst>
              <a:gd name="connsiteX0" fmla="*/ 0 w 3850330"/>
              <a:gd name="connsiteY0" fmla="*/ 83992 h 839916"/>
              <a:gd name="connsiteX1" fmla="*/ 83992 w 3850330"/>
              <a:gd name="connsiteY1" fmla="*/ 0 h 839916"/>
              <a:gd name="connsiteX2" fmla="*/ 3766338 w 3850330"/>
              <a:gd name="connsiteY2" fmla="*/ 0 h 839916"/>
              <a:gd name="connsiteX3" fmla="*/ 3850330 w 3850330"/>
              <a:gd name="connsiteY3" fmla="*/ 83992 h 839916"/>
              <a:gd name="connsiteX4" fmla="*/ 3850330 w 3850330"/>
              <a:gd name="connsiteY4" fmla="*/ 755924 h 839916"/>
              <a:gd name="connsiteX5" fmla="*/ 3766338 w 3850330"/>
              <a:gd name="connsiteY5" fmla="*/ 839916 h 839916"/>
              <a:gd name="connsiteX6" fmla="*/ 83992 w 3850330"/>
              <a:gd name="connsiteY6" fmla="*/ 839916 h 839916"/>
              <a:gd name="connsiteX7" fmla="*/ 0 w 3850330"/>
              <a:gd name="connsiteY7" fmla="*/ 755924 h 839916"/>
              <a:gd name="connsiteX8" fmla="*/ 0 w 3850330"/>
              <a:gd name="connsiteY8" fmla="*/ 83992 h 83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0330" h="839916">
                <a:moveTo>
                  <a:pt x="0" y="83992"/>
                </a:moveTo>
                <a:cubicBezTo>
                  <a:pt x="0" y="37604"/>
                  <a:pt x="37604" y="0"/>
                  <a:pt x="83992" y="0"/>
                </a:cubicBezTo>
                <a:lnTo>
                  <a:pt x="3766338" y="0"/>
                </a:lnTo>
                <a:cubicBezTo>
                  <a:pt x="3812726" y="0"/>
                  <a:pt x="3850330" y="37604"/>
                  <a:pt x="3850330" y="83992"/>
                </a:cubicBezTo>
                <a:lnTo>
                  <a:pt x="3850330" y="755924"/>
                </a:lnTo>
                <a:cubicBezTo>
                  <a:pt x="3850330" y="802312"/>
                  <a:pt x="3812726" y="839916"/>
                  <a:pt x="3766338" y="839916"/>
                </a:cubicBezTo>
                <a:lnTo>
                  <a:pt x="83992" y="839916"/>
                </a:lnTo>
                <a:cubicBezTo>
                  <a:pt x="37604" y="839916"/>
                  <a:pt x="0" y="802312"/>
                  <a:pt x="0" y="755924"/>
                </a:cubicBezTo>
                <a:lnTo>
                  <a:pt x="0" y="8399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34509" tIns="289389" rIns="79410" bIns="79410" numCol="1" spcCol="1270" anchor="t" anchorCtr="0">
            <a:noAutofit/>
          </a:bodyPr>
          <a:lstStyle/>
          <a:p>
            <a:pPr marL="171450" lvl="1" indent="-171450" algn="l" defTabSz="711200">
              <a:lnSpc>
                <a:spcPct val="90000"/>
              </a:lnSpc>
              <a:spcBef>
                <a:spcPct val="0"/>
              </a:spcBef>
              <a:spcAft>
                <a:spcPct val="15000"/>
              </a:spcAft>
              <a:buChar char="•"/>
            </a:pPr>
            <a:r>
              <a:rPr lang="ar-EG" kern="1200" dirty="0">
                <a:solidFill>
                  <a:schemeClr val="tx1">
                    <a:lumMod val="75000"/>
                    <a:lumOff val="25000"/>
                  </a:schemeClr>
                </a:solidFill>
                <a:latin typeface="+mn-lt"/>
                <a:cs typeface="+mn-cs"/>
              </a:rPr>
              <a:t>التوقعات المعيارية</a:t>
            </a:r>
            <a:endParaRPr lang="en-US" kern="1200" dirty="0"/>
          </a:p>
          <a:p>
            <a:pPr marL="171450" lvl="1" indent="-171450" algn="l" defTabSz="711200">
              <a:lnSpc>
                <a:spcPct val="90000"/>
              </a:lnSpc>
              <a:spcBef>
                <a:spcPct val="0"/>
              </a:spcBef>
              <a:spcAft>
                <a:spcPct val="15000"/>
              </a:spcAft>
              <a:buChar char="•"/>
            </a:pPr>
            <a:r>
              <a:rPr lang="ar-EG" kern="1200" dirty="0">
                <a:solidFill>
                  <a:schemeClr val="tx1">
                    <a:lumMod val="75000"/>
                    <a:lumOff val="25000"/>
                  </a:schemeClr>
                </a:solidFill>
                <a:latin typeface="+mn-lt"/>
                <a:cs typeface="+mn-cs"/>
              </a:rPr>
              <a:t> </a:t>
            </a:r>
            <a:r>
              <a:rPr lang="en-US" b="1" kern="1200" dirty="0">
                <a:ea typeface="Calibri" panose="020F0502020204030204" pitchFamily="34" charset="0"/>
                <a:cs typeface="Arial" panose="020B0604020202020204" pitchFamily="34" charset="0"/>
              </a:rPr>
              <a:t>Normative expectations</a:t>
            </a:r>
            <a:endParaRPr lang="en-US" kern="1200" dirty="0"/>
          </a:p>
        </p:txBody>
      </p:sp>
      <p:sp>
        <p:nvSpPr>
          <p:cNvPr id="12" name="Freeform: Shape 11">
            <a:extLst>
              <a:ext uri="{FF2B5EF4-FFF2-40B4-BE49-F238E27FC236}">
                <a16:creationId xmlns:a16="http://schemas.microsoft.com/office/drawing/2014/main" id="{7B459779-9A56-DC88-7FDC-B8CCE5C7CA80}"/>
              </a:ext>
            </a:extLst>
          </p:cNvPr>
          <p:cNvSpPr/>
          <p:nvPr/>
        </p:nvSpPr>
        <p:spPr>
          <a:xfrm>
            <a:off x="59428" y="5281030"/>
            <a:ext cx="4038933" cy="891017"/>
          </a:xfrm>
          <a:custGeom>
            <a:avLst/>
            <a:gdLst>
              <a:gd name="connsiteX0" fmla="*/ 0 w 3850330"/>
              <a:gd name="connsiteY0" fmla="*/ 83992 h 839916"/>
              <a:gd name="connsiteX1" fmla="*/ 83992 w 3850330"/>
              <a:gd name="connsiteY1" fmla="*/ 0 h 839916"/>
              <a:gd name="connsiteX2" fmla="*/ 3766338 w 3850330"/>
              <a:gd name="connsiteY2" fmla="*/ 0 h 839916"/>
              <a:gd name="connsiteX3" fmla="*/ 3850330 w 3850330"/>
              <a:gd name="connsiteY3" fmla="*/ 83992 h 839916"/>
              <a:gd name="connsiteX4" fmla="*/ 3850330 w 3850330"/>
              <a:gd name="connsiteY4" fmla="*/ 755924 h 839916"/>
              <a:gd name="connsiteX5" fmla="*/ 3766338 w 3850330"/>
              <a:gd name="connsiteY5" fmla="*/ 839916 h 839916"/>
              <a:gd name="connsiteX6" fmla="*/ 83992 w 3850330"/>
              <a:gd name="connsiteY6" fmla="*/ 839916 h 839916"/>
              <a:gd name="connsiteX7" fmla="*/ 0 w 3850330"/>
              <a:gd name="connsiteY7" fmla="*/ 755924 h 839916"/>
              <a:gd name="connsiteX8" fmla="*/ 0 w 3850330"/>
              <a:gd name="connsiteY8" fmla="*/ 83992 h 83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0330" h="839916">
                <a:moveTo>
                  <a:pt x="0" y="83992"/>
                </a:moveTo>
                <a:cubicBezTo>
                  <a:pt x="0" y="37604"/>
                  <a:pt x="37604" y="0"/>
                  <a:pt x="83992" y="0"/>
                </a:cubicBezTo>
                <a:lnTo>
                  <a:pt x="3766338" y="0"/>
                </a:lnTo>
                <a:cubicBezTo>
                  <a:pt x="3812726" y="0"/>
                  <a:pt x="3850330" y="37604"/>
                  <a:pt x="3850330" y="83992"/>
                </a:cubicBezTo>
                <a:lnTo>
                  <a:pt x="3850330" y="755924"/>
                </a:lnTo>
                <a:cubicBezTo>
                  <a:pt x="3850330" y="802312"/>
                  <a:pt x="3812726" y="839916"/>
                  <a:pt x="3766338" y="839916"/>
                </a:cubicBezTo>
                <a:lnTo>
                  <a:pt x="83992" y="839916"/>
                </a:lnTo>
                <a:cubicBezTo>
                  <a:pt x="37604" y="839916"/>
                  <a:pt x="0" y="802312"/>
                  <a:pt x="0" y="755924"/>
                </a:cubicBezTo>
                <a:lnTo>
                  <a:pt x="0" y="8399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9410" tIns="289389" rIns="1234509" bIns="79410" numCol="1" spcCol="1270" anchor="t" anchorCtr="0">
            <a:noAutofit/>
          </a:bodyPr>
          <a:lstStyle/>
          <a:p>
            <a:pPr marL="171450" lvl="1" indent="-171450" defTabSz="711200">
              <a:lnSpc>
                <a:spcPct val="90000"/>
              </a:lnSpc>
              <a:spcBef>
                <a:spcPct val="0"/>
              </a:spcBef>
              <a:spcAft>
                <a:spcPct val="15000"/>
              </a:spcAft>
              <a:buChar char="•"/>
            </a:pPr>
            <a:r>
              <a:rPr lang="ar-EG" sz="1600" kern="1200" dirty="0">
                <a:solidFill>
                  <a:schemeClr val="tx1">
                    <a:lumMod val="75000"/>
                    <a:lumOff val="25000"/>
                  </a:schemeClr>
                </a:solidFill>
              </a:rPr>
              <a:t>التوقعات </a:t>
            </a:r>
            <a:r>
              <a:rPr lang="ar-EG" sz="1600" dirty="0">
                <a:solidFill>
                  <a:schemeClr val="tx1">
                    <a:lumMod val="75000"/>
                    <a:lumOff val="25000"/>
                  </a:schemeClr>
                </a:solidFill>
              </a:rPr>
              <a:t>الامبريقية</a:t>
            </a:r>
            <a:r>
              <a:rPr lang="ar-EG" sz="1600" kern="1200" dirty="0">
                <a:solidFill>
                  <a:schemeClr val="tx1">
                    <a:lumMod val="75000"/>
                    <a:lumOff val="25000"/>
                  </a:schemeClr>
                </a:solidFill>
              </a:rPr>
              <a:t> (الفعلية)</a:t>
            </a:r>
            <a:endParaRPr lang="en-US" sz="1600" kern="1200" dirty="0"/>
          </a:p>
          <a:p>
            <a:pPr marL="171450" lvl="1" indent="-171450" algn="l" defTabSz="711200">
              <a:lnSpc>
                <a:spcPct val="90000"/>
              </a:lnSpc>
              <a:spcBef>
                <a:spcPct val="0"/>
              </a:spcBef>
              <a:spcAft>
                <a:spcPct val="15000"/>
              </a:spcAft>
              <a:buChar char="•"/>
            </a:pPr>
            <a:r>
              <a:rPr lang="en-US" b="1" dirty="0">
                <a:ea typeface="Calibri" panose="020F0502020204030204" pitchFamily="34" charset="0"/>
                <a:cs typeface="Arial" panose="020B0604020202020204" pitchFamily="34" charset="0"/>
              </a:rPr>
              <a:t>Empirical expectations</a:t>
            </a:r>
          </a:p>
        </p:txBody>
      </p:sp>
      <p:sp>
        <p:nvSpPr>
          <p:cNvPr id="13" name="Freeform: Shape 12">
            <a:extLst>
              <a:ext uri="{FF2B5EF4-FFF2-40B4-BE49-F238E27FC236}">
                <a16:creationId xmlns:a16="http://schemas.microsoft.com/office/drawing/2014/main" id="{C72F3722-0728-2F9F-81E6-F23C473F501E}"/>
              </a:ext>
            </a:extLst>
          </p:cNvPr>
          <p:cNvSpPr/>
          <p:nvPr/>
        </p:nvSpPr>
        <p:spPr>
          <a:xfrm>
            <a:off x="4618464" y="2150328"/>
            <a:ext cx="4251552" cy="891017"/>
          </a:xfrm>
          <a:custGeom>
            <a:avLst/>
            <a:gdLst>
              <a:gd name="connsiteX0" fmla="*/ 0 w 4009974"/>
              <a:gd name="connsiteY0" fmla="*/ 83992 h 839916"/>
              <a:gd name="connsiteX1" fmla="*/ 83992 w 4009974"/>
              <a:gd name="connsiteY1" fmla="*/ 0 h 839916"/>
              <a:gd name="connsiteX2" fmla="*/ 3925982 w 4009974"/>
              <a:gd name="connsiteY2" fmla="*/ 0 h 839916"/>
              <a:gd name="connsiteX3" fmla="*/ 4009974 w 4009974"/>
              <a:gd name="connsiteY3" fmla="*/ 83992 h 839916"/>
              <a:gd name="connsiteX4" fmla="*/ 4009974 w 4009974"/>
              <a:gd name="connsiteY4" fmla="*/ 755924 h 839916"/>
              <a:gd name="connsiteX5" fmla="*/ 3925982 w 4009974"/>
              <a:gd name="connsiteY5" fmla="*/ 839916 h 839916"/>
              <a:gd name="connsiteX6" fmla="*/ 83992 w 4009974"/>
              <a:gd name="connsiteY6" fmla="*/ 839916 h 839916"/>
              <a:gd name="connsiteX7" fmla="*/ 0 w 4009974"/>
              <a:gd name="connsiteY7" fmla="*/ 755924 h 839916"/>
              <a:gd name="connsiteX8" fmla="*/ 0 w 4009974"/>
              <a:gd name="connsiteY8" fmla="*/ 83992 h 83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09974" h="839916">
                <a:moveTo>
                  <a:pt x="0" y="83992"/>
                </a:moveTo>
                <a:cubicBezTo>
                  <a:pt x="0" y="37604"/>
                  <a:pt x="37604" y="0"/>
                  <a:pt x="83992" y="0"/>
                </a:cubicBezTo>
                <a:lnTo>
                  <a:pt x="3925982" y="0"/>
                </a:lnTo>
                <a:cubicBezTo>
                  <a:pt x="3972370" y="0"/>
                  <a:pt x="4009974" y="37604"/>
                  <a:pt x="4009974" y="83992"/>
                </a:cubicBezTo>
                <a:lnTo>
                  <a:pt x="4009974" y="755924"/>
                </a:lnTo>
                <a:cubicBezTo>
                  <a:pt x="4009974" y="802312"/>
                  <a:pt x="3972370" y="839916"/>
                  <a:pt x="3925982" y="839916"/>
                </a:cubicBezTo>
                <a:lnTo>
                  <a:pt x="83992" y="839916"/>
                </a:lnTo>
                <a:cubicBezTo>
                  <a:pt x="37604" y="839916"/>
                  <a:pt x="0" y="802312"/>
                  <a:pt x="0" y="755924"/>
                </a:cubicBezTo>
                <a:lnTo>
                  <a:pt x="0" y="8399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2402" tIns="79410" rIns="79410" bIns="289389" numCol="1" spcCol="1270" anchor="t" anchorCtr="0">
            <a:noAutofit/>
          </a:bodyPr>
          <a:lstStyle/>
          <a:p>
            <a:pPr marL="171450" lvl="1" indent="-171450" algn="l" defTabSz="711200">
              <a:lnSpc>
                <a:spcPct val="90000"/>
              </a:lnSpc>
              <a:spcBef>
                <a:spcPct val="0"/>
              </a:spcBef>
              <a:spcAft>
                <a:spcPct val="15000"/>
              </a:spcAft>
              <a:buChar char="•"/>
            </a:pPr>
            <a:r>
              <a:rPr lang="ar-EG" sz="1700" kern="1200" dirty="0">
                <a:solidFill>
                  <a:schemeClr val="tx1">
                    <a:lumMod val="75000"/>
                    <a:lumOff val="25000"/>
                  </a:schemeClr>
                </a:solidFill>
                <a:latin typeface="+mn-lt"/>
                <a:cs typeface="+mn-cs"/>
              </a:rPr>
              <a:t>المعتقدات المعيارية الشخصية</a:t>
            </a:r>
            <a:endParaRPr lang="en-US" sz="1700" kern="1200" dirty="0"/>
          </a:p>
          <a:p>
            <a:pPr marL="171450" lvl="1" indent="-171450" algn="l" defTabSz="711200">
              <a:lnSpc>
                <a:spcPct val="90000"/>
              </a:lnSpc>
              <a:spcBef>
                <a:spcPct val="0"/>
              </a:spcBef>
              <a:spcAft>
                <a:spcPct val="15000"/>
              </a:spcAft>
              <a:buChar char="•"/>
            </a:pPr>
            <a:r>
              <a:rPr lang="en-US" sz="1700" b="1" kern="1200" dirty="0">
                <a:ea typeface="Calibri" panose="020F0502020204030204" pitchFamily="34" charset="0"/>
                <a:cs typeface="Arial" panose="020B0604020202020204" pitchFamily="34" charset="0"/>
              </a:rPr>
              <a:t>Personal normative beliefs</a:t>
            </a:r>
            <a:endParaRPr lang="en-US" sz="1700" kern="1200" dirty="0"/>
          </a:p>
        </p:txBody>
      </p:sp>
      <p:sp>
        <p:nvSpPr>
          <p:cNvPr id="14" name="Freeform: Shape 13">
            <a:extLst>
              <a:ext uri="{FF2B5EF4-FFF2-40B4-BE49-F238E27FC236}">
                <a16:creationId xmlns:a16="http://schemas.microsoft.com/office/drawing/2014/main" id="{D7CC3415-F116-DAA4-C8E1-0D40E39C1602}"/>
              </a:ext>
            </a:extLst>
          </p:cNvPr>
          <p:cNvSpPr/>
          <p:nvPr/>
        </p:nvSpPr>
        <p:spPr>
          <a:xfrm>
            <a:off x="277794" y="2150328"/>
            <a:ext cx="3738622" cy="891017"/>
          </a:xfrm>
          <a:custGeom>
            <a:avLst/>
            <a:gdLst>
              <a:gd name="connsiteX0" fmla="*/ 0 w 4009974"/>
              <a:gd name="connsiteY0" fmla="*/ 83992 h 839916"/>
              <a:gd name="connsiteX1" fmla="*/ 83992 w 4009974"/>
              <a:gd name="connsiteY1" fmla="*/ 0 h 839916"/>
              <a:gd name="connsiteX2" fmla="*/ 3925982 w 4009974"/>
              <a:gd name="connsiteY2" fmla="*/ 0 h 839916"/>
              <a:gd name="connsiteX3" fmla="*/ 4009974 w 4009974"/>
              <a:gd name="connsiteY3" fmla="*/ 83992 h 839916"/>
              <a:gd name="connsiteX4" fmla="*/ 4009974 w 4009974"/>
              <a:gd name="connsiteY4" fmla="*/ 755924 h 839916"/>
              <a:gd name="connsiteX5" fmla="*/ 3925982 w 4009974"/>
              <a:gd name="connsiteY5" fmla="*/ 839916 h 839916"/>
              <a:gd name="connsiteX6" fmla="*/ 83992 w 4009974"/>
              <a:gd name="connsiteY6" fmla="*/ 839916 h 839916"/>
              <a:gd name="connsiteX7" fmla="*/ 0 w 4009974"/>
              <a:gd name="connsiteY7" fmla="*/ 755924 h 839916"/>
              <a:gd name="connsiteX8" fmla="*/ 0 w 4009974"/>
              <a:gd name="connsiteY8" fmla="*/ 83992 h 83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09974" h="839916">
                <a:moveTo>
                  <a:pt x="0" y="83992"/>
                </a:moveTo>
                <a:cubicBezTo>
                  <a:pt x="0" y="37604"/>
                  <a:pt x="37604" y="0"/>
                  <a:pt x="83992" y="0"/>
                </a:cubicBezTo>
                <a:lnTo>
                  <a:pt x="3925982" y="0"/>
                </a:lnTo>
                <a:cubicBezTo>
                  <a:pt x="3972370" y="0"/>
                  <a:pt x="4009974" y="37604"/>
                  <a:pt x="4009974" y="83992"/>
                </a:cubicBezTo>
                <a:lnTo>
                  <a:pt x="4009974" y="755924"/>
                </a:lnTo>
                <a:cubicBezTo>
                  <a:pt x="4009974" y="802312"/>
                  <a:pt x="3972370" y="839916"/>
                  <a:pt x="3925982" y="839916"/>
                </a:cubicBezTo>
                <a:lnTo>
                  <a:pt x="83992" y="839916"/>
                </a:lnTo>
                <a:cubicBezTo>
                  <a:pt x="37604" y="839916"/>
                  <a:pt x="0" y="802312"/>
                  <a:pt x="0" y="755924"/>
                </a:cubicBezTo>
                <a:lnTo>
                  <a:pt x="0" y="8399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9410" tIns="79410" rIns="1282402" bIns="289389" numCol="1" spcCol="1270" anchor="t" anchorCtr="0">
            <a:noAutofit/>
          </a:bodyPr>
          <a:lstStyle/>
          <a:p>
            <a:pPr marL="171450" lvl="1" indent="-171450" algn="l" defTabSz="711200">
              <a:lnSpc>
                <a:spcPct val="90000"/>
              </a:lnSpc>
              <a:spcBef>
                <a:spcPct val="0"/>
              </a:spcBef>
              <a:spcAft>
                <a:spcPct val="15000"/>
              </a:spcAft>
              <a:buChar char="•"/>
            </a:pPr>
            <a:r>
              <a:rPr lang="ar-EG" sz="2400" kern="1200" dirty="0">
                <a:solidFill>
                  <a:schemeClr val="tx1">
                    <a:lumMod val="75000"/>
                    <a:lumOff val="25000"/>
                  </a:schemeClr>
                </a:solidFill>
                <a:latin typeface="+mn-lt"/>
                <a:cs typeface="+mn-cs"/>
              </a:rPr>
              <a:t>السلوك</a:t>
            </a:r>
            <a:endParaRPr lang="en-US" sz="2400" kern="1200" dirty="0"/>
          </a:p>
          <a:p>
            <a:pPr marL="171450" lvl="1" indent="-171450" algn="l" defTabSz="711200">
              <a:lnSpc>
                <a:spcPct val="90000"/>
              </a:lnSpc>
              <a:spcBef>
                <a:spcPct val="0"/>
              </a:spcBef>
              <a:spcAft>
                <a:spcPct val="15000"/>
              </a:spcAft>
              <a:buChar char="•"/>
            </a:pPr>
            <a:r>
              <a:rPr lang="ar-EG" sz="2400" kern="1200" dirty="0">
                <a:solidFill>
                  <a:schemeClr val="tx1">
                    <a:lumMod val="75000"/>
                    <a:lumOff val="25000"/>
                  </a:schemeClr>
                </a:solidFill>
                <a:latin typeface="+mn-lt"/>
                <a:cs typeface="+mn-cs"/>
              </a:rPr>
              <a:t> </a:t>
            </a:r>
            <a:r>
              <a:rPr lang="en-US" sz="2400" b="1" kern="1200" dirty="0">
                <a:ea typeface="Calibri" panose="020F0502020204030204" pitchFamily="34" charset="0"/>
                <a:cs typeface="Arial" panose="020B0604020202020204" pitchFamily="34" charset="0"/>
              </a:rPr>
              <a:t>Behavior</a:t>
            </a:r>
            <a:endParaRPr lang="en-US" sz="2400" kern="1200" dirty="0"/>
          </a:p>
        </p:txBody>
      </p:sp>
      <p:sp>
        <p:nvSpPr>
          <p:cNvPr id="15" name="Freeform: Shape 14">
            <a:extLst>
              <a:ext uri="{FF2B5EF4-FFF2-40B4-BE49-F238E27FC236}">
                <a16:creationId xmlns:a16="http://schemas.microsoft.com/office/drawing/2014/main" id="{AC945958-9C5E-F7EF-E954-2D1089952C81}"/>
              </a:ext>
            </a:extLst>
          </p:cNvPr>
          <p:cNvSpPr/>
          <p:nvPr/>
        </p:nvSpPr>
        <p:spPr>
          <a:xfrm>
            <a:off x="2150943" y="2002421"/>
            <a:ext cx="1992989" cy="2059442"/>
          </a:xfrm>
          <a:custGeom>
            <a:avLst/>
            <a:gdLst>
              <a:gd name="connsiteX0" fmla="*/ 0 w 1941329"/>
              <a:gd name="connsiteY0" fmla="*/ 1941329 h 1941329"/>
              <a:gd name="connsiteX1" fmla="*/ 1941329 w 1941329"/>
              <a:gd name="connsiteY1" fmla="*/ 0 h 1941329"/>
              <a:gd name="connsiteX2" fmla="*/ 1941329 w 1941329"/>
              <a:gd name="connsiteY2" fmla="*/ 1941329 h 1941329"/>
              <a:gd name="connsiteX3" fmla="*/ 0 w 1941329"/>
              <a:gd name="connsiteY3" fmla="*/ 1941329 h 1941329"/>
            </a:gdLst>
            <a:ahLst/>
            <a:cxnLst>
              <a:cxn ang="0">
                <a:pos x="connsiteX0" y="connsiteY0"/>
              </a:cxn>
              <a:cxn ang="0">
                <a:pos x="connsiteX1" y="connsiteY1"/>
              </a:cxn>
              <a:cxn ang="0">
                <a:pos x="connsiteX2" y="connsiteY2"/>
              </a:cxn>
              <a:cxn ang="0">
                <a:pos x="connsiteX3" y="connsiteY3"/>
              </a:cxn>
            </a:cxnLst>
            <a:rect l="l" t="t" r="r" b="b"/>
            <a:pathLst>
              <a:path w="1941329" h="1941329">
                <a:moveTo>
                  <a:pt x="0" y="1941329"/>
                </a:moveTo>
                <a:cubicBezTo>
                  <a:pt x="0" y="869163"/>
                  <a:pt x="869163" y="0"/>
                  <a:pt x="1941329" y="0"/>
                </a:cubicBezTo>
                <a:lnTo>
                  <a:pt x="1941329" y="1941329"/>
                </a:lnTo>
                <a:lnTo>
                  <a:pt x="0" y="194132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96618" tIns="696618" rIns="128016" bIns="128016" numCol="1" spcCol="1270" anchor="ctr" anchorCtr="0">
            <a:noAutofit/>
          </a:bodyPr>
          <a:lstStyle/>
          <a:p>
            <a:pPr algn="r" rtl="1" fontAlgn="base">
              <a:lnSpc>
                <a:spcPct val="90000"/>
              </a:lnSpc>
              <a:spcBef>
                <a:spcPts val="2400"/>
              </a:spcBef>
            </a:pPr>
            <a:r>
              <a:rPr lang="ar-EG" sz="1600" dirty="0">
                <a:solidFill>
                  <a:schemeClr val="tx1">
                    <a:lumMod val="75000"/>
                    <a:lumOff val="25000"/>
                  </a:schemeClr>
                </a:solidFill>
              </a:rPr>
              <a:t>الحالة العملية للإناث</a:t>
            </a:r>
          </a:p>
        </p:txBody>
      </p:sp>
      <p:sp>
        <p:nvSpPr>
          <p:cNvPr id="16" name="Freeform: Shape 15">
            <a:extLst>
              <a:ext uri="{FF2B5EF4-FFF2-40B4-BE49-F238E27FC236}">
                <a16:creationId xmlns:a16="http://schemas.microsoft.com/office/drawing/2014/main" id="{EE7DF2BD-13B9-DEA8-3E2A-B8D93C218943}"/>
              </a:ext>
            </a:extLst>
          </p:cNvPr>
          <p:cNvSpPr/>
          <p:nvPr/>
        </p:nvSpPr>
        <p:spPr>
          <a:xfrm>
            <a:off x="4235987" y="2002421"/>
            <a:ext cx="1992989" cy="2059442"/>
          </a:xfrm>
          <a:custGeom>
            <a:avLst/>
            <a:gdLst>
              <a:gd name="connsiteX0" fmla="*/ 0 w 1941329"/>
              <a:gd name="connsiteY0" fmla="*/ 1941329 h 1941329"/>
              <a:gd name="connsiteX1" fmla="*/ 1941329 w 1941329"/>
              <a:gd name="connsiteY1" fmla="*/ 0 h 1941329"/>
              <a:gd name="connsiteX2" fmla="*/ 1941329 w 1941329"/>
              <a:gd name="connsiteY2" fmla="*/ 1941329 h 1941329"/>
              <a:gd name="connsiteX3" fmla="*/ 0 w 1941329"/>
              <a:gd name="connsiteY3" fmla="*/ 1941329 h 1941329"/>
            </a:gdLst>
            <a:ahLst/>
            <a:cxnLst>
              <a:cxn ang="0">
                <a:pos x="connsiteX0" y="connsiteY0"/>
              </a:cxn>
              <a:cxn ang="0">
                <a:pos x="connsiteX1" y="connsiteY1"/>
              </a:cxn>
              <a:cxn ang="0">
                <a:pos x="connsiteX2" y="connsiteY2"/>
              </a:cxn>
              <a:cxn ang="0">
                <a:pos x="connsiteX3" y="connsiteY3"/>
              </a:cxn>
            </a:cxnLst>
            <a:rect l="l" t="t" r="r" b="b"/>
            <a:pathLst>
              <a:path w="1941329" h="1941329">
                <a:moveTo>
                  <a:pt x="0" y="0"/>
                </a:moveTo>
                <a:cubicBezTo>
                  <a:pt x="1072166" y="0"/>
                  <a:pt x="1941329" y="869163"/>
                  <a:pt x="1941329" y="1941329"/>
                </a:cubicBezTo>
                <a:lnTo>
                  <a:pt x="0" y="1941329"/>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8016" tIns="696618" rIns="696618" bIns="128016" numCol="1" spcCol="1270" anchor="ctr" anchorCtr="0">
            <a:noAutofit/>
          </a:bodyPr>
          <a:lstStyle/>
          <a:p>
            <a:pPr algn="r" rtl="1" fontAlgn="base">
              <a:lnSpc>
                <a:spcPct val="90000"/>
              </a:lnSpc>
              <a:spcBef>
                <a:spcPts val="2400"/>
              </a:spcBef>
            </a:pPr>
            <a:r>
              <a:rPr lang="ar-EG" sz="1600" dirty="0">
                <a:solidFill>
                  <a:schemeClr val="tx1">
                    <a:lumMod val="75000"/>
                    <a:lumOff val="25000"/>
                  </a:schemeClr>
                </a:solidFill>
              </a:rPr>
              <a:t>ما يعتقد الفرد من بخصوص عمل المرأة</a:t>
            </a:r>
          </a:p>
        </p:txBody>
      </p:sp>
      <p:sp>
        <p:nvSpPr>
          <p:cNvPr id="17" name="Freeform: Shape 16">
            <a:extLst>
              <a:ext uri="{FF2B5EF4-FFF2-40B4-BE49-F238E27FC236}">
                <a16:creationId xmlns:a16="http://schemas.microsoft.com/office/drawing/2014/main" id="{78106F5F-7ABE-03D0-D055-D25A8AF2F02C}"/>
              </a:ext>
            </a:extLst>
          </p:cNvPr>
          <p:cNvSpPr/>
          <p:nvPr/>
        </p:nvSpPr>
        <p:spPr>
          <a:xfrm>
            <a:off x="4235987" y="4156986"/>
            <a:ext cx="1992990" cy="2059443"/>
          </a:xfrm>
          <a:custGeom>
            <a:avLst/>
            <a:gdLst>
              <a:gd name="connsiteX0" fmla="*/ 0 w 1941329"/>
              <a:gd name="connsiteY0" fmla="*/ 1941329 h 1941329"/>
              <a:gd name="connsiteX1" fmla="*/ 1941329 w 1941329"/>
              <a:gd name="connsiteY1" fmla="*/ 0 h 1941329"/>
              <a:gd name="connsiteX2" fmla="*/ 1941329 w 1941329"/>
              <a:gd name="connsiteY2" fmla="*/ 1941329 h 1941329"/>
              <a:gd name="connsiteX3" fmla="*/ 0 w 1941329"/>
              <a:gd name="connsiteY3" fmla="*/ 1941329 h 1941329"/>
            </a:gdLst>
            <a:ahLst/>
            <a:cxnLst>
              <a:cxn ang="0">
                <a:pos x="connsiteX0" y="connsiteY0"/>
              </a:cxn>
              <a:cxn ang="0">
                <a:pos x="connsiteX1" y="connsiteY1"/>
              </a:cxn>
              <a:cxn ang="0">
                <a:pos x="connsiteX2" y="connsiteY2"/>
              </a:cxn>
              <a:cxn ang="0">
                <a:pos x="connsiteX3" y="connsiteY3"/>
              </a:cxn>
            </a:cxnLst>
            <a:rect l="l" t="t" r="r" b="b"/>
            <a:pathLst>
              <a:path w="1941329" h="1941329">
                <a:moveTo>
                  <a:pt x="1941329" y="0"/>
                </a:moveTo>
                <a:cubicBezTo>
                  <a:pt x="1941329" y="1072166"/>
                  <a:pt x="1072166" y="1941329"/>
                  <a:pt x="0" y="1941329"/>
                </a:cubicBezTo>
                <a:lnTo>
                  <a:pt x="0" y="0"/>
                </a:lnTo>
                <a:lnTo>
                  <a:pt x="1941329"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8016" tIns="128017" rIns="696619" bIns="696618" numCol="1" spcCol="1270" anchor="ctr" anchorCtr="0">
            <a:noAutofit/>
          </a:bodyPr>
          <a:lstStyle/>
          <a:p>
            <a:pPr algn="r"/>
            <a:r>
              <a:rPr lang="ar-EG" sz="1600" dirty="0">
                <a:solidFill>
                  <a:schemeClr val="tx1">
                    <a:lumMod val="75000"/>
                    <a:lumOff val="25000"/>
                  </a:schemeClr>
                </a:solidFill>
              </a:rPr>
              <a:t>ما يراه الفرد لتوقعات </a:t>
            </a:r>
            <a:r>
              <a:rPr lang="ar-EG" sz="1600" b="1" dirty="0">
                <a:solidFill>
                  <a:schemeClr val="tx1">
                    <a:lumMod val="75000"/>
                    <a:lumOff val="25000"/>
                  </a:schemeClr>
                </a:solidFill>
              </a:rPr>
              <a:t>الآخرين</a:t>
            </a:r>
            <a:r>
              <a:rPr lang="ar-EG" sz="1600" dirty="0">
                <a:solidFill>
                  <a:schemeClr val="tx1">
                    <a:lumMod val="75000"/>
                    <a:lumOff val="25000"/>
                  </a:schemeClr>
                </a:solidFill>
              </a:rPr>
              <a:t> بخصوص عمل المرأة </a:t>
            </a:r>
            <a:endParaRPr lang="en-US" sz="1600" dirty="0"/>
          </a:p>
        </p:txBody>
      </p:sp>
      <p:sp>
        <p:nvSpPr>
          <p:cNvPr id="18" name="Freeform: Shape 17">
            <a:extLst>
              <a:ext uri="{FF2B5EF4-FFF2-40B4-BE49-F238E27FC236}">
                <a16:creationId xmlns:a16="http://schemas.microsoft.com/office/drawing/2014/main" id="{47E5774E-FD55-8929-C67C-F596876F29A1}"/>
              </a:ext>
            </a:extLst>
          </p:cNvPr>
          <p:cNvSpPr/>
          <p:nvPr/>
        </p:nvSpPr>
        <p:spPr>
          <a:xfrm>
            <a:off x="2150943" y="4156987"/>
            <a:ext cx="1992989" cy="2059442"/>
          </a:xfrm>
          <a:custGeom>
            <a:avLst/>
            <a:gdLst>
              <a:gd name="connsiteX0" fmla="*/ 0 w 1941329"/>
              <a:gd name="connsiteY0" fmla="*/ 1941329 h 1941329"/>
              <a:gd name="connsiteX1" fmla="*/ 1941329 w 1941329"/>
              <a:gd name="connsiteY1" fmla="*/ 0 h 1941329"/>
              <a:gd name="connsiteX2" fmla="*/ 1941329 w 1941329"/>
              <a:gd name="connsiteY2" fmla="*/ 1941329 h 1941329"/>
              <a:gd name="connsiteX3" fmla="*/ 0 w 1941329"/>
              <a:gd name="connsiteY3" fmla="*/ 1941329 h 1941329"/>
            </a:gdLst>
            <a:ahLst/>
            <a:cxnLst>
              <a:cxn ang="0">
                <a:pos x="connsiteX0" y="connsiteY0"/>
              </a:cxn>
              <a:cxn ang="0">
                <a:pos x="connsiteX1" y="connsiteY1"/>
              </a:cxn>
              <a:cxn ang="0">
                <a:pos x="connsiteX2" y="connsiteY2"/>
              </a:cxn>
              <a:cxn ang="0">
                <a:pos x="connsiteX3" y="connsiteY3"/>
              </a:cxn>
            </a:cxnLst>
            <a:rect l="l" t="t" r="r" b="b"/>
            <a:pathLst>
              <a:path w="1941329" h="1941329">
                <a:moveTo>
                  <a:pt x="1941329" y="1941329"/>
                </a:moveTo>
                <a:cubicBezTo>
                  <a:pt x="869163" y="1941329"/>
                  <a:pt x="0" y="1072166"/>
                  <a:pt x="0" y="0"/>
                </a:cubicBezTo>
                <a:lnTo>
                  <a:pt x="1941329" y="0"/>
                </a:lnTo>
                <a:lnTo>
                  <a:pt x="1941329" y="194132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96618" tIns="128016" rIns="128016" bIns="696618" numCol="1" spcCol="1270" anchor="ctr" anchorCtr="0">
            <a:noAutofit/>
          </a:bodyPr>
          <a:lstStyle/>
          <a:p>
            <a:r>
              <a:rPr lang="ar-EG" sz="1600" dirty="0">
                <a:solidFill>
                  <a:schemeClr val="tx1">
                    <a:lumMod val="75000"/>
                    <a:lumOff val="25000"/>
                  </a:schemeClr>
                </a:solidFill>
              </a:rPr>
              <a:t>ما يراه الفرد أن الناس في </a:t>
            </a:r>
            <a:r>
              <a:rPr lang="ar-EG" sz="1600" b="1" dirty="0">
                <a:solidFill>
                  <a:schemeClr val="tx1">
                    <a:lumMod val="75000"/>
                    <a:lumOff val="25000"/>
                  </a:schemeClr>
                </a:solidFill>
              </a:rPr>
              <a:t>مجتمعهم</a:t>
            </a:r>
            <a:r>
              <a:rPr lang="ar-EG" sz="1600" dirty="0">
                <a:solidFill>
                  <a:schemeClr val="tx1">
                    <a:lumMod val="75000"/>
                    <a:lumOff val="25000"/>
                  </a:schemeClr>
                </a:solidFill>
              </a:rPr>
              <a:t> يفعلونه</a:t>
            </a:r>
            <a:endParaRPr lang="en-US" sz="1600" dirty="0"/>
          </a:p>
        </p:txBody>
      </p:sp>
      <p:sp>
        <p:nvSpPr>
          <p:cNvPr id="19" name="Arrow: Circular 18">
            <a:extLst>
              <a:ext uri="{FF2B5EF4-FFF2-40B4-BE49-F238E27FC236}">
                <a16:creationId xmlns:a16="http://schemas.microsoft.com/office/drawing/2014/main" id="{95E50442-9EE6-0F7B-EBEE-9B1010D1C5C1}"/>
              </a:ext>
            </a:extLst>
          </p:cNvPr>
          <p:cNvSpPr/>
          <p:nvPr/>
        </p:nvSpPr>
        <p:spPr>
          <a:xfrm>
            <a:off x="3845906" y="3681366"/>
            <a:ext cx="688111" cy="618308"/>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0" name="Arrow: Circular 19">
            <a:extLst>
              <a:ext uri="{FF2B5EF4-FFF2-40B4-BE49-F238E27FC236}">
                <a16:creationId xmlns:a16="http://schemas.microsoft.com/office/drawing/2014/main" id="{B1555A46-A2F1-0427-086A-C6F7E0F5836C}"/>
              </a:ext>
            </a:extLst>
          </p:cNvPr>
          <p:cNvSpPr/>
          <p:nvPr/>
        </p:nvSpPr>
        <p:spPr>
          <a:xfrm rot="10800000">
            <a:off x="3845906" y="3919176"/>
            <a:ext cx="688111" cy="618308"/>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 name="Rectangle: Rounded Corners 2">
            <a:extLst>
              <a:ext uri="{FF2B5EF4-FFF2-40B4-BE49-F238E27FC236}">
                <a16:creationId xmlns:a16="http://schemas.microsoft.com/office/drawing/2014/main" id="{60683333-ADFA-FF75-21BF-9E0891E10DBD}"/>
              </a:ext>
            </a:extLst>
          </p:cNvPr>
          <p:cNvSpPr/>
          <p:nvPr/>
        </p:nvSpPr>
        <p:spPr>
          <a:xfrm>
            <a:off x="1240918" y="1286065"/>
            <a:ext cx="9688011" cy="61207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EG" dirty="0">
                <a:solidFill>
                  <a:schemeClr val="tx1">
                    <a:lumMod val="75000"/>
                    <a:lumOff val="25000"/>
                  </a:schemeClr>
                </a:solidFill>
              </a:rPr>
              <a:t>الهدف تحديد البعد الأكثر تأثيرا على السلوك </a:t>
            </a:r>
            <a:r>
              <a:rPr lang="ar-EG" dirty="0">
                <a:solidFill>
                  <a:schemeClr val="tx1"/>
                </a:solidFill>
              </a:rPr>
              <a:t>من أجل استهداف السلوك التحويلي بشكل مناسب</a:t>
            </a:r>
            <a:endParaRPr lang="en-US" dirty="0">
              <a:solidFill>
                <a:schemeClr val="tx1">
                  <a:lumMod val="75000"/>
                  <a:lumOff val="25000"/>
                </a:schemeClr>
              </a:solidFill>
            </a:endParaRPr>
          </a:p>
        </p:txBody>
      </p:sp>
      <p:sp>
        <p:nvSpPr>
          <p:cNvPr id="5" name="Arrow: Left 4">
            <a:extLst>
              <a:ext uri="{FF2B5EF4-FFF2-40B4-BE49-F238E27FC236}">
                <a16:creationId xmlns:a16="http://schemas.microsoft.com/office/drawing/2014/main" id="{EB147C53-0113-2FCF-7396-17D6A79B6B53}"/>
              </a:ext>
            </a:extLst>
          </p:cNvPr>
          <p:cNvSpPr/>
          <p:nvPr/>
        </p:nvSpPr>
        <p:spPr>
          <a:xfrm>
            <a:off x="9039828" y="2129161"/>
            <a:ext cx="3092745" cy="1299839"/>
          </a:xfrm>
          <a:prstGeom prst="leftArrow">
            <a:avLst/>
          </a:prstGeom>
          <a:no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EG" sz="2000" dirty="0">
                <a:solidFill>
                  <a:schemeClr val="tx1"/>
                </a:solidFill>
              </a:rPr>
              <a:t>إعتقادات راسخة صعب تغيير سلوك غير مشروط</a:t>
            </a:r>
            <a:endParaRPr lang="en-US" sz="2000" dirty="0">
              <a:solidFill>
                <a:schemeClr val="tx1"/>
              </a:solidFill>
            </a:endParaRPr>
          </a:p>
        </p:txBody>
      </p:sp>
      <p:sp>
        <p:nvSpPr>
          <p:cNvPr id="6" name="Arrow: Left 5">
            <a:extLst>
              <a:ext uri="{FF2B5EF4-FFF2-40B4-BE49-F238E27FC236}">
                <a16:creationId xmlns:a16="http://schemas.microsoft.com/office/drawing/2014/main" id="{CDC4A4A7-FD24-F1C4-52D2-29D17FEFB5AE}"/>
              </a:ext>
            </a:extLst>
          </p:cNvPr>
          <p:cNvSpPr/>
          <p:nvPr/>
        </p:nvSpPr>
        <p:spPr>
          <a:xfrm>
            <a:off x="8959414" y="5069222"/>
            <a:ext cx="3173158" cy="1299839"/>
          </a:xfrm>
          <a:prstGeom prst="leftArrow">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EG" sz="2000" dirty="0">
                <a:solidFill>
                  <a:schemeClr val="tx1"/>
                </a:solidFill>
              </a:rPr>
              <a:t>توقعات يمكن تصحيحها لغيير سلوك مشروط</a:t>
            </a:r>
            <a:endParaRPr lang="en-US" sz="2000" dirty="0">
              <a:solidFill>
                <a:schemeClr val="tx1"/>
              </a:solidFill>
            </a:endParaRPr>
          </a:p>
        </p:txBody>
      </p:sp>
      <p:sp>
        <p:nvSpPr>
          <p:cNvPr id="2" name="Rectangle: Rounded Corners 1">
            <a:extLst>
              <a:ext uri="{FF2B5EF4-FFF2-40B4-BE49-F238E27FC236}">
                <a16:creationId xmlns:a16="http://schemas.microsoft.com/office/drawing/2014/main" id="{47C8916D-5EEE-AB62-4009-9B9A4A5C3B46}"/>
              </a:ext>
            </a:extLst>
          </p:cNvPr>
          <p:cNvSpPr/>
          <p:nvPr/>
        </p:nvSpPr>
        <p:spPr>
          <a:xfrm>
            <a:off x="59428" y="4156987"/>
            <a:ext cx="8810588" cy="2154566"/>
          </a:xfrm>
          <a:prstGeom prst="roundRect">
            <a:avLst/>
          </a:prstGeom>
          <a:noFill/>
          <a:ln w="762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loud 6">
            <a:extLst>
              <a:ext uri="{FF2B5EF4-FFF2-40B4-BE49-F238E27FC236}">
                <a16:creationId xmlns:a16="http://schemas.microsoft.com/office/drawing/2014/main" id="{6D784372-32F7-3294-E86A-DC336B56C97F}"/>
              </a:ext>
            </a:extLst>
          </p:cNvPr>
          <p:cNvSpPr/>
          <p:nvPr/>
        </p:nvSpPr>
        <p:spPr>
          <a:xfrm>
            <a:off x="8959414" y="4152969"/>
            <a:ext cx="3075129" cy="916254"/>
          </a:xfrm>
          <a:prstGeom prst="cloud">
            <a:avLst/>
          </a:prstGeom>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EG" sz="2000" dirty="0"/>
              <a:t>الأعراف الاجتماعية</a:t>
            </a:r>
            <a:endParaRPr lang="en-US" sz="2000" dirty="0"/>
          </a:p>
        </p:txBody>
      </p:sp>
    </p:spTree>
    <p:extLst>
      <p:ext uri="{BB962C8B-B14F-4D97-AF65-F5344CB8AC3E}">
        <p14:creationId xmlns:p14="http://schemas.microsoft.com/office/powerpoint/2010/main" val="162499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3" grpId="0" animBg="1"/>
      <p:bldP spid="5" grpId="0" animBg="1"/>
      <p:bldP spid="6" grpId="0" animBg="1"/>
      <p:bldP spid="2"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mn-lt"/>
            </a:endParaRPr>
          </a:p>
        </p:txBody>
      </p:sp>
      <p:sp>
        <p:nvSpPr>
          <p:cNvPr id="3" name="Content Placeholder 2"/>
          <p:cNvSpPr>
            <a:spLocks noGrp="1"/>
          </p:cNvSpPr>
          <p:nvPr>
            <p:ph idx="1"/>
          </p:nvPr>
        </p:nvSpPr>
        <p:spPr>
          <a:xfrm>
            <a:off x="616531" y="2361235"/>
            <a:ext cx="11240524" cy="4160145"/>
          </a:xfrm>
        </p:spPr>
        <p:txBody>
          <a:bodyPr>
            <a:noAutofit/>
          </a:bodyPr>
          <a:lstStyle/>
          <a:p>
            <a:pPr algn="r" rtl="1">
              <a:lnSpc>
                <a:spcPct val="150000"/>
              </a:lnSpc>
            </a:pPr>
            <a:r>
              <a:rPr lang="ar-EG" sz="2800" b="1" dirty="0">
                <a:solidFill>
                  <a:schemeClr val="tx1"/>
                </a:solidFill>
                <a:latin typeface="+mn-lt"/>
                <a:cs typeface="+mn-cs"/>
              </a:rPr>
              <a:t>المجموعة المرجعية</a:t>
            </a:r>
            <a:r>
              <a:rPr lang="en-US" sz="2800" b="1" dirty="0">
                <a:solidFill>
                  <a:schemeClr val="tx1"/>
                </a:solidFill>
                <a:latin typeface="+mn-lt"/>
                <a:cs typeface="+mn-cs"/>
              </a:rPr>
              <a:t> </a:t>
            </a:r>
            <a:r>
              <a:rPr lang="ar-EG" sz="2800" b="1" dirty="0">
                <a:solidFill>
                  <a:schemeClr val="tx1"/>
                </a:solidFill>
                <a:latin typeface="+mn-lt"/>
                <a:cs typeface="+mn-cs"/>
              </a:rPr>
              <a:t>(</a:t>
            </a:r>
            <a:r>
              <a:rPr lang="en-US" sz="2800" b="1" dirty="0">
                <a:solidFill>
                  <a:schemeClr val="tx1"/>
                </a:solidFill>
                <a:latin typeface="+mn-lt"/>
                <a:cs typeface="+mn-cs"/>
              </a:rPr>
              <a:t>Reference group</a:t>
            </a:r>
            <a:r>
              <a:rPr lang="ar-EG" sz="2800" b="1" dirty="0">
                <a:solidFill>
                  <a:schemeClr val="tx1"/>
                </a:solidFill>
                <a:latin typeface="+mn-lt"/>
                <a:cs typeface="+mn-cs"/>
              </a:rPr>
              <a:t>)</a:t>
            </a:r>
            <a:r>
              <a:rPr lang="en-US" sz="2800" b="1" dirty="0">
                <a:solidFill>
                  <a:schemeClr val="tx1"/>
                </a:solidFill>
                <a:latin typeface="+mn-lt"/>
                <a:cs typeface="+mn-cs"/>
              </a:rPr>
              <a:t> :</a:t>
            </a:r>
            <a:r>
              <a:rPr lang="ar-EG" sz="2800" b="1" dirty="0">
                <a:solidFill>
                  <a:schemeClr val="tx1"/>
                </a:solidFill>
                <a:latin typeface="+mn-lt"/>
                <a:cs typeface="+mn-cs"/>
              </a:rPr>
              <a:t> </a:t>
            </a:r>
            <a:r>
              <a:rPr lang="ar-EG" sz="2800" dirty="0">
                <a:solidFill>
                  <a:schemeClr val="tx1"/>
                </a:solidFill>
                <a:latin typeface="+mn-lt"/>
                <a:cs typeface="+mn-cs"/>
              </a:rPr>
              <a:t>الأشخاص (الآخرين) الذين يؤثر سلوكهم وآراؤهم في تشكيل المعتقدات المعيارية للشخص (</a:t>
            </a:r>
            <a:r>
              <a:rPr lang="en-US" sz="2800" dirty="0">
                <a:solidFill>
                  <a:schemeClr val="tx1"/>
                </a:solidFill>
                <a:latin typeface="+mn-lt"/>
                <a:cs typeface="+mn-cs"/>
              </a:rPr>
              <a:t>normative expectations</a:t>
            </a:r>
            <a:r>
              <a:rPr lang="ar-EG" sz="2800" dirty="0">
                <a:solidFill>
                  <a:schemeClr val="tx1"/>
                </a:solidFill>
                <a:latin typeface="+mn-lt"/>
                <a:cs typeface="+mn-cs"/>
              </a:rPr>
              <a:t>). </a:t>
            </a:r>
          </a:p>
          <a:p>
            <a:pPr lvl="5" algn="r" rtl="1">
              <a:lnSpc>
                <a:spcPct val="150000"/>
              </a:lnSpc>
              <a:spcAft>
                <a:spcPts val="1200"/>
              </a:spcAft>
              <a:buFont typeface="Arial" panose="020B0604020202020204" pitchFamily="34" charset="0"/>
              <a:buChar char="•"/>
            </a:pPr>
            <a:r>
              <a:rPr lang="ar-EG" sz="1800" dirty="0">
                <a:solidFill>
                  <a:schemeClr val="tx1"/>
                </a:solidFill>
                <a:latin typeface="+mn-lt"/>
                <a:cs typeface="+mn-cs"/>
              </a:rPr>
              <a:t>بالنسبة لبعض السلوكيات، يتم تحديد حدود المجموعة المرجعية بشكل واضح بالنسبة للأعراف التي تعمل على مستوى المجتمع أو الثقافة، قد يكون مفهوم المجموعة المرجعية أقل أهمية.</a:t>
            </a:r>
          </a:p>
        </p:txBody>
      </p:sp>
    </p:spTree>
    <p:extLst>
      <p:ext uri="{BB962C8B-B14F-4D97-AF65-F5344CB8AC3E}">
        <p14:creationId xmlns:p14="http://schemas.microsoft.com/office/powerpoint/2010/main" val="2070739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F6464-FFDD-EFEB-08C2-D10EE2083F92}"/>
              </a:ext>
            </a:extLst>
          </p:cNvPr>
          <p:cNvSpPr>
            <a:spLocks noGrp="1"/>
          </p:cNvSpPr>
          <p:nvPr>
            <p:ph type="title"/>
          </p:nvPr>
        </p:nvSpPr>
        <p:spPr/>
        <p:txBody>
          <a:bodyPr>
            <a:normAutofit/>
          </a:bodyPr>
          <a:lstStyle/>
          <a:p>
            <a:pPr algn="ctr" rtl="1"/>
            <a:r>
              <a:rPr lang="ar-EG" dirty="0"/>
              <a:t>منهجية الدراسة </a:t>
            </a:r>
            <a:endParaRPr lang="en-US" dirty="0"/>
          </a:p>
        </p:txBody>
      </p:sp>
      <p:sp>
        <p:nvSpPr>
          <p:cNvPr id="5" name="Freeform: Shape 4">
            <a:extLst>
              <a:ext uri="{FF2B5EF4-FFF2-40B4-BE49-F238E27FC236}">
                <a16:creationId xmlns:a16="http://schemas.microsoft.com/office/drawing/2014/main" id="{2750B98F-26AE-80F2-593E-2CBD2172661D}"/>
              </a:ext>
            </a:extLst>
          </p:cNvPr>
          <p:cNvSpPr/>
          <p:nvPr/>
        </p:nvSpPr>
        <p:spPr>
          <a:xfrm>
            <a:off x="8180380" y="1422399"/>
            <a:ext cx="3598289" cy="3723131"/>
          </a:xfrm>
          <a:custGeom>
            <a:avLst/>
            <a:gdLst>
              <a:gd name="connsiteX0" fmla="*/ 0 w 3598289"/>
              <a:gd name="connsiteY0" fmla="*/ 359829 h 3723131"/>
              <a:gd name="connsiteX1" fmla="*/ 359829 w 3598289"/>
              <a:gd name="connsiteY1" fmla="*/ 0 h 3723131"/>
              <a:gd name="connsiteX2" fmla="*/ 3238460 w 3598289"/>
              <a:gd name="connsiteY2" fmla="*/ 0 h 3723131"/>
              <a:gd name="connsiteX3" fmla="*/ 3598289 w 3598289"/>
              <a:gd name="connsiteY3" fmla="*/ 359829 h 3723131"/>
              <a:gd name="connsiteX4" fmla="*/ 3598289 w 3598289"/>
              <a:gd name="connsiteY4" fmla="*/ 3363302 h 3723131"/>
              <a:gd name="connsiteX5" fmla="*/ 3238460 w 3598289"/>
              <a:gd name="connsiteY5" fmla="*/ 3723131 h 3723131"/>
              <a:gd name="connsiteX6" fmla="*/ 359829 w 3598289"/>
              <a:gd name="connsiteY6" fmla="*/ 3723131 h 3723131"/>
              <a:gd name="connsiteX7" fmla="*/ 0 w 3598289"/>
              <a:gd name="connsiteY7" fmla="*/ 3363302 h 3723131"/>
              <a:gd name="connsiteX8" fmla="*/ 0 w 3598289"/>
              <a:gd name="connsiteY8" fmla="*/ 359829 h 372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8289" h="3723131">
                <a:moveTo>
                  <a:pt x="0" y="359829"/>
                </a:moveTo>
                <a:cubicBezTo>
                  <a:pt x="0" y="161101"/>
                  <a:pt x="161101" y="0"/>
                  <a:pt x="359829" y="0"/>
                </a:cubicBezTo>
                <a:lnTo>
                  <a:pt x="3238460" y="0"/>
                </a:lnTo>
                <a:cubicBezTo>
                  <a:pt x="3437188" y="0"/>
                  <a:pt x="3598289" y="161101"/>
                  <a:pt x="3598289" y="359829"/>
                </a:cubicBezTo>
                <a:lnTo>
                  <a:pt x="3598289" y="3363302"/>
                </a:lnTo>
                <a:cubicBezTo>
                  <a:pt x="3598289" y="3562030"/>
                  <a:pt x="3437188" y="3723131"/>
                  <a:pt x="3238460" y="3723131"/>
                </a:cubicBezTo>
                <a:lnTo>
                  <a:pt x="359829" y="3723131"/>
                </a:lnTo>
                <a:cubicBezTo>
                  <a:pt x="161101" y="3723131"/>
                  <a:pt x="0" y="3562030"/>
                  <a:pt x="0" y="3363302"/>
                </a:cubicBezTo>
                <a:lnTo>
                  <a:pt x="0" y="35982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1120" tIns="231120" rIns="231120" bIns="231120" numCol="1" spcCol="1270" anchor="ctr" anchorCtr="0">
            <a:noAutofit/>
          </a:bodyPr>
          <a:lstStyle/>
          <a:p>
            <a:pPr marL="0" lvl="0" indent="0" algn="r" defTabSz="1466850" rtl="1">
              <a:lnSpc>
                <a:spcPct val="90000"/>
              </a:lnSpc>
              <a:spcBef>
                <a:spcPct val="0"/>
              </a:spcBef>
              <a:spcAft>
                <a:spcPct val="35000"/>
              </a:spcAft>
              <a:buNone/>
            </a:pPr>
            <a:r>
              <a:rPr lang="ar-EG" sz="3300" b="1" kern="1200" dirty="0">
                <a:solidFill>
                  <a:schemeClr val="tx1"/>
                </a:solidFill>
                <a:latin typeface="+mj-lt"/>
              </a:rPr>
              <a:t>دراسة كيفية</a:t>
            </a:r>
          </a:p>
          <a:p>
            <a:pPr marL="0" lvl="0" indent="0" algn="r" defTabSz="1466850" rtl="1">
              <a:lnSpc>
                <a:spcPct val="90000"/>
              </a:lnSpc>
              <a:spcBef>
                <a:spcPct val="0"/>
              </a:spcBef>
              <a:spcAft>
                <a:spcPct val="35000"/>
              </a:spcAft>
              <a:buNone/>
            </a:pPr>
            <a:r>
              <a:rPr lang="ar-EG" sz="2000" b="1" kern="1200" dirty="0">
                <a:solidFill>
                  <a:schemeClr val="tx1"/>
                </a:solidFill>
                <a:latin typeface="+mj-lt"/>
              </a:rPr>
              <a:t>- لتحديد الأعراف الأكثر شيوعًا حول </a:t>
            </a:r>
            <a:r>
              <a:rPr lang="ar-SA" sz="2000" b="1" kern="1200" dirty="0">
                <a:solidFill>
                  <a:schemeClr val="tx1"/>
                </a:solidFill>
                <a:latin typeface="+mn-lt"/>
              </a:rPr>
              <a:t>مشاركة المرأة في سوق العمل</a:t>
            </a:r>
            <a:endParaRPr lang="en-US" sz="3200" kern="1200" dirty="0"/>
          </a:p>
        </p:txBody>
      </p:sp>
      <p:sp>
        <p:nvSpPr>
          <p:cNvPr id="6" name="Freeform: Shape 5">
            <a:extLst>
              <a:ext uri="{FF2B5EF4-FFF2-40B4-BE49-F238E27FC236}">
                <a16:creationId xmlns:a16="http://schemas.microsoft.com/office/drawing/2014/main" id="{E3FF7975-0BFE-3359-3C1B-5D59C7AC8D09}"/>
              </a:ext>
            </a:extLst>
          </p:cNvPr>
          <p:cNvSpPr/>
          <p:nvPr/>
        </p:nvSpPr>
        <p:spPr>
          <a:xfrm>
            <a:off x="4567996" y="2829219"/>
            <a:ext cx="3258626" cy="909490"/>
          </a:xfrm>
          <a:custGeom>
            <a:avLst/>
            <a:gdLst>
              <a:gd name="connsiteX0" fmla="*/ 0 w 3258626"/>
              <a:gd name="connsiteY0" fmla="*/ 491491 h 2457455"/>
              <a:gd name="connsiteX1" fmla="*/ 2029899 w 3258626"/>
              <a:gd name="connsiteY1" fmla="*/ 491491 h 2457455"/>
              <a:gd name="connsiteX2" fmla="*/ 2029899 w 3258626"/>
              <a:gd name="connsiteY2" fmla="*/ 0 h 2457455"/>
              <a:gd name="connsiteX3" fmla="*/ 3258626 w 3258626"/>
              <a:gd name="connsiteY3" fmla="*/ 1228728 h 2457455"/>
              <a:gd name="connsiteX4" fmla="*/ 2029899 w 3258626"/>
              <a:gd name="connsiteY4" fmla="*/ 2457455 h 2457455"/>
              <a:gd name="connsiteX5" fmla="*/ 2029899 w 3258626"/>
              <a:gd name="connsiteY5" fmla="*/ 1965964 h 2457455"/>
              <a:gd name="connsiteX6" fmla="*/ 0 w 3258626"/>
              <a:gd name="connsiteY6" fmla="*/ 1965964 h 2457455"/>
              <a:gd name="connsiteX7" fmla="*/ 0 w 3258626"/>
              <a:gd name="connsiteY7" fmla="*/ 491491 h 245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8626" h="2457455">
                <a:moveTo>
                  <a:pt x="3258626" y="1965964"/>
                </a:moveTo>
                <a:lnTo>
                  <a:pt x="1228727" y="1965964"/>
                </a:lnTo>
                <a:lnTo>
                  <a:pt x="1228727" y="2457455"/>
                </a:lnTo>
                <a:lnTo>
                  <a:pt x="0" y="1228727"/>
                </a:lnTo>
                <a:lnTo>
                  <a:pt x="1228727" y="0"/>
                </a:lnTo>
                <a:lnTo>
                  <a:pt x="1228727" y="491491"/>
                </a:lnTo>
                <a:lnTo>
                  <a:pt x="3258626" y="491491"/>
                </a:lnTo>
                <a:lnTo>
                  <a:pt x="3258626" y="1965964"/>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37236" tIns="491491" rIns="0" bIns="491492" numCol="1" spcCol="1270" anchor="ctr" anchorCtr="0">
            <a:noAutofit/>
          </a:bodyPr>
          <a:lstStyle/>
          <a:p>
            <a:pPr marL="0" lvl="0" indent="0" algn="ctr" defTabSz="2444750">
              <a:lnSpc>
                <a:spcPct val="90000"/>
              </a:lnSpc>
              <a:spcBef>
                <a:spcPct val="0"/>
              </a:spcBef>
              <a:spcAft>
                <a:spcPct val="35000"/>
              </a:spcAft>
              <a:buNone/>
            </a:pPr>
            <a:endParaRPr lang="en-US" sz="5500" kern="1200"/>
          </a:p>
        </p:txBody>
      </p:sp>
      <p:sp>
        <p:nvSpPr>
          <p:cNvPr id="8" name="Freeform: Shape 7">
            <a:extLst>
              <a:ext uri="{FF2B5EF4-FFF2-40B4-BE49-F238E27FC236}">
                <a16:creationId xmlns:a16="http://schemas.microsoft.com/office/drawing/2014/main" id="{A4954087-370E-1A31-D7A9-E10A4A29ED11}"/>
              </a:ext>
            </a:extLst>
          </p:cNvPr>
          <p:cNvSpPr/>
          <p:nvPr/>
        </p:nvSpPr>
        <p:spPr>
          <a:xfrm>
            <a:off x="615949" y="1422399"/>
            <a:ext cx="3598289" cy="3723131"/>
          </a:xfrm>
          <a:custGeom>
            <a:avLst/>
            <a:gdLst>
              <a:gd name="connsiteX0" fmla="*/ 0 w 3598289"/>
              <a:gd name="connsiteY0" fmla="*/ 359829 h 3723131"/>
              <a:gd name="connsiteX1" fmla="*/ 359829 w 3598289"/>
              <a:gd name="connsiteY1" fmla="*/ 0 h 3723131"/>
              <a:gd name="connsiteX2" fmla="*/ 3238460 w 3598289"/>
              <a:gd name="connsiteY2" fmla="*/ 0 h 3723131"/>
              <a:gd name="connsiteX3" fmla="*/ 3598289 w 3598289"/>
              <a:gd name="connsiteY3" fmla="*/ 359829 h 3723131"/>
              <a:gd name="connsiteX4" fmla="*/ 3598289 w 3598289"/>
              <a:gd name="connsiteY4" fmla="*/ 3363302 h 3723131"/>
              <a:gd name="connsiteX5" fmla="*/ 3238460 w 3598289"/>
              <a:gd name="connsiteY5" fmla="*/ 3723131 h 3723131"/>
              <a:gd name="connsiteX6" fmla="*/ 359829 w 3598289"/>
              <a:gd name="connsiteY6" fmla="*/ 3723131 h 3723131"/>
              <a:gd name="connsiteX7" fmla="*/ 0 w 3598289"/>
              <a:gd name="connsiteY7" fmla="*/ 3363302 h 3723131"/>
              <a:gd name="connsiteX8" fmla="*/ 0 w 3598289"/>
              <a:gd name="connsiteY8" fmla="*/ 359829 h 372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8289" h="3723131">
                <a:moveTo>
                  <a:pt x="0" y="359829"/>
                </a:moveTo>
                <a:cubicBezTo>
                  <a:pt x="0" y="161101"/>
                  <a:pt x="161101" y="0"/>
                  <a:pt x="359829" y="0"/>
                </a:cubicBezTo>
                <a:lnTo>
                  <a:pt x="3238460" y="0"/>
                </a:lnTo>
                <a:cubicBezTo>
                  <a:pt x="3437188" y="0"/>
                  <a:pt x="3598289" y="161101"/>
                  <a:pt x="3598289" y="359829"/>
                </a:cubicBezTo>
                <a:lnTo>
                  <a:pt x="3598289" y="3363302"/>
                </a:lnTo>
                <a:cubicBezTo>
                  <a:pt x="3598289" y="3562030"/>
                  <a:pt x="3437188" y="3723131"/>
                  <a:pt x="3238460" y="3723131"/>
                </a:cubicBezTo>
                <a:lnTo>
                  <a:pt x="359829" y="3723131"/>
                </a:lnTo>
                <a:cubicBezTo>
                  <a:pt x="161101" y="3723131"/>
                  <a:pt x="0" y="3562030"/>
                  <a:pt x="0" y="3363302"/>
                </a:cubicBezTo>
                <a:lnTo>
                  <a:pt x="0" y="35982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7310" tIns="227310" rIns="227310" bIns="227310" numCol="1" spcCol="1270" anchor="ctr" anchorCtr="0">
            <a:noAutofit/>
          </a:bodyPr>
          <a:lstStyle/>
          <a:p>
            <a:pPr marL="0" lvl="0" indent="0" algn="r" defTabSz="1422400">
              <a:lnSpc>
                <a:spcPct val="90000"/>
              </a:lnSpc>
              <a:spcBef>
                <a:spcPct val="0"/>
              </a:spcBef>
              <a:spcAft>
                <a:spcPct val="35000"/>
              </a:spcAft>
              <a:buNone/>
            </a:pPr>
            <a:r>
              <a:rPr lang="ar-EG" sz="3200" b="1" kern="1200" dirty="0">
                <a:solidFill>
                  <a:schemeClr val="tx1"/>
                </a:solidFill>
                <a:latin typeface="Trebuchet MS" panose="020B0603020202020204"/>
                <a:ea typeface="+mn-ea"/>
                <a:cs typeface="Tahoma" panose="020B0604030504040204" pitchFamily="34" charset="0"/>
              </a:rPr>
              <a:t>دراسة كمية</a:t>
            </a:r>
            <a:r>
              <a:rPr lang="ar-EG" sz="3200" b="1" kern="1200" dirty="0">
                <a:solidFill>
                  <a:schemeClr val="tx1"/>
                </a:solidFill>
                <a:latin typeface="+mj-lt"/>
              </a:rPr>
              <a:t>
</a:t>
            </a:r>
            <a:r>
              <a:rPr lang="ar-EG" sz="2000" b="1" kern="1200" dirty="0">
                <a:solidFill>
                  <a:schemeClr val="tx1"/>
                </a:solidFill>
                <a:latin typeface="Trebuchet MS" panose="020B0603020202020204"/>
                <a:ea typeface="+mn-ea"/>
                <a:cs typeface="Tahoma" panose="020B0604030504040204" pitchFamily="34" charset="0"/>
              </a:rPr>
              <a:t>- لقياس مدى انتشار الأعراف الاجتماعية</a:t>
            </a:r>
            <a:endParaRPr lang="en-US" sz="2000" b="1" kern="1200" dirty="0">
              <a:solidFill>
                <a:schemeClr val="tx1"/>
              </a:solidFill>
              <a:latin typeface="Trebuchet MS" panose="020B0603020202020204"/>
              <a:ea typeface="+mn-ea"/>
              <a:cs typeface="Tahoma" panose="020B0604030504040204" pitchFamily="34" charset="0"/>
            </a:endParaRPr>
          </a:p>
        </p:txBody>
      </p:sp>
      <p:sp>
        <p:nvSpPr>
          <p:cNvPr id="4" name="Rectangle: Rounded Corners 3">
            <a:extLst>
              <a:ext uri="{FF2B5EF4-FFF2-40B4-BE49-F238E27FC236}">
                <a16:creationId xmlns:a16="http://schemas.microsoft.com/office/drawing/2014/main" id="{9ECC27D8-2D83-C78C-EE63-CF46123563F4}"/>
              </a:ext>
            </a:extLst>
          </p:cNvPr>
          <p:cNvSpPr/>
          <p:nvPr/>
        </p:nvSpPr>
        <p:spPr>
          <a:xfrm>
            <a:off x="4245935" y="4904232"/>
            <a:ext cx="3700130" cy="115957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466850" rtl="1">
              <a:lnSpc>
                <a:spcPct val="90000"/>
              </a:lnSpc>
              <a:spcBef>
                <a:spcPct val="0"/>
              </a:spcBef>
              <a:spcAft>
                <a:spcPct val="35000"/>
              </a:spcAft>
            </a:pPr>
            <a:r>
              <a:rPr lang="ar-EG" sz="2000" b="1" dirty="0">
                <a:solidFill>
                  <a:schemeClr val="bg1"/>
                </a:solidFill>
                <a:latin typeface="Trebuchet MS" panose="020B0603020202020204"/>
                <a:cs typeface="Tahoma" panose="020B0604030504040204" pitchFamily="34" charset="0"/>
              </a:rPr>
              <a:t>مؤشر الأعراف الاجتماعية المتعلقة بالمشاركة الاقتصادية للمرأة </a:t>
            </a:r>
          </a:p>
        </p:txBody>
      </p:sp>
      <p:sp>
        <p:nvSpPr>
          <p:cNvPr id="9" name="Arrow: Bent-Up 8">
            <a:extLst>
              <a:ext uri="{FF2B5EF4-FFF2-40B4-BE49-F238E27FC236}">
                <a16:creationId xmlns:a16="http://schemas.microsoft.com/office/drawing/2014/main" id="{376BFAF4-32AE-92BC-3BC4-720BEF3A3218}"/>
              </a:ext>
            </a:extLst>
          </p:cNvPr>
          <p:cNvSpPr/>
          <p:nvPr/>
        </p:nvSpPr>
        <p:spPr>
          <a:xfrm rot="5400000">
            <a:off x="2561173" y="4406133"/>
            <a:ext cx="1392866" cy="1839272"/>
          </a:xfrm>
          <a:prstGeom prst="bentUpArrow">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4386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4"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FE3FE071-B7BB-C6B3-31C7-E491566A4D83}"/>
              </a:ext>
            </a:extLst>
          </p:cNvPr>
          <p:cNvSpPr>
            <a:spLocks noChangeArrowheads="1"/>
          </p:cNvSpPr>
          <p:nvPr/>
        </p:nvSpPr>
        <p:spPr bwMode="auto">
          <a:xfrm>
            <a:off x="6197599" y="1473200"/>
            <a:ext cx="5689601" cy="46735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r" rtl="1" eaLnBrk="1" hangingPunct="1">
              <a:lnSpc>
                <a:spcPct val="90000"/>
              </a:lnSpc>
              <a:spcBef>
                <a:spcPts val="1000"/>
              </a:spcBef>
              <a:spcAft>
                <a:spcPts val="0"/>
              </a:spcAft>
              <a:buClr>
                <a:schemeClr val="accent1"/>
              </a:buClr>
              <a:buSzPct val="80000"/>
              <a:buFont typeface="Wingdings 3" charset="2"/>
              <a:buChar char=""/>
            </a:pPr>
            <a:r>
              <a:rPr lang="ar-EG" altLang="en-US" sz="2400" dirty="0">
                <a:solidFill>
                  <a:schemeClr val="tx1">
                    <a:lumMod val="75000"/>
                    <a:lumOff val="25000"/>
                  </a:schemeClr>
                </a:solidFill>
                <a:latin typeface="+mn-lt"/>
              </a:rPr>
              <a:t>الهدف</a:t>
            </a:r>
            <a:r>
              <a:rPr kumimoji="0" lang="ar-EG" altLang="en-US" sz="2400" b="0" i="0" u="none" strike="noStrike" cap="none" normalizeH="0" baseline="0" dirty="0">
                <a:ln>
                  <a:noFill/>
                </a:ln>
                <a:solidFill>
                  <a:schemeClr val="tx1">
                    <a:lumMod val="75000"/>
                    <a:lumOff val="25000"/>
                  </a:schemeClr>
                </a:solidFill>
                <a:effectLst/>
                <a:latin typeface="+mn-lt"/>
              </a:rPr>
              <a:t>: </a:t>
            </a:r>
            <a:r>
              <a:rPr lang="ar-EG" altLang="en-US" sz="2400" dirty="0">
                <a:solidFill>
                  <a:schemeClr val="tx1">
                    <a:lumMod val="75000"/>
                    <a:lumOff val="25000"/>
                  </a:schemeClr>
                </a:solidFill>
                <a:latin typeface="+mn-lt"/>
              </a:rPr>
              <a:t>كشف</a:t>
            </a:r>
            <a:r>
              <a:rPr kumimoji="0" lang="ar-EG" altLang="en-US" sz="2400" b="0" i="0" u="none" strike="noStrike" cap="none" normalizeH="0" baseline="0" dirty="0">
                <a:ln>
                  <a:noFill/>
                </a:ln>
                <a:solidFill>
                  <a:schemeClr val="tx1">
                    <a:lumMod val="75000"/>
                    <a:lumOff val="25000"/>
                  </a:schemeClr>
                </a:solidFill>
                <a:effectLst/>
                <a:latin typeface="+mn-lt"/>
              </a:rPr>
              <a:t> عن الحواجز التي تعرقل مشاركة المرأة في سوق العمل</a:t>
            </a:r>
            <a:r>
              <a:rPr kumimoji="0" lang="en-US" altLang="en-US" sz="2400" b="0" i="0" u="none" strike="noStrike" cap="none" normalizeH="0" baseline="0" dirty="0">
                <a:ln>
                  <a:noFill/>
                </a:ln>
                <a:solidFill>
                  <a:schemeClr val="tx1">
                    <a:lumMod val="75000"/>
                    <a:lumOff val="25000"/>
                  </a:schemeClr>
                </a:solidFill>
                <a:effectLst/>
                <a:latin typeface="+mn-lt"/>
              </a:rPr>
              <a:t> </a:t>
            </a:r>
            <a:r>
              <a:rPr kumimoji="0" lang="ar-EG" altLang="en-US" sz="2400" b="0" i="0" u="none" strike="noStrike" cap="none" normalizeH="0" baseline="0" dirty="0">
                <a:ln>
                  <a:noFill/>
                </a:ln>
                <a:solidFill>
                  <a:schemeClr val="tx1">
                    <a:lumMod val="75000"/>
                    <a:lumOff val="25000"/>
                  </a:schemeClr>
                </a:solidFill>
                <a:effectLst/>
                <a:latin typeface="+mn-lt"/>
              </a:rPr>
              <a:t>في مراحل مختلفة من حياتها وتشمل :</a:t>
            </a:r>
          </a:p>
          <a:p>
            <a:pPr marL="0" marR="0" lvl="0" indent="0" algn="r" rtl="1" eaLnBrk="1" fontAlgn="base" hangingPunct="1">
              <a:lnSpc>
                <a:spcPct val="90000"/>
              </a:lnSpc>
              <a:spcBef>
                <a:spcPts val="1000"/>
              </a:spcBef>
              <a:spcAft>
                <a:spcPts val="0"/>
              </a:spcAft>
              <a:buClr>
                <a:schemeClr val="accent1"/>
              </a:buClr>
              <a:buSzPct val="80000"/>
              <a:tabLst/>
            </a:pPr>
            <a:r>
              <a:rPr kumimoji="0" lang="ar-EG" altLang="en-US" sz="2800" b="0" i="0" u="none" strike="noStrike" cap="none" normalizeH="0" baseline="0" dirty="0">
                <a:ln>
                  <a:noFill/>
                </a:ln>
                <a:solidFill>
                  <a:schemeClr val="tx1">
                    <a:lumMod val="75000"/>
                    <a:lumOff val="25000"/>
                  </a:schemeClr>
                </a:solidFill>
                <a:effectLst/>
                <a:latin typeface="+mn-lt"/>
              </a:rPr>
              <a:t> </a:t>
            </a:r>
          </a:p>
          <a:p>
            <a:pPr marL="0" marR="0" lvl="0" indent="0" algn="r" rtl="1" eaLnBrk="1" fontAlgn="base" hangingPunct="1">
              <a:lnSpc>
                <a:spcPct val="90000"/>
              </a:lnSpc>
              <a:spcBef>
                <a:spcPts val="1000"/>
              </a:spcBef>
              <a:spcAft>
                <a:spcPts val="0"/>
              </a:spcAft>
              <a:buClr>
                <a:schemeClr val="accent1"/>
              </a:buClr>
              <a:buSzPct val="80000"/>
              <a:buFont typeface="Wingdings 3" charset="2"/>
              <a:buChar char=""/>
              <a:tabLst/>
            </a:pPr>
            <a:r>
              <a:rPr kumimoji="0" lang="ar-EG" altLang="en-US" sz="2000" b="0" i="0" u="none" strike="noStrike" cap="none" normalizeH="0" baseline="0" dirty="0">
                <a:ln>
                  <a:noFill/>
                </a:ln>
                <a:solidFill>
                  <a:schemeClr val="tx1">
                    <a:lumMod val="75000"/>
                    <a:lumOff val="25000"/>
                  </a:schemeClr>
                </a:solidFill>
                <a:effectLst/>
                <a:latin typeface="+mn-lt"/>
              </a:rPr>
              <a:t>القرارات حول دخول المرأة إلى سوق العمل </a:t>
            </a:r>
          </a:p>
          <a:p>
            <a:pPr marL="0" marR="0" lvl="0" indent="0" algn="r" rtl="1" eaLnBrk="1" fontAlgn="base" hangingPunct="1">
              <a:lnSpc>
                <a:spcPct val="90000"/>
              </a:lnSpc>
              <a:spcBef>
                <a:spcPts val="1000"/>
              </a:spcBef>
              <a:spcAft>
                <a:spcPts val="0"/>
              </a:spcAft>
              <a:buClr>
                <a:schemeClr val="accent1"/>
              </a:buClr>
              <a:buSzPct val="80000"/>
              <a:buFont typeface="Wingdings 3" charset="2"/>
              <a:buChar char=""/>
              <a:tabLst/>
            </a:pPr>
            <a:r>
              <a:rPr kumimoji="0" lang="ar-EG" altLang="en-US" sz="2000" b="0" i="0" u="none" strike="noStrike" cap="none" normalizeH="0" baseline="0" dirty="0">
                <a:ln>
                  <a:noFill/>
                </a:ln>
                <a:solidFill>
                  <a:schemeClr val="tx1">
                    <a:lumMod val="75000"/>
                    <a:lumOff val="25000"/>
                  </a:schemeClr>
                </a:solidFill>
                <a:effectLst/>
                <a:latin typeface="+mn-lt"/>
              </a:rPr>
              <a:t>المعتقدات الشخصية تجاه عمل المرأة</a:t>
            </a:r>
          </a:p>
          <a:p>
            <a:pPr marL="0" marR="0" lvl="0" indent="0" algn="r" rtl="1" eaLnBrk="1" fontAlgn="base" hangingPunct="1">
              <a:lnSpc>
                <a:spcPct val="90000"/>
              </a:lnSpc>
              <a:spcBef>
                <a:spcPts val="1000"/>
              </a:spcBef>
              <a:spcAft>
                <a:spcPts val="0"/>
              </a:spcAft>
              <a:buClr>
                <a:schemeClr val="accent1"/>
              </a:buClr>
              <a:buSzPct val="80000"/>
              <a:buFont typeface="Wingdings 3" charset="2"/>
              <a:buChar char=""/>
              <a:tabLst/>
            </a:pPr>
            <a:r>
              <a:rPr kumimoji="0" lang="ar-EG" altLang="en-US" sz="2000" b="0" i="0" u="none" strike="noStrike" cap="none" normalizeH="0" baseline="0" dirty="0">
                <a:ln>
                  <a:noFill/>
                </a:ln>
                <a:solidFill>
                  <a:schemeClr val="tx1">
                    <a:lumMod val="75000"/>
                    <a:lumOff val="25000"/>
                  </a:schemeClr>
                </a:solidFill>
                <a:effectLst/>
                <a:latin typeface="+mn-lt"/>
              </a:rPr>
              <a:t>التوجهات المجتمعية نحو عمل المرأة </a:t>
            </a:r>
          </a:p>
          <a:p>
            <a:pPr marL="0" marR="0" lvl="0" indent="0" algn="r" rtl="1" eaLnBrk="1" fontAlgn="base" hangingPunct="1">
              <a:lnSpc>
                <a:spcPct val="90000"/>
              </a:lnSpc>
              <a:spcBef>
                <a:spcPts val="1000"/>
              </a:spcBef>
              <a:spcAft>
                <a:spcPts val="0"/>
              </a:spcAft>
              <a:buClr>
                <a:schemeClr val="accent1"/>
              </a:buClr>
              <a:buSzPct val="80000"/>
              <a:buFont typeface="Wingdings 3" charset="2"/>
              <a:buChar char=""/>
              <a:tabLst/>
            </a:pPr>
            <a:r>
              <a:rPr kumimoji="0" lang="ar-EG" altLang="en-US" sz="2000" b="0" i="0" u="none" strike="noStrike" cap="none" normalizeH="0" baseline="0" dirty="0">
                <a:ln>
                  <a:noFill/>
                </a:ln>
                <a:solidFill>
                  <a:schemeClr val="tx1">
                    <a:lumMod val="75000"/>
                    <a:lumOff val="25000"/>
                  </a:schemeClr>
                </a:solidFill>
                <a:effectLst/>
                <a:latin typeface="+mn-lt"/>
              </a:rPr>
              <a:t>المشاكل والتحديات العملية لعمل المرأة </a:t>
            </a:r>
          </a:p>
          <a:p>
            <a:pPr marL="0" marR="0" lvl="0" indent="0" algn="r" rtl="1" eaLnBrk="1" fontAlgn="base" hangingPunct="1">
              <a:lnSpc>
                <a:spcPct val="90000"/>
              </a:lnSpc>
              <a:spcBef>
                <a:spcPts val="1000"/>
              </a:spcBef>
              <a:spcAft>
                <a:spcPts val="0"/>
              </a:spcAft>
              <a:buClr>
                <a:schemeClr val="accent1"/>
              </a:buClr>
              <a:buSzPct val="80000"/>
              <a:buFont typeface="Wingdings 3" charset="2"/>
              <a:buChar char=""/>
              <a:tabLst/>
            </a:pPr>
            <a:r>
              <a:rPr kumimoji="0" lang="ar-EG" altLang="en-US" sz="2000" b="0" i="0" u="none" strike="noStrike" cap="none" normalizeH="0" baseline="0" dirty="0">
                <a:ln>
                  <a:noFill/>
                </a:ln>
                <a:solidFill>
                  <a:schemeClr val="tx1">
                    <a:lumMod val="75000"/>
                    <a:lumOff val="25000"/>
                  </a:schemeClr>
                </a:solidFill>
                <a:effectLst/>
                <a:latin typeface="+mn-lt"/>
              </a:rPr>
              <a:t>نظرة الرجل للمرأة العاملة</a:t>
            </a:r>
            <a:endParaRPr kumimoji="0" lang="en-US" altLang="en-US" sz="2000" b="0" i="0" u="none" strike="noStrike" cap="none" normalizeH="0" baseline="0" dirty="0">
              <a:ln>
                <a:noFill/>
              </a:ln>
              <a:solidFill>
                <a:schemeClr val="tx1">
                  <a:lumMod val="75000"/>
                  <a:lumOff val="25000"/>
                </a:schemeClr>
              </a:solidFill>
              <a:effectLst/>
              <a:latin typeface="+mn-lt"/>
            </a:endParaRPr>
          </a:p>
        </p:txBody>
      </p:sp>
      <p:graphicFrame>
        <p:nvGraphicFramePr>
          <p:cNvPr id="4" name="Content Placeholder 3">
            <a:extLst>
              <a:ext uri="{FF2B5EF4-FFF2-40B4-BE49-F238E27FC236}">
                <a16:creationId xmlns:a16="http://schemas.microsoft.com/office/drawing/2014/main" id="{9AE2A6AC-B471-6767-B22F-1AB770C0DBFB}"/>
              </a:ext>
            </a:extLst>
          </p:cNvPr>
          <p:cNvGraphicFramePr>
            <a:graphicFrameLocks noGrp="1"/>
          </p:cNvGraphicFramePr>
          <p:nvPr>
            <p:ph idx="1"/>
            <p:extLst>
              <p:ext uri="{D42A27DB-BD31-4B8C-83A1-F6EECF244321}">
                <p14:modId xmlns:p14="http://schemas.microsoft.com/office/powerpoint/2010/main" val="443781166"/>
              </p:ext>
            </p:extLst>
          </p:nvPr>
        </p:nvGraphicFramePr>
        <p:xfrm>
          <a:off x="304799" y="1824074"/>
          <a:ext cx="5295902" cy="4158998"/>
        </p:xfrm>
        <a:graphic>
          <a:graphicData uri="http://schemas.openxmlformats.org/drawingml/2006/table">
            <a:tbl>
              <a:tblPr firstRow="1" bandRow="1">
                <a:tableStyleId>{3B4B98B0-60AC-42C2-AFA5-B58CD77FA1E5}</a:tableStyleId>
              </a:tblPr>
              <a:tblGrid>
                <a:gridCol w="1180040">
                  <a:extLst>
                    <a:ext uri="{9D8B030D-6E8A-4147-A177-3AD203B41FA5}">
                      <a16:colId xmlns:a16="http://schemas.microsoft.com/office/drawing/2014/main" val="3366290271"/>
                    </a:ext>
                  </a:extLst>
                </a:gridCol>
                <a:gridCol w="1369368">
                  <a:extLst>
                    <a:ext uri="{9D8B030D-6E8A-4147-A177-3AD203B41FA5}">
                      <a16:colId xmlns:a16="http://schemas.microsoft.com/office/drawing/2014/main" val="2223922252"/>
                    </a:ext>
                  </a:extLst>
                </a:gridCol>
                <a:gridCol w="1690603">
                  <a:extLst>
                    <a:ext uri="{9D8B030D-6E8A-4147-A177-3AD203B41FA5}">
                      <a16:colId xmlns:a16="http://schemas.microsoft.com/office/drawing/2014/main" val="1312837613"/>
                    </a:ext>
                  </a:extLst>
                </a:gridCol>
                <a:gridCol w="1055891">
                  <a:extLst>
                    <a:ext uri="{9D8B030D-6E8A-4147-A177-3AD203B41FA5}">
                      <a16:colId xmlns:a16="http://schemas.microsoft.com/office/drawing/2014/main" val="2316220058"/>
                    </a:ext>
                  </a:extLst>
                </a:gridCol>
              </a:tblGrid>
              <a:tr h="1089648">
                <a:tc gridSpan="4">
                  <a:txBody>
                    <a:bodyPr/>
                    <a:lstStyle/>
                    <a:p>
                      <a:pPr marL="0" marR="0" lvl="0" indent="0" algn="ctr" defTabSz="457200" rtl="1" eaLnBrk="1" fontAlgn="auto" latinLnBrk="0" hangingPunct="1">
                        <a:lnSpc>
                          <a:spcPct val="107000"/>
                        </a:lnSpc>
                        <a:spcBef>
                          <a:spcPts val="0"/>
                        </a:spcBef>
                        <a:spcAft>
                          <a:spcPts val="800"/>
                        </a:spcAft>
                        <a:buClrTx/>
                        <a:buSzTx/>
                        <a:buFontTx/>
                        <a:buNone/>
                        <a:tabLst/>
                        <a:defRPr/>
                      </a:pPr>
                      <a:r>
                        <a:rPr kumimoji="0" lang="ar-EG" altLang="en-US" sz="2400" b="0" i="0" u="none" strike="noStrike" cap="none" normalizeH="0" baseline="0" dirty="0">
                          <a:ln>
                            <a:noFill/>
                          </a:ln>
                          <a:solidFill>
                            <a:schemeClr val="tx1">
                              <a:lumMod val="75000"/>
                              <a:lumOff val="25000"/>
                            </a:schemeClr>
                          </a:solidFill>
                          <a:effectLst/>
                          <a:latin typeface="+mn-lt"/>
                        </a:rPr>
                        <a:t>شارك 85 فردًا في 8 مجموعات مناقشة بؤرية</a:t>
                      </a:r>
                      <a:r>
                        <a:rPr kumimoji="0" lang="en-US" altLang="en-US" sz="2400" b="0" i="0" u="none" strike="noStrike" cap="none" normalizeH="0" baseline="0" dirty="0">
                          <a:ln>
                            <a:noFill/>
                          </a:ln>
                          <a:solidFill>
                            <a:schemeClr val="tx1">
                              <a:lumMod val="75000"/>
                              <a:lumOff val="25000"/>
                            </a:schemeClr>
                          </a:solidFill>
                          <a:effectLst/>
                          <a:latin typeface="+mn-lt"/>
                        </a:rPr>
                        <a:t> </a:t>
                      </a:r>
                      <a:r>
                        <a:rPr kumimoji="0" lang="ar-EG" altLang="en-US" sz="2400" b="0" i="0" u="none" strike="noStrike" cap="none" normalizeH="0" baseline="0" dirty="0">
                          <a:ln>
                            <a:noFill/>
                          </a:ln>
                          <a:solidFill>
                            <a:schemeClr val="tx1">
                              <a:lumMod val="75000"/>
                              <a:lumOff val="25000"/>
                            </a:schemeClr>
                          </a:solidFill>
                          <a:effectLst/>
                          <a:latin typeface="+mn-lt"/>
                        </a:rPr>
                        <a:t>في 3 محافظات تمثل مناطق الرئيسية</a:t>
                      </a:r>
                    </a:p>
                  </a:txBody>
                  <a:tcPr marL="89175" marR="89175" marT="44587" marB="44587" anchor="ctr"/>
                </a:tc>
                <a:tc hMerge="1">
                  <a:txBody>
                    <a:bodyPr/>
                    <a:lstStyle/>
                    <a:p>
                      <a:pPr algn="ctr">
                        <a:lnSpc>
                          <a:spcPct val="107000"/>
                        </a:lnSpc>
                        <a:spcAft>
                          <a:spcPts val="800"/>
                        </a:spcAft>
                      </a:pPr>
                      <a:endParaRPr lang="en-US" sz="12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tc hMerge="1">
                  <a:txBody>
                    <a:bodyPr/>
                    <a:lstStyle/>
                    <a:p>
                      <a:pPr algn="ctr">
                        <a:lnSpc>
                          <a:spcPct val="107000"/>
                        </a:lnSpc>
                        <a:spcAft>
                          <a:spcPts val="800"/>
                        </a:spcAft>
                      </a:pPr>
                      <a:endParaRPr lang="en-US" sz="12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tc hMerge="1">
                  <a:txBody>
                    <a:bodyPr/>
                    <a:lstStyle/>
                    <a:p>
                      <a:pPr algn="ctr">
                        <a:lnSpc>
                          <a:spcPct val="107000"/>
                        </a:lnSpc>
                        <a:spcAft>
                          <a:spcPts val="800"/>
                        </a:spcAft>
                      </a:pPr>
                      <a:endParaRPr lang="en-US" sz="12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extLst>
                  <a:ext uri="{0D108BD9-81ED-4DB2-BD59-A6C34878D82A}">
                    <a16:rowId xmlns:a16="http://schemas.microsoft.com/office/drawing/2014/main" val="923726297"/>
                  </a:ext>
                </a:extLst>
              </a:tr>
              <a:tr h="743524">
                <a:tc>
                  <a:txBody>
                    <a:bodyPr/>
                    <a:lstStyle/>
                    <a:p>
                      <a:pPr marL="0" algn="ctr" defTabSz="457200" rtl="1" eaLnBrk="1" latinLnBrk="0" hangingPunct="1">
                        <a:lnSpc>
                          <a:spcPct val="107000"/>
                        </a:lnSpc>
                        <a:spcAft>
                          <a:spcPts val="800"/>
                        </a:spcAft>
                      </a:pPr>
                      <a:r>
                        <a:rPr kumimoji="0" lang="ar-EG" altLang="en-US" sz="1600" b="0" i="0" u="none" strike="noStrike" cap="none" normalizeH="0" baseline="0" dirty="0">
                          <a:ln>
                            <a:noFill/>
                          </a:ln>
                          <a:solidFill>
                            <a:schemeClr val="tx1">
                              <a:lumMod val="75000"/>
                              <a:lumOff val="25000"/>
                            </a:schemeClr>
                          </a:solidFill>
                          <a:effectLst/>
                          <a:latin typeface="+mn-lt"/>
                        </a:rPr>
                        <a:t>المنطقة</a:t>
                      </a:r>
                      <a:endParaRPr lang="en-US" sz="1600" strike="noStrike" kern="1200" dirty="0">
                        <a:solidFill>
                          <a:schemeClr val="tx1"/>
                        </a:solidFill>
                        <a:effectLst/>
                        <a:latin typeface="+mn-lt"/>
                        <a:ea typeface="+mn-ea"/>
                        <a:cs typeface="+mn-cs"/>
                      </a:endParaRPr>
                    </a:p>
                  </a:txBody>
                  <a:tcPr marL="89175" marR="89175" marT="44587" marB="44587" anchor="ctr"/>
                </a:tc>
                <a:tc>
                  <a:txBody>
                    <a:bodyPr/>
                    <a:lstStyle/>
                    <a:p>
                      <a:pPr algn="ctr">
                        <a:lnSpc>
                          <a:spcPct val="107000"/>
                        </a:lnSpc>
                        <a:spcAft>
                          <a:spcPts val="800"/>
                        </a:spcAft>
                      </a:pPr>
                      <a:r>
                        <a:rPr lang="ar-EG" sz="1600" strike="noStrike" dirty="0">
                          <a:effectLst/>
                        </a:rPr>
                        <a:t>إناث في السوق العمل</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tc>
                  <a:txBody>
                    <a:bodyPr/>
                    <a:lstStyle/>
                    <a:p>
                      <a:pPr algn="ctr">
                        <a:lnSpc>
                          <a:spcPct val="107000"/>
                        </a:lnSpc>
                        <a:spcAft>
                          <a:spcPts val="800"/>
                        </a:spcAft>
                      </a:pPr>
                      <a:r>
                        <a:rPr lang="ar-EG" sz="1600" strike="noStrike" dirty="0">
                          <a:effectLst/>
                        </a:rPr>
                        <a:t>إناث خارج السوق العمل</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tc>
                  <a:txBody>
                    <a:bodyPr/>
                    <a:lstStyle/>
                    <a:p>
                      <a:pPr algn="ctr">
                        <a:lnSpc>
                          <a:spcPct val="107000"/>
                        </a:lnSpc>
                        <a:spcAft>
                          <a:spcPts val="800"/>
                        </a:spcAft>
                      </a:pPr>
                      <a:r>
                        <a:rPr lang="ar-EG" sz="1600" strike="noStrike" dirty="0">
                          <a:effectLst/>
                        </a:rPr>
                        <a:t>ذكور متزوجين</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extLst>
                  <a:ext uri="{0D108BD9-81ED-4DB2-BD59-A6C34878D82A}">
                    <a16:rowId xmlns:a16="http://schemas.microsoft.com/office/drawing/2014/main" val="2507534420"/>
                  </a:ext>
                </a:extLst>
              </a:tr>
              <a:tr h="802972">
                <a:tc>
                  <a:txBody>
                    <a:bodyPr/>
                    <a:lstStyle/>
                    <a:p>
                      <a:pPr marL="0" algn="ctr" defTabSz="457200" rtl="0" eaLnBrk="1" latinLnBrk="0" hangingPunct="1">
                        <a:lnSpc>
                          <a:spcPct val="107000"/>
                        </a:lnSpc>
                        <a:spcAft>
                          <a:spcPts val="800"/>
                        </a:spcAft>
                      </a:pPr>
                      <a:r>
                        <a:rPr lang="ar-EG" sz="1600" strike="noStrike" kern="1200" dirty="0">
                          <a:solidFill>
                            <a:schemeClr val="tx1"/>
                          </a:solidFill>
                          <a:effectLst/>
                          <a:latin typeface="+mn-lt"/>
                          <a:ea typeface="+mn-ea"/>
                          <a:cs typeface="+mn-cs"/>
                        </a:rPr>
                        <a:t>والمحافظات الحضرية (القاهرة)</a:t>
                      </a:r>
                      <a:endParaRPr lang="en-US" sz="1600" strike="noStrike" kern="1200" dirty="0">
                        <a:solidFill>
                          <a:schemeClr val="tx1"/>
                        </a:solidFill>
                        <a:effectLst/>
                        <a:latin typeface="+mn-lt"/>
                        <a:ea typeface="+mn-ea"/>
                        <a:cs typeface="+mn-cs"/>
                      </a:endParaRPr>
                    </a:p>
                  </a:txBody>
                  <a:tcPr marL="89175" marR="89175" marT="44587" marB="44587" anchor="ctr"/>
                </a:tc>
                <a:tc>
                  <a:txBody>
                    <a:bodyPr/>
                    <a:lstStyle/>
                    <a:p>
                      <a:pPr marL="228600" algn="ctr">
                        <a:lnSpc>
                          <a:spcPct val="107000"/>
                        </a:lnSpc>
                        <a:spcAft>
                          <a:spcPts val="800"/>
                        </a:spcAft>
                      </a:pPr>
                      <a:r>
                        <a:rPr lang="en-US" sz="1600" strike="noStrike" dirty="0">
                          <a:effectLst/>
                        </a:rPr>
                        <a:t>12</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tc>
                  <a:txBody>
                    <a:bodyPr/>
                    <a:lstStyle/>
                    <a:p>
                      <a:pPr marL="228600" algn="ctr">
                        <a:lnSpc>
                          <a:spcPct val="107000"/>
                        </a:lnSpc>
                        <a:spcAft>
                          <a:spcPts val="800"/>
                        </a:spcAft>
                      </a:pPr>
                      <a:r>
                        <a:rPr lang="en-US" sz="1600" strike="noStrike" dirty="0">
                          <a:effectLst/>
                        </a:rPr>
                        <a:t>12</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tc>
                  <a:txBody>
                    <a:bodyPr/>
                    <a:lstStyle/>
                    <a:p>
                      <a:pPr marL="228600" algn="ctr">
                        <a:lnSpc>
                          <a:spcPct val="107000"/>
                        </a:lnSpc>
                        <a:spcAft>
                          <a:spcPts val="800"/>
                        </a:spcAft>
                      </a:pPr>
                      <a:r>
                        <a:rPr lang="en-US" sz="1600" strike="noStrike" dirty="0">
                          <a:effectLst/>
                        </a:rPr>
                        <a:t>12</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extLst>
                  <a:ext uri="{0D108BD9-81ED-4DB2-BD59-A6C34878D82A}">
                    <a16:rowId xmlns:a16="http://schemas.microsoft.com/office/drawing/2014/main" val="108816597"/>
                  </a:ext>
                </a:extLst>
              </a:tr>
              <a:tr h="743524">
                <a:tc>
                  <a:txBody>
                    <a:bodyPr/>
                    <a:lstStyle/>
                    <a:p>
                      <a:pPr marL="0" algn="ctr" defTabSz="457200" rtl="0" eaLnBrk="1" latinLnBrk="0" hangingPunct="1">
                        <a:lnSpc>
                          <a:spcPct val="107000"/>
                        </a:lnSpc>
                        <a:spcAft>
                          <a:spcPts val="800"/>
                        </a:spcAft>
                      </a:pPr>
                      <a:r>
                        <a:rPr lang="ar-EG" sz="1600" strike="noStrike" kern="1200" dirty="0">
                          <a:solidFill>
                            <a:schemeClr val="tx1"/>
                          </a:solidFill>
                          <a:effectLst/>
                          <a:latin typeface="+mn-lt"/>
                          <a:ea typeface="+mn-ea"/>
                          <a:cs typeface="+mn-cs"/>
                        </a:rPr>
                        <a:t>وجه بحري (الغربية)</a:t>
                      </a:r>
                      <a:endParaRPr lang="en-US" sz="1600" strike="noStrike" kern="1200" dirty="0">
                        <a:solidFill>
                          <a:schemeClr val="tx1"/>
                        </a:solidFill>
                        <a:effectLst/>
                        <a:latin typeface="+mn-lt"/>
                        <a:ea typeface="+mn-ea"/>
                        <a:cs typeface="+mn-cs"/>
                      </a:endParaRPr>
                    </a:p>
                  </a:txBody>
                  <a:tcPr marL="89175" marR="89175" marT="44587" marB="44587" anchor="ctr"/>
                </a:tc>
                <a:tc gridSpan="2">
                  <a:txBody>
                    <a:bodyPr/>
                    <a:lstStyle/>
                    <a:p>
                      <a:pPr marL="228600" algn="ctr">
                        <a:lnSpc>
                          <a:spcPct val="107000"/>
                        </a:lnSpc>
                        <a:spcAft>
                          <a:spcPts val="800"/>
                        </a:spcAft>
                      </a:pPr>
                      <a:r>
                        <a:rPr lang="en-US" sz="1600" strike="noStrike" dirty="0">
                          <a:effectLst/>
                        </a:rPr>
                        <a:t>13</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tc hMerge="1">
                  <a:txBody>
                    <a:bodyPr/>
                    <a:lstStyle/>
                    <a:p>
                      <a:endParaRPr lang="en-US"/>
                    </a:p>
                  </a:txBody>
                  <a:tcPr/>
                </a:tc>
                <a:tc>
                  <a:txBody>
                    <a:bodyPr/>
                    <a:lstStyle/>
                    <a:p>
                      <a:pPr marL="228600" algn="ctr">
                        <a:lnSpc>
                          <a:spcPct val="107000"/>
                        </a:lnSpc>
                        <a:spcAft>
                          <a:spcPts val="800"/>
                        </a:spcAft>
                      </a:pPr>
                      <a:r>
                        <a:rPr lang="en-US" sz="1600" strike="noStrike" dirty="0">
                          <a:effectLst/>
                        </a:rPr>
                        <a:t>12</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extLst>
                  <a:ext uri="{0D108BD9-81ED-4DB2-BD59-A6C34878D82A}">
                    <a16:rowId xmlns:a16="http://schemas.microsoft.com/office/drawing/2014/main" val="2200960271"/>
                  </a:ext>
                </a:extLst>
              </a:tr>
              <a:tr h="574758">
                <a:tc>
                  <a:txBody>
                    <a:bodyPr/>
                    <a:lstStyle/>
                    <a:p>
                      <a:pPr marL="0" algn="ctr" defTabSz="457200" rtl="0" eaLnBrk="1" latinLnBrk="0" hangingPunct="1">
                        <a:lnSpc>
                          <a:spcPct val="107000"/>
                        </a:lnSpc>
                        <a:spcAft>
                          <a:spcPts val="800"/>
                        </a:spcAft>
                      </a:pPr>
                      <a:r>
                        <a:rPr lang="ar-EG" sz="1600" strike="noStrike" kern="1200" dirty="0">
                          <a:solidFill>
                            <a:schemeClr val="tx1"/>
                          </a:solidFill>
                          <a:effectLst/>
                          <a:latin typeface="+mn-lt"/>
                          <a:ea typeface="+mn-ea"/>
                          <a:cs typeface="+mn-cs"/>
                        </a:rPr>
                        <a:t>وجه قبلي  (المنيا) </a:t>
                      </a:r>
                      <a:endParaRPr lang="en-US" sz="1600" strike="noStrike" kern="1200" dirty="0">
                        <a:solidFill>
                          <a:schemeClr val="tx1"/>
                        </a:solidFill>
                        <a:effectLst/>
                        <a:latin typeface="+mn-lt"/>
                        <a:ea typeface="+mn-ea"/>
                        <a:cs typeface="+mn-cs"/>
                      </a:endParaRPr>
                    </a:p>
                  </a:txBody>
                  <a:tcPr marL="89175" marR="89175" marT="44587" marB="44587" anchor="ctr"/>
                </a:tc>
                <a:tc>
                  <a:txBody>
                    <a:bodyPr/>
                    <a:lstStyle/>
                    <a:p>
                      <a:pPr marL="228600" algn="ctr">
                        <a:lnSpc>
                          <a:spcPct val="107000"/>
                        </a:lnSpc>
                        <a:spcAft>
                          <a:spcPts val="800"/>
                        </a:spcAft>
                      </a:pPr>
                      <a:r>
                        <a:rPr lang="en-US" sz="1600" strike="noStrike" dirty="0">
                          <a:effectLst/>
                        </a:rPr>
                        <a:t>12</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tc>
                  <a:txBody>
                    <a:bodyPr/>
                    <a:lstStyle/>
                    <a:p>
                      <a:pPr marL="228600" algn="ctr">
                        <a:lnSpc>
                          <a:spcPct val="107000"/>
                        </a:lnSpc>
                        <a:spcAft>
                          <a:spcPts val="800"/>
                        </a:spcAft>
                      </a:pPr>
                      <a:r>
                        <a:rPr lang="en-US" sz="1600" strike="noStrike" dirty="0">
                          <a:effectLst/>
                        </a:rPr>
                        <a:t>12</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tc>
                  <a:txBody>
                    <a:bodyPr/>
                    <a:lstStyle/>
                    <a:p>
                      <a:pPr marL="228600" algn="ctr">
                        <a:lnSpc>
                          <a:spcPct val="107000"/>
                        </a:lnSpc>
                        <a:spcAft>
                          <a:spcPts val="800"/>
                        </a:spcAft>
                      </a:pPr>
                      <a:r>
                        <a:rPr lang="en-US" sz="1600" strike="noStrike" dirty="0">
                          <a:effectLst/>
                        </a:rPr>
                        <a:t>12  </a:t>
                      </a:r>
                      <a:endParaRPr lang="en-US" sz="1600" strike="noStrike" dirty="0">
                        <a:effectLst/>
                        <a:latin typeface="Calibri" panose="020F0502020204030204" pitchFamily="34" charset="0"/>
                        <a:ea typeface="Calibri" panose="020F0502020204030204" pitchFamily="34" charset="0"/>
                        <a:cs typeface="Arial" panose="020B0604020202020204" pitchFamily="34" charset="0"/>
                      </a:endParaRPr>
                    </a:p>
                  </a:txBody>
                  <a:tcPr marL="89175" marR="89175" marT="44587" marB="44587" anchor="ctr"/>
                </a:tc>
                <a:extLst>
                  <a:ext uri="{0D108BD9-81ED-4DB2-BD59-A6C34878D82A}">
                    <a16:rowId xmlns:a16="http://schemas.microsoft.com/office/drawing/2014/main" val="3968112460"/>
                  </a:ext>
                </a:extLst>
              </a:tr>
            </a:tbl>
          </a:graphicData>
        </a:graphic>
      </p:graphicFrame>
      <p:sp>
        <p:nvSpPr>
          <p:cNvPr id="13" name="Title 1">
            <a:extLst>
              <a:ext uri="{FF2B5EF4-FFF2-40B4-BE49-F238E27FC236}">
                <a16:creationId xmlns:a16="http://schemas.microsoft.com/office/drawing/2014/main" id="{759818E2-EDD1-3303-2BD6-323C6B9444E6}"/>
              </a:ext>
            </a:extLst>
          </p:cNvPr>
          <p:cNvSpPr>
            <a:spLocks noGrp="1"/>
          </p:cNvSpPr>
          <p:nvPr>
            <p:ph type="title"/>
          </p:nvPr>
        </p:nvSpPr>
        <p:spPr>
          <a:xfrm>
            <a:off x="413329" y="78801"/>
            <a:ext cx="10515600" cy="909490"/>
          </a:xfrm>
        </p:spPr>
        <p:txBody>
          <a:bodyPr>
            <a:normAutofit/>
          </a:bodyPr>
          <a:lstStyle/>
          <a:p>
            <a:pPr algn="ctr" rtl="1"/>
            <a:r>
              <a:rPr lang="ar-EG" dirty="0"/>
              <a:t>الدراسة الكيفية</a:t>
            </a:r>
          </a:p>
        </p:txBody>
      </p:sp>
    </p:spTree>
    <p:extLst>
      <p:ext uri="{BB962C8B-B14F-4D97-AF65-F5344CB8AC3E}">
        <p14:creationId xmlns:p14="http://schemas.microsoft.com/office/powerpoint/2010/main" val="4008687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185C8-886A-67B1-C697-6CB15B4EE0F0}"/>
              </a:ext>
            </a:extLst>
          </p:cNvPr>
          <p:cNvSpPr>
            <a:spLocks noGrp="1"/>
          </p:cNvSpPr>
          <p:nvPr>
            <p:ph type="title"/>
          </p:nvPr>
        </p:nvSpPr>
        <p:spPr/>
        <p:txBody>
          <a:bodyPr/>
          <a:lstStyle/>
          <a:p>
            <a:pPr algn="ctr" rtl="1"/>
            <a:r>
              <a:rPr lang="ar-EG" sz="3600" dirty="0"/>
              <a:t>الدراسة الكمية: </a:t>
            </a:r>
            <a:r>
              <a:rPr lang="ar-EG" dirty="0"/>
              <a:t>المسح التجريبي</a:t>
            </a:r>
            <a:endParaRPr lang="en-US" dirty="0"/>
          </a:p>
        </p:txBody>
      </p:sp>
      <p:sp>
        <p:nvSpPr>
          <p:cNvPr id="3" name="Content Placeholder 2">
            <a:extLst>
              <a:ext uri="{FF2B5EF4-FFF2-40B4-BE49-F238E27FC236}">
                <a16:creationId xmlns:a16="http://schemas.microsoft.com/office/drawing/2014/main" id="{4F267BEA-24CB-B276-DECA-C17DB56C4D78}"/>
              </a:ext>
            </a:extLst>
          </p:cNvPr>
          <p:cNvSpPr>
            <a:spLocks noGrp="1"/>
          </p:cNvSpPr>
          <p:nvPr>
            <p:ph idx="1"/>
          </p:nvPr>
        </p:nvSpPr>
        <p:spPr/>
        <p:txBody>
          <a:bodyPr>
            <a:normAutofit/>
          </a:bodyPr>
          <a:lstStyle/>
          <a:p>
            <a:pPr marL="400050" lvl="1" indent="0" algn="r" rtl="1" fontAlgn="base">
              <a:lnSpc>
                <a:spcPct val="90000"/>
              </a:lnSpc>
              <a:spcBef>
                <a:spcPts val="1200"/>
              </a:spcBef>
              <a:spcAft>
                <a:spcPts val="1200"/>
              </a:spcAft>
            </a:pPr>
            <a:r>
              <a:rPr lang="ar-SA" altLang="en-US" sz="3200" dirty="0">
                <a:solidFill>
                  <a:schemeClr val="tx1">
                    <a:lumMod val="75000"/>
                    <a:lumOff val="25000"/>
                  </a:schemeClr>
                </a:solidFill>
                <a:latin typeface="+mn-lt"/>
                <a:cs typeface="+mn-cs"/>
              </a:rPr>
              <a:t>الهدف الأول هو تجربة جدوى </a:t>
            </a:r>
            <a:r>
              <a:rPr lang="ar-EG" altLang="en-US" sz="3200" dirty="0">
                <a:solidFill>
                  <a:schemeClr val="tx1">
                    <a:lumMod val="75000"/>
                    <a:lumOff val="25000"/>
                  </a:schemeClr>
                </a:solidFill>
                <a:latin typeface="+mn-lt"/>
                <a:cs typeface="+mn-cs"/>
              </a:rPr>
              <a:t>الإستمارة</a:t>
            </a:r>
            <a:r>
              <a:rPr lang="ar-SA" altLang="en-US" sz="3200" dirty="0">
                <a:solidFill>
                  <a:schemeClr val="tx1">
                    <a:lumMod val="75000"/>
                    <a:lumOff val="25000"/>
                  </a:schemeClr>
                </a:solidFill>
                <a:latin typeface="+mn-lt"/>
                <a:cs typeface="+mn-cs"/>
              </a:rPr>
              <a:t> </a:t>
            </a:r>
            <a:r>
              <a:rPr lang="ar-EG" altLang="en-US" sz="3200" dirty="0">
                <a:solidFill>
                  <a:schemeClr val="tx1">
                    <a:lumMod val="75000"/>
                    <a:lumOff val="25000"/>
                  </a:schemeClr>
                </a:solidFill>
                <a:latin typeface="+mn-lt"/>
                <a:cs typeface="+mn-cs"/>
              </a:rPr>
              <a:t>التي </a:t>
            </a:r>
            <a:r>
              <a:rPr lang="ar-SA" altLang="en-US" sz="3200" dirty="0">
                <a:solidFill>
                  <a:schemeClr val="tx1">
                    <a:lumMod val="75000"/>
                    <a:lumOff val="25000"/>
                  </a:schemeClr>
                </a:solidFill>
                <a:latin typeface="+mn-lt"/>
                <a:cs typeface="+mn-cs"/>
              </a:rPr>
              <a:t>تم إنشاؤها</a:t>
            </a:r>
            <a:r>
              <a:rPr lang="ar-EG" altLang="en-US" sz="3200" dirty="0">
                <a:solidFill>
                  <a:schemeClr val="tx1">
                    <a:lumMod val="75000"/>
                    <a:lumOff val="25000"/>
                  </a:schemeClr>
                </a:solidFill>
                <a:latin typeface="+mn-lt"/>
                <a:cs typeface="+mn-cs"/>
              </a:rPr>
              <a:t> ل</a:t>
            </a:r>
            <a:r>
              <a:rPr lang="ar-SA" altLang="en-US" sz="3200" dirty="0">
                <a:solidFill>
                  <a:schemeClr val="tx1">
                    <a:lumMod val="75000"/>
                    <a:lumOff val="25000"/>
                  </a:schemeClr>
                </a:solidFill>
                <a:latin typeface="+mn-lt"/>
                <a:cs typeface="+mn-cs"/>
              </a:rPr>
              <a:t>مسح عبر الهاتف </a:t>
            </a:r>
            <a:endParaRPr lang="ar-EG" altLang="en-US" sz="3200" dirty="0">
              <a:solidFill>
                <a:schemeClr val="tx1">
                  <a:lumMod val="75000"/>
                  <a:lumOff val="25000"/>
                </a:schemeClr>
              </a:solidFill>
              <a:latin typeface="+mn-lt"/>
              <a:cs typeface="+mn-cs"/>
            </a:endParaRPr>
          </a:p>
          <a:p>
            <a:pPr marL="400050" lvl="1" indent="0" algn="r" rtl="1" fontAlgn="base">
              <a:lnSpc>
                <a:spcPct val="90000"/>
              </a:lnSpc>
              <a:spcBef>
                <a:spcPts val="1200"/>
              </a:spcBef>
              <a:spcAft>
                <a:spcPts val="1200"/>
              </a:spcAft>
            </a:pPr>
            <a:r>
              <a:rPr lang="ar-SA" altLang="en-US" sz="3200" dirty="0">
                <a:solidFill>
                  <a:schemeClr val="tx1">
                    <a:lumMod val="75000"/>
                    <a:lumOff val="25000"/>
                  </a:schemeClr>
                </a:solidFill>
                <a:latin typeface="+mn-lt"/>
                <a:cs typeface="+mn-cs"/>
              </a:rPr>
              <a:t>تحديد المجموعة المرجعية للمستجيبين فيما يتعلق بالقرارات المتعلقة بعمل المرأة وإذا كان ذلك يتوافق مع نتائج الدراسة </a:t>
            </a:r>
            <a:r>
              <a:rPr lang="ar-EG" altLang="en-US" sz="3200" dirty="0">
                <a:solidFill>
                  <a:schemeClr val="tx1">
                    <a:lumMod val="75000"/>
                    <a:lumOff val="25000"/>
                  </a:schemeClr>
                </a:solidFill>
                <a:latin typeface="+mn-lt"/>
                <a:cs typeface="+mn-cs"/>
              </a:rPr>
              <a:t>الكيفية</a:t>
            </a:r>
          </a:p>
          <a:p>
            <a:pPr marL="400050" lvl="1" indent="0" algn="r" rtl="1" fontAlgn="base">
              <a:lnSpc>
                <a:spcPct val="90000"/>
              </a:lnSpc>
              <a:spcBef>
                <a:spcPts val="1200"/>
              </a:spcBef>
              <a:spcAft>
                <a:spcPts val="1200"/>
              </a:spcAft>
            </a:pPr>
            <a:r>
              <a:rPr lang="ar-EG" altLang="en-US" sz="3200" dirty="0">
                <a:solidFill>
                  <a:schemeClr val="tx1">
                    <a:lumMod val="75000"/>
                    <a:lumOff val="25000"/>
                  </a:schemeClr>
                </a:solidFill>
                <a:latin typeface="+mn-lt"/>
                <a:cs typeface="+mn-cs"/>
              </a:rPr>
              <a:t>مقارنة بين </a:t>
            </a:r>
            <a:r>
              <a:rPr lang="ar-SA" altLang="en-US" sz="3200" dirty="0">
                <a:solidFill>
                  <a:schemeClr val="tx1">
                    <a:lumMod val="75000"/>
                    <a:lumOff val="25000"/>
                  </a:schemeClr>
                </a:solidFill>
                <a:latin typeface="+mn-lt"/>
                <a:cs typeface="+mn-cs"/>
              </a:rPr>
              <a:t>البيانات التي تم جمعها فيما يتعلق </a:t>
            </a:r>
            <a:r>
              <a:rPr lang="ar-EG" altLang="en-US" sz="3200" dirty="0">
                <a:solidFill>
                  <a:schemeClr val="tx1">
                    <a:lumMod val="75000"/>
                    <a:lumOff val="25000"/>
                  </a:schemeClr>
                </a:solidFill>
                <a:latin typeface="+mn-lt"/>
                <a:cs typeface="+mn-cs"/>
              </a:rPr>
              <a:t>بالقناعات الشخصية للمبحوث </a:t>
            </a:r>
            <a:r>
              <a:rPr lang="ar-SA" altLang="en-US" sz="3200" dirty="0">
                <a:solidFill>
                  <a:schemeClr val="tx1">
                    <a:lumMod val="75000"/>
                    <a:lumOff val="25000"/>
                  </a:schemeClr>
                </a:solidFill>
                <a:latin typeface="+mn-lt"/>
                <a:cs typeface="+mn-cs"/>
              </a:rPr>
              <a:t>و</a:t>
            </a:r>
            <a:r>
              <a:rPr lang="ar-EG" altLang="en-US" sz="3200" dirty="0">
                <a:solidFill>
                  <a:schemeClr val="tx1">
                    <a:lumMod val="75000"/>
                    <a:lumOff val="25000"/>
                  </a:schemeClr>
                </a:solidFill>
                <a:latin typeface="+mn-lt"/>
                <a:cs typeface="+mn-cs"/>
              </a:rPr>
              <a:t>ال</a:t>
            </a:r>
            <a:r>
              <a:rPr lang="ar-SA" altLang="en-US" sz="3200" dirty="0">
                <a:solidFill>
                  <a:schemeClr val="tx1">
                    <a:lumMod val="75000"/>
                    <a:lumOff val="25000"/>
                  </a:schemeClr>
                </a:solidFill>
                <a:latin typeface="+mn-lt"/>
                <a:cs typeface="+mn-cs"/>
              </a:rPr>
              <a:t>توقعات </a:t>
            </a:r>
            <a:r>
              <a:rPr lang="ar-EG" altLang="en-US" sz="3200" dirty="0">
                <a:solidFill>
                  <a:schemeClr val="tx1">
                    <a:lumMod val="75000"/>
                    <a:lumOff val="25000"/>
                  </a:schemeClr>
                </a:solidFill>
                <a:latin typeface="+mn-lt"/>
                <a:cs typeface="+mn-cs"/>
              </a:rPr>
              <a:t>ل</a:t>
            </a:r>
            <a:r>
              <a:rPr lang="ar-SA" altLang="en-US" sz="3200" dirty="0">
                <a:solidFill>
                  <a:schemeClr val="tx1">
                    <a:lumMod val="75000"/>
                    <a:lumOff val="25000"/>
                  </a:schemeClr>
                </a:solidFill>
                <a:latin typeface="+mn-lt"/>
                <a:cs typeface="+mn-cs"/>
              </a:rPr>
              <a:t>لمجموعة المرجعية و</a:t>
            </a:r>
            <a:r>
              <a:rPr lang="ar-EG" altLang="en-US" sz="3200" dirty="0">
                <a:solidFill>
                  <a:schemeClr val="tx1">
                    <a:lumMod val="75000"/>
                    <a:lumOff val="25000"/>
                  </a:schemeClr>
                </a:solidFill>
                <a:latin typeface="+mn-lt"/>
                <a:cs typeface="+mn-cs"/>
              </a:rPr>
              <a:t>ال</a:t>
            </a:r>
            <a:r>
              <a:rPr lang="ar-SA" altLang="en-US" sz="3200" dirty="0">
                <a:solidFill>
                  <a:schemeClr val="tx1">
                    <a:lumMod val="75000"/>
                    <a:lumOff val="25000"/>
                  </a:schemeClr>
                </a:solidFill>
                <a:latin typeface="+mn-lt"/>
                <a:cs typeface="+mn-cs"/>
              </a:rPr>
              <a:t>توقعات </a:t>
            </a:r>
            <a:r>
              <a:rPr lang="ar-EG" altLang="en-US" sz="3200" dirty="0">
                <a:solidFill>
                  <a:schemeClr val="tx1">
                    <a:lumMod val="75000"/>
                    <a:lumOff val="25000"/>
                  </a:schemeClr>
                </a:solidFill>
                <a:latin typeface="+mn-lt"/>
                <a:cs typeface="+mn-cs"/>
              </a:rPr>
              <a:t>ل</a:t>
            </a:r>
            <a:r>
              <a:rPr lang="ar-SA" altLang="en-US" sz="3200" dirty="0">
                <a:solidFill>
                  <a:schemeClr val="tx1">
                    <a:lumMod val="75000"/>
                    <a:lumOff val="25000"/>
                  </a:schemeClr>
                </a:solidFill>
                <a:latin typeface="+mn-lt"/>
                <a:cs typeface="+mn-cs"/>
              </a:rPr>
              <a:t>لمجتمع</a:t>
            </a:r>
            <a:r>
              <a:rPr lang="en-US" altLang="en-US" sz="3200" dirty="0">
                <a:solidFill>
                  <a:schemeClr val="tx1">
                    <a:lumMod val="75000"/>
                    <a:lumOff val="25000"/>
                  </a:schemeClr>
                </a:solidFill>
                <a:latin typeface="+mn-lt"/>
                <a:cs typeface="+mn-cs"/>
              </a:rPr>
              <a:t> </a:t>
            </a:r>
          </a:p>
        </p:txBody>
      </p:sp>
      <p:sp>
        <p:nvSpPr>
          <p:cNvPr id="9" name="Rectangle 6">
            <a:extLst>
              <a:ext uri="{FF2B5EF4-FFF2-40B4-BE49-F238E27FC236}">
                <a16:creationId xmlns:a16="http://schemas.microsoft.com/office/drawing/2014/main" id="{3D57C818-3625-6749-C1D8-E4BCB34373BD}"/>
              </a:ext>
            </a:extLst>
          </p:cNvPr>
          <p:cNvSpPr>
            <a:spLocks noChangeArrowheads="1"/>
          </p:cNvSpPr>
          <p:nvPr/>
        </p:nvSpPr>
        <p:spPr bwMode="auto">
          <a:xfrm>
            <a:off x="12191935"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44746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EG" sz="3600" dirty="0"/>
              <a:t>الدراسة الكمية: </a:t>
            </a:r>
            <a:r>
              <a:rPr lang="ar-EG" dirty="0"/>
              <a:t>ا</a:t>
            </a:r>
            <a:r>
              <a:rPr lang="ar-EG" sz="3600" dirty="0"/>
              <a:t>لمسح النهائي</a:t>
            </a:r>
            <a:endParaRPr lang="en-US" dirty="0"/>
          </a:p>
        </p:txBody>
      </p:sp>
      <p:cxnSp>
        <p:nvCxnSpPr>
          <p:cNvPr id="15" name="Straight Connector 14">
            <a:extLst>
              <a:ext uri="{FF2B5EF4-FFF2-40B4-BE49-F238E27FC236}">
                <a16:creationId xmlns:a16="http://schemas.microsoft.com/office/drawing/2014/main" id="{119DF95D-71BB-7D3A-EB76-9780E339BDD3}"/>
              </a:ext>
            </a:extLst>
          </p:cNvPr>
          <p:cNvCxnSpPr/>
          <p:nvPr/>
        </p:nvCxnSpPr>
        <p:spPr>
          <a:xfrm>
            <a:off x="4249838" y="1676837"/>
            <a:ext cx="0" cy="4174152"/>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6DFFE4D-2AE4-81CB-BCFE-9647884A6677}"/>
              </a:ext>
            </a:extLst>
          </p:cNvPr>
          <p:cNvSpPr txBox="1"/>
          <p:nvPr/>
        </p:nvSpPr>
        <p:spPr>
          <a:xfrm>
            <a:off x="537389" y="5543677"/>
            <a:ext cx="11091819" cy="707886"/>
          </a:xfrm>
          <a:prstGeom prst="rect">
            <a:avLst/>
          </a:prstGeom>
          <a:noFill/>
        </p:spPr>
        <p:txBody>
          <a:bodyPr wrap="square">
            <a:spAutoFit/>
          </a:bodyPr>
          <a:lstStyle/>
          <a:p>
            <a:pPr marL="342900" indent="-342900" algn="r" rtl="1">
              <a:buFont typeface="Wingdings" panose="05000000000000000000" pitchFamily="2" charset="2"/>
              <a:buChar char="§"/>
            </a:pPr>
            <a:r>
              <a:rPr lang="ar-EG" sz="2000" dirty="0">
                <a:solidFill>
                  <a:schemeClr val="dk1"/>
                </a:solidFill>
                <a:latin typeface="Tahoma" panose="020B0604030504040204" pitchFamily="34" charset="0"/>
                <a:ea typeface="Tahoma" panose="020B0604030504040204" pitchFamily="34" charset="0"/>
                <a:cs typeface="+mj-cs"/>
              </a:rPr>
              <a:t> إجمالي العينة </a:t>
            </a:r>
            <a:r>
              <a:rPr lang="en-US" sz="2000" dirty="0">
                <a:solidFill>
                  <a:schemeClr val="dk1"/>
                </a:solidFill>
                <a:latin typeface="Tahoma" panose="020B0604030504040204" pitchFamily="34" charset="0"/>
                <a:ea typeface="Tahoma" panose="020B0604030504040204" pitchFamily="34" charset="0"/>
                <a:cs typeface="+mj-cs"/>
              </a:rPr>
              <a:t>6,717</a:t>
            </a:r>
            <a:r>
              <a:rPr lang="ar-EG" sz="2000" dirty="0">
                <a:solidFill>
                  <a:schemeClr val="dk1"/>
                </a:solidFill>
                <a:latin typeface="Tahoma" panose="020B0604030504040204" pitchFamily="34" charset="0"/>
                <a:ea typeface="Tahoma" panose="020B0604030504040204" pitchFamily="34" charset="0"/>
                <a:cs typeface="+mj-cs"/>
              </a:rPr>
              <a:t>                           </a:t>
            </a:r>
            <a:r>
              <a:rPr lang="en-US" sz="2000" dirty="0">
                <a:cs typeface="+mj-cs"/>
              </a:rPr>
              <a:t>3,340</a:t>
            </a:r>
            <a:r>
              <a:rPr lang="ar-EG" sz="2000" dirty="0">
                <a:cs typeface="+mj-cs"/>
              </a:rPr>
              <a:t>  مبحوث                                </a:t>
            </a:r>
            <a:r>
              <a:rPr lang="en-US" sz="2000" dirty="0">
                <a:cs typeface="+mj-cs"/>
              </a:rPr>
              <a:t>3,377</a:t>
            </a:r>
            <a:r>
              <a:rPr lang="ar-EG" sz="2000" dirty="0">
                <a:cs typeface="+mj-cs"/>
              </a:rPr>
              <a:t> مبحوث </a:t>
            </a:r>
          </a:p>
          <a:p>
            <a:pPr algn="r" rtl="1"/>
            <a:r>
              <a:rPr lang="en-US" sz="2000" dirty="0">
                <a:ea typeface="Times New Roman" panose="02020603050405020304" pitchFamily="18" charset="0"/>
                <a:cs typeface="Calibri" panose="020F0502020204030204" pitchFamily="34" charset="0"/>
              </a:rPr>
              <a:t> </a:t>
            </a:r>
            <a:r>
              <a:rPr lang="ar-EG" sz="2000" dirty="0">
                <a:ea typeface="Times New Roman" panose="02020603050405020304" pitchFamily="18" charset="0"/>
                <a:cs typeface="Calibri" panose="020F0502020204030204" pitchFamily="34" charset="0"/>
              </a:rPr>
              <a:t>                    (نس</a:t>
            </a:r>
            <a:r>
              <a:rPr lang="ar-EG" sz="2000" dirty="0">
                <a:cs typeface="Calibri" panose="020F0502020204030204" pitchFamily="34" charset="0"/>
              </a:rPr>
              <a:t>بة إستجابة)                                </a:t>
            </a:r>
            <a:r>
              <a:rPr lang="en-US" sz="2000" dirty="0">
                <a:cs typeface="Calibri" panose="020F0502020204030204" pitchFamily="34" charset="0"/>
              </a:rPr>
              <a:t>  </a:t>
            </a:r>
            <a:r>
              <a:rPr lang="ar-EG" sz="2000" dirty="0">
                <a:cs typeface="Calibri" panose="020F0502020204030204" pitchFamily="34" charset="0"/>
              </a:rPr>
              <a:t>       (37.8%)</a:t>
            </a:r>
            <a:r>
              <a:rPr lang="en-US" sz="2000" dirty="0">
                <a:cs typeface="Calibri" panose="020F0502020204030204" pitchFamily="34" charset="0"/>
              </a:rPr>
              <a:t>                                          </a:t>
            </a:r>
            <a:r>
              <a:rPr lang="ar-EG" sz="2000" dirty="0">
                <a:cs typeface="Calibri" panose="020F0502020204030204" pitchFamily="34" charset="0"/>
              </a:rPr>
              <a:t> (39.2%)                         </a:t>
            </a:r>
          </a:p>
        </p:txBody>
      </p:sp>
      <p:sp>
        <p:nvSpPr>
          <p:cNvPr id="10" name="TextBox 9">
            <a:extLst>
              <a:ext uri="{FF2B5EF4-FFF2-40B4-BE49-F238E27FC236}">
                <a16:creationId xmlns:a16="http://schemas.microsoft.com/office/drawing/2014/main" id="{1990ABF5-D2CB-10EC-BE1B-FE6C1487DAD5}"/>
              </a:ext>
            </a:extLst>
          </p:cNvPr>
          <p:cNvSpPr txBox="1"/>
          <p:nvPr/>
        </p:nvSpPr>
        <p:spPr>
          <a:xfrm>
            <a:off x="8665449" y="1613971"/>
            <a:ext cx="2963762" cy="3477875"/>
          </a:xfrm>
          <a:prstGeom prst="rect">
            <a:avLst/>
          </a:prstGeom>
          <a:noFill/>
        </p:spPr>
        <p:txBody>
          <a:bodyPr wrap="square">
            <a:spAutoFit/>
          </a:bodyPr>
          <a:lstStyle/>
          <a:p>
            <a:pPr indent="-342900" algn="r" rtl="1">
              <a:spcBef>
                <a:spcPts val="2400"/>
              </a:spcBef>
              <a:buClr>
                <a:schemeClr val="accent1"/>
              </a:buClr>
              <a:buSzPct val="80000"/>
              <a:buFont typeface="Wingdings" panose="05000000000000000000" pitchFamily="2" charset="2"/>
              <a:buChar char="§"/>
            </a:pPr>
            <a:r>
              <a:rPr lang="ar-EG" sz="2000" dirty="0">
                <a:solidFill>
                  <a:schemeClr val="dk1"/>
                </a:solidFill>
                <a:latin typeface="Tahoma" panose="020B0604030504040204" pitchFamily="34" charset="0"/>
                <a:ea typeface="Tahoma" panose="020B0604030504040204" pitchFamily="34" charset="0"/>
                <a:cs typeface="Tahoma" panose="020B0604030504040204" pitchFamily="34" charset="0"/>
              </a:rPr>
              <a:t>عينة المسح الكمي ممثلاً على المستويين الوطني والإقليمي (المحافظات الحضرية، الوجه البحري، والوجه القبلي).</a:t>
            </a:r>
          </a:p>
          <a:p>
            <a:pPr indent="-342900" algn="r" rtl="1">
              <a:spcBef>
                <a:spcPts val="2400"/>
              </a:spcBef>
              <a:buClr>
                <a:schemeClr val="accent1"/>
              </a:buClr>
              <a:buSzPct val="80000"/>
              <a:buFont typeface="Wingdings" panose="05000000000000000000" pitchFamily="2" charset="2"/>
              <a:buChar char="§"/>
            </a:pPr>
            <a:r>
              <a:rPr lang="ar-EG" sz="2000" dirty="0">
                <a:solidFill>
                  <a:schemeClr val="dk1"/>
                </a:solidFill>
                <a:latin typeface="Tahoma" panose="020B0604030504040204" pitchFamily="34" charset="0"/>
                <a:ea typeface="Tahoma" panose="020B0604030504040204" pitchFamily="34" charset="0"/>
                <a:cs typeface="Tahoma" panose="020B0604030504040204" pitchFamily="34" charset="0"/>
              </a:rPr>
              <a:t>جمع البيانات تم جمع البيانات في يناير 2022 باستخدام الاستطلاعات الهاتفية</a:t>
            </a:r>
          </a:p>
        </p:txBody>
      </p:sp>
      <p:sp>
        <p:nvSpPr>
          <p:cNvPr id="17" name="Arrow: Left 16">
            <a:extLst>
              <a:ext uri="{FF2B5EF4-FFF2-40B4-BE49-F238E27FC236}">
                <a16:creationId xmlns:a16="http://schemas.microsoft.com/office/drawing/2014/main" id="{79163914-AC46-B0BA-7F75-8F65F030C76D}"/>
              </a:ext>
            </a:extLst>
          </p:cNvPr>
          <p:cNvSpPr/>
          <p:nvPr/>
        </p:nvSpPr>
        <p:spPr>
          <a:xfrm>
            <a:off x="7073900" y="5730276"/>
            <a:ext cx="1765921" cy="171039"/>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Left 20">
            <a:extLst>
              <a:ext uri="{FF2B5EF4-FFF2-40B4-BE49-F238E27FC236}">
                <a16:creationId xmlns:a16="http://schemas.microsoft.com/office/drawing/2014/main" id="{32D54EDB-5822-6EEA-B468-8FC7806958E5}"/>
              </a:ext>
            </a:extLst>
          </p:cNvPr>
          <p:cNvSpPr/>
          <p:nvPr/>
        </p:nvSpPr>
        <p:spPr>
          <a:xfrm>
            <a:off x="2794000" y="6163706"/>
            <a:ext cx="6065491" cy="157765"/>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948E3306-2616-323E-6665-FFBEE5672F08}"/>
              </a:ext>
            </a:extLst>
          </p:cNvPr>
          <p:cNvSpPr txBox="1">
            <a:spLocks/>
          </p:cNvSpPr>
          <p:nvPr/>
        </p:nvSpPr>
        <p:spPr>
          <a:xfrm>
            <a:off x="4352787" y="1208072"/>
            <a:ext cx="3737811" cy="4351338"/>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accent1">
                    <a:lumMod val="75000"/>
                  </a:schemeClr>
                </a:solidFill>
                <a:latin typeface="Times New Roman" panose="02020603050405020304" pitchFamily="18" charset="0"/>
                <a:ea typeface="+mn-ea"/>
                <a:cs typeface="Times New Roman" panose="02020603050405020304" pitchFamily="18" charset="0"/>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rgbClr val="C00000"/>
                </a:solidFill>
                <a:latin typeface="Times New Roman" panose="02020603050405020304" pitchFamily="18" charset="0"/>
                <a:ea typeface="+mn-ea"/>
                <a:cs typeface="Times New Roman" panose="02020603050405020304" pitchFamily="18" charset="0"/>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algn="r" rtl="1">
              <a:spcBef>
                <a:spcPts val="2400"/>
              </a:spcBef>
              <a:buFont typeface="Wingdings" panose="05000000000000000000" pitchFamily="2" charset="2"/>
              <a:buChar char="§"/>
            </a:pPr>
            <a:r>
              <a:rPr lang="ar-EG" sz="2000" dirty="0">
                <a:solidFill>
                  <a:schemeClr val="dk1"/>
                </a:solidFill>
                <a:latin typeface="+mn-lt"/>
                <a:cs typeface="+mn-cs"/>
              </a:rPr>
              <a:t>النوع 1: يتوسع في المكون </a:t>
            </a:r>
            <a:r>
              <a:rPr lang="ar-EG" sz="2000" b="1" dirty="0">
                <a:solidFill>
                  <a:schemeClr val="dk1"/>
                </a:solidFill>
                <a:latin typeface="+mn-lt"/>
                <a:cs typeface="+mn-cs"/>
              </a:rPr>
              <a:t>المعتقدات المعيارية الشخصية</a:t>
            </a:r>
          </a:p>
          <a:p>
            <a:pPr marL="0" algn="r" rtl="1">
              <a:spcBef>
                <a:spcPts val="2400"/>
              </a:spcBef>
              <a:buFont typeface="Wingdings" panose="05000000000000000000" pitchFamily="2" charset="2"/>
              <a:buChar char="§"/>
            </a:pPr>
            <a:r>
              <a:rPr lang="ar-EG" sz="2000" b="1" dirty="0"/>
              <a:t>البيانات التعريفية والشخصية والحالة العملية</a:t>
            </a:r>
          </a:p>
          <a:p>
            <a:pPr marL="0" algn="r" rtl="1">
              <a:spcBef>
                <a:spcPts val="2400"/>
              </a:spcBef>
              <a:buFont typeface="Wingdings" panose="05000000000000000000" pitchFamily="2" charset="2"/>
              <a:buChar char="§"/>
            </a:pPr>
            <a:r>
              <a:rPr lang="ar-EG" sz="2000" b="1" dirty="0"/>
              <a:t>9 أسئلة عن التوقات الامبريقية الفعلية</a:t>
            </a:r>
          </a:p>
          <a:p>
            <a:pPr marL="0" algn="r" rtl="1">
              <a:spcBef>
                <a:spcPts val="2400"/>
              </a:spcBef>
              <a:buFont typeface="Wingdings" panose="05000000000000000000" pitchFamily="2" charset="2"/>
              <a:buChar char="§"/>
            </a:pPr>
            <a:r>
              <a:rPr lang="ar-EG" sz="2000" b="1" u="sng" dirty="0"/>
              <a:t>20 سؤال عن القناعات الشخصية للمبحوثين بخصوص عمل المرأة</a:t>
            </a:r>
          </a:p>
          <a:p>
            <a:pPr marL="0" algn="r" rtl="1">
              <a:spcBef>
                <a:spcPts val="2400"/>
              </a:spcBef>
              <a:buFont typeface="Wingdings" panose="05000000000000000000" pitchFamily="2" charset="2"/>
              <a:buChar char="§"/>
            </a:pPr>
            <a:r>
              <a:rPr lang="ar-EG" sz="2000" b="1" dirty="0"/>
              <a:t>9 أسئلة عن تصورات الأشخاص المرجعيين </a:t>
            </a:r>
          </a:p>
          <a:p>
            <a:pPr marL="0" algn="r" rtl="1">
              <a:spcBef>
                <a:spcPts val="2400"/>
              </a:spcBef>
              <a:buFont typeface="Wingdings" panose="05000000000000000000" pitchFamily="2" charset="2"/>
              <a:buChar char="§"/>
            </a:pPr>
            <a:r>
              <a:rPr lang="ar-EG" sz="2000" b="1" dirty="0"/>
              <a:t>9 أسئلة عن تصورات المجتمع</a:t>
            </a:r>
          </a:p>
        </p:txBody>
      </p:sp>
      <p:sp>
        <p:nvSpPr>
          <p:cNvPr id="8" name="Content Placeholder 2">
            <a:extLst>
              <a:ext uri="{FF2B5EF4-FFF2-40B4-BE49-F238E27FC236}">
                <a16:creationId xmlns:a16="http://schemas.microsoft.com/office/drawing/2014/main" id="{D45CEE64-9BCB-6537-43C7-DF3B99A55311}"/>
              </a:ext>
            </a:extLst>
          </p:cNvPr>
          <p:cNvSpPr txBox="1">
            <a:spLocks/>
          </p:cNvSpPr>
          <p:nvPr/>
        </p:nvSpPr>
        <p:spPr>
          <a:xfrm>
            <a:off x="334173" y="1208072"/>
            <a:ext cx="3650669" cy="4351338"/>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accent1">
                    <a:lumMod val="75000"/>
                  </a:schemeClr>
                </a:solidFill>
                <a:latin typeface="Times New Roman" panose="02020603050405020304" pitchFamily="18" charset="0"/>
                <a:ea typeface="+mn-ea"/>
                <a:cs typeface="Times New Roman" panose="02020603050405020304" pitchFamily="18" charset="0"/>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rgbClr val="C00000"/>
                </a:solidFill>
                <a:latin typeface="Times New Roman" panose="02020603050405020304" pitchFamily="18" charset="0"/>
                <a:ea typeface="+mn-ea"/>
                <a:cs typeface="Times New Roman" panose="02020603050405020304" pitchFamily="18" charset="0"/>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Times New Roman" panose="02020603050405020304" pitchFamily="18" charset="0"/>
                <a:ea typeface="+mn-ea"/>
                <a:cs typeface="Times New Roman" panose="02020603050405020304" pitchFamily="18" charset="0"/>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algn="r" rtl="1">
              <a:lnSpc>
                <a:spcPct val="110000"/>
              </a:lnSpc>
              <a:spcBef>
                <a:spcPts val="2400"/>
              </a:spcBef>
              <a:buFont typeface="Wingdings" panose="05000000000000000000" pitchFamily="2" charset="2"/>
              <a:buChar char="§"/>
            </a:pPr>
            <a:r>
              <a:rPr lang="ar-EG" sz="2100" dirty="0">
                <a:solidFill>
                  <a:schemeClr val="dk1"/>
                </a:solidFill>
                <a:latin typeface="+mn-lt"/>
                <a:cs typeface="+mn-cs"/>
              </a:rPr>
              <a:t>النوع 2: يتوسع في المكون </a:t>
            </a:r>
            <a:r>
              <a:rPr lang="ar-EG" sz="2100" b="1" dirty="0">
                <a:solidFill>
                  <a:schemeClr val="dk1"/>
                </a:solidFill>
                <a:latin typeface="+mn-lt"/>
                <a:cs typeface="+mn-cs"/>
              </a:rPr>
              <a:t>التوقعات المعيارية (المجتمع)</a:t>
            </a:r>
          </a:p>
          <a:p>
            <a:pPr marL="0" algn="r" rtl="1">
              <a:spcBef>
                <a:spcPts val="2400"/>
              </a:spcBef>
              <a:buFont typeface="Wingdings" panose="05000000000000000000" pitchFamily="2" charset="2"/>
              <a:buChar char="§"/>
            </a:pPr>
            <a:r>
              <a:rPr lang="ar-EG" sz="2200" b="1" dirty="0"/>
              <a:t>البيانات التعريفية والشخصية والحالة العملية</a:t>
            </a:r>
          </a:p>
          <a:p>
            <a:pPr marL="0" algn="r" rtl="1">
              <a:spcBef>
                <a:spcPts val="2400"/>
              </a:spcBef>
              <a:buFont typeface="Wingdings" panose="05000000000000000000" pitchFamily="2" charset="2"/>
              <a:buChar char="§"/>
            </a:pPr>
            <a:r>
              <a:rPr lang="ar-EG" sz="2000" b="1" dirty="0"/>
              <a:t>9 أسئلة عن التوقات الامبريقية الفعلية</a:t>
            </a:r>
            <a:endParaRPr lang="en-US" sz="2000" b="1" dirty="0"/>
          </a:p>
          <a:p>
            <a:pPr marL="0" algn="r" rtl="1">
              <a:spcBef>
                <a:spcPts val="2400"/>
              </a:spcBef>
              <a:buFont typeface="Wingdings" panose="05000000000000000000" pitchFamily="2" charset="2"/>
              <a:buChar char="§"/>
            </a:pPr>
            <a:r>
              <a:rPr lang="ar-EG" sz="2000" b="1" u="sng" dirty="0"/>
              <a:t>20 سؤال عن تصورات المجتمع بخصوص عمل المرأة</a:t>
            </a:r>
          </a:p>
          <a:p>
            <a:pPr marL="0" algn="r" rtl="1">
              <a:spcBef>
                <a:spcPts val="2400"/>
              </a:spcBef>
              <a:buFont typeface="Wingdings" panose="05000000000000000000" pitchFamily="2" charset="2"/>
              <a:buChar char="§"/>
            </a:pPr>
            <a:r>
              <a:rPr lang="ar-EG" sz="2000" b="1" dirty="0"/>
              <a:t>9 أسئلة عن القناعات الشخصية للمبحوثين </a:t>
            </a:r>
          </a:p>
          <a:p>
            <a:pPr marL="0" algn="r" rtl="1">
              <a:spcBef>
                <a:spcPts val="2400"/>
              </a:spcBef>
              <a:buFont typeface="Wingdings" panose="05000000000000000000" pitchFamily="2" charset="2"/>
              <a:buChar char="§"/>
            </a:pPr>
            <a:r>
              <a:rPr lang="ar-EG" sz="2000" b="1" dirty="0"/>
              <a:t>9 أسئلة عن تصورات الأشخاص المرجعيين</a:t>
            </a:r>
          </a:p>
        </p:txBody>
      </p:sp>
      <p:sp>
        <p:nvSpPr>
          <p:cNvPr id="13" name="Rounded Rectangle 6">
            <a:extLst>
              <a:ext uri="{FF2B5EF4-FFF2-40B4-BE49-F238E27FC236}">
                <a16:creationId xmlns:a16="http://schemas.microsoft.com/office/drawing/2014/main" id="{A59527B9-925C-EED4-CBF3-B750E2943756}"/>
              </a:ext>
            </a:extLst>
          </p:cNvPr>
          <p:cNvSpPr/>
          <p:nvPr/>
        </p:nvSpPr>
        <p:spPr>
          <a:xfrm>
            <a:off x="787077" y="3187106"/>
            <a:ext cx="3218687" cy="738639"/>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6">
            <a:extLst>
              <a:ext uri="{FF2B5EF4-FFF2-40B4-BE49-F238E27FC236}">
                <a16:creationId xmlns:a16="http://schemas.microsoft.com/office/drawing/2014/main" id="{F7D44F83-3CD3-CE60-9737-9F1C7E8856D1}"/>
              </a:ext>
            </a:extLst>
          </p:cNvPr>
          <p:cNvSpPr/>
          <p:nvPr/>
        </p:nvSpPr>
        <p:spPr>
          <a:xfrm>
            <a:off x="4824690" y="3302842"/>
            <a:ext cx="3265908" cy="738639"/>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44516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631A23-2A72-7CCC-8626-6D2E62269CEE}"/>
              </a:ext>
            </a:extLst>
          </p:cNvPr>
          <p:cNvSpPr>
            <a:spLocks noGrp="1"/>
          </p:cNvSpPr>
          <p:nvPr>
            <p:ph type="title"/>
          </p:nvPr>
        </p:nvSpPr>
        <p:spPr>
          <a:xfrm>
            <a:off x="413329" y="78801"/>
            <a:ext cx="10515600" cy="909490"/>
          </a:xfrm>
        </p:spPr>
        <p:txBody>
          <a:bodyPr>
            <a:normAutofit/>
          </a:bodyPr>
          <a:lstStyle/>
          <a:p>
            <a:pPr algn="ctr" rtl="1"/>
            <a:r>
              <a:rPr lang="ar-EG" dirty="0"/>
              <a:t>الأسئلة المحورية لمكونات الإطار النظري </a:t>
            </a:r>
          </a:p>
        </p:txBody>
      </p:sp>
      <p:sp>
        <p:nvSpPr>
          <p:cNvPr id="11" name="Freeform: Shape 10">
            <a:extLst>
              <a:ext uri="{FF2B5EF4-FFF2-40B4-BE49-F238E27FC236}">
                <a16:creationId xmlns:a16="http://schemas.microsoft.com/office/drawing/2014/main" id="{47ABB69B-0762-1726-40B2-B395D60618EB}"/>
              </a:ext>
            </a:extLst>
          </p:cNvPr>
          <p:cNvSpPr/>
          <p:nvPr/>
        </p:nvSpPr>
        <p:spPr>
          <a:xfrm>
            <a:off x="6414590" y="3707701"/>
            <a:ext cx="4578173" cy="992962"/>
          </a:xfrm>
          <a:custGeom>
            <a:avLst/>
            <a:gdLst>
              <a:gd name="connsiteX0" fmla="*/ 0 w 3850330"/>
              <a:gd name="connsiteY0" fmla="*/ 83992 h 839916"/>
              <a:gd name="connsiteX1" fmla="*/ 83992 w 3850330"/>
              <a:gd name="connsiteY1" fmla="*/ 0 h 839916"/>
              <a:gd name="connsiteX2" fmla="*/ 3766338 w 3850330"/>
              <a:gd name="connsiteY2" fmla="*/ 0 h 839916"/>
              <a:gd name="connsiteX3" fmla="*/ 3850330 w 3850330"/>
              <a:gd name="connsiteY3" fmla="*/ 83992 h 839916"/>
              <a:gd name="connsiteX4" fmla="*/ 3850330 w 3850330"/>
              <a:gd name="connsiteY4" fmla="*/ 755924 h 839916"/>
              <a:gd name="connsiteX5" fmla="*/ 3766338 w 3850330"/>
              <a:gd name="connsiteY5" fmla="*/ 839916 h 839916"/>
              <a:gd name="connsiteX6" fmla="*/ 83992 w 3850330"/>
              <a:gd name="connsiteY6" fmla="*/ 839916 h 839916"/>
              <a:gd name="connsiteX7" fmla="*/ 0 w 3850330"/>
              <a:gd name="connsiteY7" fmla="*/ 755924 h 839916"/>
              <a:gd name="connsiteX8" fmla="*/ 0 w 3850330"/>
              <a:gd name="connsiteY8" fmla="*/ 83992 h 83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0330" h="839916">
                <a:moveTo>
                  <a:pt x="0" y="83992"/>
                </a:moveTo>
                <a:cubicBezTo>
                  <a:pt x="0" y="37604"/>
                  <a:pt x="37604" y="0"/>
                  <a:pt x="83992" y="0"/>
                </a:cubicBezTo>
                <a:lnTo>
                  <a:pt x="3766338" y="0"/>
                </a:lnTo>
                <a:cubicBezTo>
                  <a:pt x="3812726" y="0"/>
                  <a:pt x="3850330" y="37604"/>
                  <a:pt x="3850330" y="83992"/>
                </a:cubicBezTo>
                <a:lnTo>
                  <a:pt x="3850330" y="755924"/>
                </a:lnTo>
                <a:cubicBezTo>
                  <a:pt x="3850330" y="802312"/>
                  <a:pt x="3812726" y="839916"/>
                  <a:pt x="3766338" y="839916"/>
                </a:cubicBezTo>
                <a:lnTo>
                  <a:pt x="83992" y="839916"/>
                </a:lnTo>
                <a:cubicBezTo>
                  <a:pt x="37604" y="839916"/>
                  <a:pt x="0" y="802312"/>
                  <a:pt x="0" y="755924"/>
                </a:cubicBezTo>
                <a:lnTo>
                  <a:pt x="0" y="8399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34509" tIns="289389" rIns="79410" bIns="79410" numCol="1" spcCol="1270" anchor="t" anchorCtr="0">
            <a:noAutofit/>
          </a:bodyPr>
          <a:lstStyle/>
          <a:p>
            <a:pPr marL="171450" lvl="1" indent="-171450" defTabSz="711200">
              <a:spcBef>
                <a:spcPct val="0"/>
              </a:spcBef>
              <a:buChar char="•"/>
            </a:pPr>
            <a:endParaRPr lang="en-US" sz="1600" dirty="0">
              <a:solidFill>
                <a:schemeClr val="tx1">
                  <a:lumMod val="75000"/>
                  <a:lumOff val="25000"/>
                </a:schemeClr>
              </a:solidFill>
            </a:endParaRPr>
          </a:p>
        </p:txBody>
      </p:sp>
      <p:sp>
        <p:nvSpPr>
          <p:cNvPr id="21" name="TextBox 20">
            <a:extLst>
              <a:ext uri="{FF2B5EF4-FFF2-40B4-BE49-F238E27FC236}">
                <a16:creationId xmlns:a16="http://schemas.microsoft.com/office/drawing/2014/main" id="{22923686-4C3E-2FE0-A6CD-4BDAD6124F81}"/>
              </a:ext>
            </a:extLst>
          </p:cNvPr>
          <p:cNvSpPr txBox="1"/>
          <p:nvPr/>
        </p:nvSpPr>
        <p:spPr>
          <a:xfrm>
            <a:off x="7291436" y="3761150"/>
            <a:ext cx="3713079" cy="923330"/>
          </a:xfrm>
          <a:prstGeom prst="rect">
            <a:avLst/>
          </a:prstGeom>
          <a:noFill/>
        </p:spPr>
        <p:txBody>
          <a:bodyPr wrap="square">
            <a:spAutoFit/>
          </a:bodyPr>
          <a:lstStyle/>
          <a:p>
            <a:pPr marL="342900" lvl="2" indent="-342900" algn="r" rtl="1">
              <a:spcAft>
                <a:spcPts val="600"/>
              </a:spcAft>
            </a:pPr>
            <a:r>
              <a:rPr lang="ar-EG" sz="1800" dirty="0">
                <a:solidFill>
                  <a:schemeClr val="tx1"/>
                </a:solidFill>
                <a:latin typeface="+mj-lt"/>
                <a:cs typeface="+mn-cs"/>
              </a:rPr>
              <a:t>دلوقتي أنا عايزة أفهم منك </a:t>
            </a:r>
            <a:r>
              <a:rPr lang="ar-EG" sz="1800" b="1" i="1" dirty="0">
                <a:solidFill>
                  <a:schemeClr val="tx1"/>
                </a:solidFill>
                <a:latin typeface="+mj-lt"/>
                <a:cs typeface="+mn-cs"/>
              </a:rPr>
              <a:t>موقف زوجك (أو والدك أو</a:t>
            </a:r>
            <a:r>
              <a:rPr lang="ar-SA" sz="1800" b="1" i="1" dirty="0">
                <a:solidFill>
                  <a:schemeClr val="tx1"/>
                </a:solidFill>
                <a:latin typeface="+mj-lt"/>
                <a:cs typeface="+mn-cs"/>
              </a:rPr>
              <a:t>أخ</a:t>
            </a:r>
            <a:r>
              <a:rPr lang="ar-EG" sz="1800" b="1" i="1" dirty="0">
                <a:solidFill>
                  <a:schemeClr val="tx1"/>
                </a:solidFill>
                <a:latin typeface="+mj-lt"/>
                <a:cs typeface="+mn-cs"/>
              </a:rPr>
              <a:t>وي)  فيما </a:t>
            </a:r>
            <a:r>
              <a:rPr lang="ar-EG" sz="1800" dirty="0">
                <a:solidFill>
                  <a:schemeClr val="tx1"/>
                </a:solidFill>
                <a:latin typeface="+mj-lt"/>
                <a:cs typeface="+mn-cs"/>
              </a:rPr>
              <a:t>يلي: </a:t>
            </a:r>
            <a:r>
              <a:rPr lang="ar-EG" sz="1800" b="1" i="1" dirty="0">
                <a:solidFill>
                  <a:schemeClr val="tx1"/>
                </a:solidFill>
                <a:latin typeface="+mj-lt"/>
                <a:cs typeface="+mn-cs"/>
              </a:rPr>
              <a:t>للمرأة الحق في العمل؟</a:t>
            </a:r>
          </a:p>
        </p:txBody>
      </p:sp>
      <p:sp>
        <p:nvSpPr>
          <p:cNvPr id="24" name="Freeform: Shape 23">
            <a:extLst>
              <a:ext uri="{FF2B5EF4-FFF2-40B4-BE49-F238E27FC236}">
                <a16:creationId xmlns:a16="http://schemas.microsoft.com/office/drawing/2014/main" id="{E06AFDDA-AD1E-64F4-ACD6-DA3DE7FEB0BB}"/>
              </a:ext>
            </a:extLst>
          </p:cNvPr>
          <p:cNvSpPr/>
          <p:nvPr/>
        </p:nvSpPr>
        <p:spPr>
          <a:xfrm>
            <a:off x="6490809" y="4818505"/>
            <a:ext cx="4578173" cy="1073709"/>
          </a:xfrm>
          <a:custGeom>
            <a:avLst/>
            <a:gdLst>
              <a:gd name="connsiteX0" fmla="*/ 0 w 3850330"/>
              <a:gd name="connsiteY0" fmla="*/ 83992 h 839916"/>
              <a:gd name="connsiteX1" fmla="*/ 83992 w 3850330"/>
              <a:gd name="connsiteY1" fmla="*/ 0 h 839916"/>
              <a:gd name="connsiteX2" fmla="*/ 3766338 w 3850330"/>
              <a:gd name="connsiteY2" fmla="*/ 0 h 839916"/>
              <a:gd name="connsiteX3" fmla="*/ 3850330 w 3850330"/>
              <a:gd name="connsiteY3" fmla="*/ 83992 h 839916"/>
              <a:gd name="connsiteX4" fmla="*/ 3850330 w 3850330"/>
              <a:gd name="connsiteY4" fmla="*/ 755924 h 839916"/>
              <a:gd name="connsiteX5" fmla="*/ 3766338 w 3850330"/>
              <a:gd name="connsiteY5" fmla="*/ 839916 h 839916"/>
              <a:gd name="connsiteX6" fmla="*/ 83992 w 3850330"/>
              <a:gd name="connsiteY6" fmla="*/ 839916 h 839916"/>
              <a:gd name="connsiteX7" fmla="*/ 0 w 3850330"/>
              <a:gd name="connsiteY7" fmla="*/ 755924 h 839916"/>
              <a:gd name="connsiteX8" fmla="*/ 0 w 3850330"/>
              <a:gd name="connsiteY8" fmla="*/ 83992 h 83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0330" h="839916">
                <a:moveTo>
                  <a:pt x="0" y="83992"/>
                </a:moveTo>
                <a:cubicBezTo>
                  <a:pt x="0" y="37604"/>
                  <a:pt x="37604" y="0"/>
                  <a:pt x="83992" y="0"/>
                </a:cubicBezTo>
                <a:lnTo>
                  <a:pt x="3766338" y="0"/>
                </a:lnTo>
                <a:cubicBezTo>
                  <a:pt x="3812726" y="0"/>
                  <a:pt x="3850330" y="37604"/>
                  <a:pt x="3850330" y="83992"/>
                </a:cubicBezTo>
                <a:lnTo>
                  <a:pt x="3850330" y="755924"/>
                </a:lnTo>
                <a:cubicBezTo>
                  <a:pt x="3850330" y="802312"/>
                  <a:pt x="3812726" y="839916"/>
                  <a:pt x="3766338" y="839916"/>
                </a:cubicBezTo>
                <a:lnTo>
                  <a:pt x="83992" y="839916"/>
                </a:lnTo>
                <a:cubicBezTo>
                  <a:pt x="37604" y="839916"/>
                  <a:pt x="0" y="802312"/>
                  <a:pt x="0" y="755924"/>
                </a:cubicBezTo>
                <a:lnTo>
                  <a:pt x="0" y="8399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34509" tIns="289389" rIns="79410" bIns="79410" numCol="1" spcCol="1270" anchor="t" anchorCtr="0">
            <a:noAutofit/>
          </a:bodyPr>
          <a:lstStyle/>
          <a:p>
            <a:pPr marL="171450" lvl="1" indent="-171450" defTabSz="711200">
              <a:spcBef>
                <a:spcPct val="0"/>
              </a:spcBef>
              <a:buChar char="•"/>
            </a:pPr>
            <a:endParaRPr lang="en-US" sz="1600" dirty="0">
              <a:solidFill>
                <a:schemeClr val="tx1">
                  <a:lumMod val="75000"/>
                  <a:lumOff val="25000"/>
                </a:schemeClr>
              </a:solidFill>
            </a:endParaRPr>
          </a:p>
        </p:txBody>
      </p:sp>
      <p:sp>
        <p:nvSpPr>
          <p:cNvPr id="25" name="TextBox 24">
            <a:extLst>
              <a:ext uri="{FF2B5EF4-FFF2-40B4-BE49-F238E27FC236}">
                <a16:creationId xmlns:a16="http://schemas.microsoft.com/office/drawing/2014/main" id="{F1A2CD81-1300-5B71-63CD-205651F65C77}"/>
              </a:ext>
            </a:extLst>
          </p:cNvPr>
          <p:cNvSpPr txBox="1"/>
          <p:nvPr/>
        </p:nvSpPr>
        <p:spPr>
          <a:xfrm>
            <a:off x="6632295" y="4871669"/>
            <a:ext cx="4436688" cy="923330"/>
          </a:xfrm>
          <a:prstGeom prst="rect">
            <a:avLst/>
          </a:prstGeom>
          <a:noFill/>
        </p:spPr>
        <p:txBody>
          <a:bodyPr wrap="square">
            <a:spAutoFit/>
          </a:bodyPr>
          <a:lstStyle/>
          <a:p>
            <a:pPr marL="342900" lvl="2" indent="-342900" algn="r" rtl="1">
              <a:spcAft>
                <a:spcPts val="600"/>
              </a:spcAft>
            </a:pPr>
            <a:r>
              <a:rPr lang="ar-EG" dirty="0">
                <a:latin typeface="+mj-lt"/>
              </a:rPr>
              <a:t>دلوقتي أنا عايزة أفهم منك موقف مجتمعك إللي أنت عايش(القرية أو مكان السكن) فيه فيما يلي: </a:t>
            </a:r>
            <a:r>
              <a:rPr lang="ar-EG" b="1" i="1" dirty="0">
                <a:latin typeface="+mj-lt"/>
              </a:rPr>
              <a:t>للمرأة الحق في العمل؟ </a:t>
            </a:r>
            <a:endParaRPr lang="en-US" b="1" i="1" dirty="0">
              <a:latin typeface="+mj-lt"/>
            </a:endParaRPr>
          </a:p>
        </p:txBody>
      </p:sp>
      <p:sp>
        <p:nvSpPr>
          <p:cNvPr id="26" name="Freeform: Shape 25">
            <a:extLst>
              <a:ext uri="{FF2B5EF4-FFF2-40B4-BE49-F238E27FC236}">
                <a16:creationId xmlns:a16="http://schemas.microsoft.com/office/drawing/2014/main" id="{78106F5F-7ABE-03D0-D055-D25A8AF2F02C}"/>
              </a:ext>
            </a:extLst>
          </p:cNvPr>
          <p:cNvSpPr/>
          <p:nvPr/>
        </p:nvSpPr>
        <p:spPr>
          <a:xfrm>
            <a:off x="5567076" y="3508802"/>
            <a:ext cx="1992990" cy="2059443"/>
          </a:xfrm>
          <a:custGeom>
            <a:avLst/>
            <a:gdLst>
              <a:gd name="connsiteX0" fmla="*/ 0 w 1941329"/>
              <a:gd name="connsiteY0" fmla="*/ 1941329 h 1941329"/>
              <a:gd name="connsiteX1" fmla="*/ 1941329 w 1941329"/>
              <a:gd name="connsiteY1" fmla="*/ 0 h 1941329"/>
              <a:gd name="connsiteX2" fmla="*/ 1941329 w 1941329"/>
              <a:gd name="connsiteY2" fmla="*/ 1941329 h 1941329"/>
              <a:gd name="connsiteX3" fmla="*/ 0 w 1941329"/>
              <a:gd name="connsiteY3" fmla="*/ 1941329 h 1941329"/>
            </a:gdLst>
            <a:ahLst/>
            <a:cxnLst>
              <a:cxn ang="0">
                <a:pos x="connsiteX0" y="connsiteY0"/>
              </a:cxn>
              <a:cxn ang="0">
                <a:pos x="connsiteX1" y="connsiteY1"/>
              </a:cxn>
              <a:cxn ang="0">
                <a:pos x="connsiteX2" y="connsiteY2"/>
              </a:cxn>
              <a:cxn ang="0">
                <a:pos x="connsiteX3" y="connsiteY3"/>
              </a:cxn>
            </a:cxnLst>
            <a:rect l="l" t="t" r="r" b="b"/>
            <a:pathLst>
              <a:path w="1941329" h="1941329">
                <a:moveTo>
                  <a:pt x="1941329" y="0"/>
                </a:moveTo>
                <a:cubicBezTo>
                  <a:pt x="1941329" y="1072166"/>
                  <a:pt x="1072166" y="1941329"/>
                  <a:pt x="0" y="1941329"/>
                </a:cubicBezTo>
                <a:lnTo>
                  <a:pt x="0" y="0"/>
                </a:lnTo>
                <a:lnTo>
                  <a:pt x="1941329"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8016" tIns="128017" rIns="696619" bIns="696618" numCol="1" spcCol="1270" anchor="ctr" anchorCtr="0">
            <a:noAutofit/>
          </a:bodyPr>
          <a:lstStyle/>
          <a:p>
            <a:pPr marL="0" lvl="1" algn="ctr" defTabSz="711200">
              <a:spcBef>
                <a:spcPct val="0"/>
              </a:spcBef>
            </a:pPr>
            <a:r>
              <a:rPr lang="ar-EG" sz="2000" b="1" dirty="0">
                <a:solidFill>
                  <a:schemeClr val="tx1">
                    <a:lumMod val="75000"/>
                    <a:lumOff val="25000"/>
                  </a:schemeClr>
                </a:solidFill>
              </a:rPr>
              <a:t>التوقعات المعيارية</a:t>
            </a:r>
            <a:endParaRPr lang="en-US" sz="2000" b="1" dirty="0">
              <a:solidFill>
                <a:schemeClr val="tx1">
                  <a:lumMod val="75000"/>
                  <a:lumOff val="25000"/>
                </a:schemeClr>
              </a:solidFill>
            </a:endParaRPr>
          </a:p>
        </p:txBody>
      </p:sp>
      <p:sp>
        <p:nvSpPr>
          <p:cNvPr id="27" name="Freeform: Shape 26">
            <a:extLst>
              <a:ext uri="{FF2B5EF4-FFF2-40B4-BE49-F238E27FC236}">
                <a16:creationId xmlns:a16="http://schemas.microsoft.com/office/drawing/2014/main" id="{1C4F6289-DC56-D4E1-36EC-F9A754A8DB8D}"/>
              </a:ext>
            </a:extLst>
          </p:cNvPr>
          <p:cNvSpPr/>
          <p:nvPr/>
        </p:nvSpPr>
        <p:spPr>
          <a:xfrm>
            <a:off x="6431071" y="1833897"/>
            <a:ext cx="5390275" cy="1371085"/>
          </a:xfrm>
          <a:custGeom>
            <a:avLst/>
            <a:gdLst>
              <a:gd name="connsiteX0" fmla="*/ 0 w 3850330"/>
              <a:gd name="connsiteY0" fmla="*/ 83992 h 839916"/>
              <a:gd name="connsiteX1" fmla="*/ 83992 w 3850330"/>
              <a:gd name="connsiteY1" fmla="*/ 0 h 839916"/>
              <a:gd name="connsiteX2" fmla="*/ 3766338 w 3850330"/>
              <a:gd name="connsiteY2" fmla="*/ 0 h 839916"/>
              <a:gd name="connsiteX3" fmla="*/ 3850330 w 3850330"/>
              <a:gd name="connsiteY3" fmla="*/ 83992 h 839916"/>
              <a:gd name="connsiteX4" fmla="*/ 3850330 w 3850330"/>
              <a:gd name="connsiteY4" fmla="*/ 755924 h 839916"/>
              <a:gd name="connsiteX5" fmla="*/ 3766338 w 3850330"/>
              <a:gd name="connsiteY5" fmla="*/ 839916 h 839916"/>
              <a:gd name="connsiteX6" fmla="*/ 83992 w 3850330"/>
              <a:gd name="connsiteY6" fmla="*/ 839916 h 839916"/>
              <a:gd name="connsiteX7" fmla="*/ 0 w 3850330"/>
              <a:gd name="connsiteY7" fmla="*/ 755924 h 839916"/>
              <a:gd name="connsiteX8" fmla="*/ 0 w 3850330"/>
              <a:gd name="connsiteY8" fmla="*/ 83992 h 83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0330" h="839916">
                <a:moveTo>
                  <a:pt x="0" y="83992"/>
                </a:moveTo>
                <a:cubicBezTo>
                  <a:pt x="0" y="37604"/>
                  <a:pt x="37604" y="0"/>
                  <a:pt x="83992" y="0"/>
                </a:cubicBezTo>
                <a:lnTo>
                  <a:pt x="3766338" y="0"/>
                </a:lnTo>
                <a:cubicBezTo>
                  <a:pt x="3812726" y="0"/>
                  <a:pt x="3850330" y="37604"/>
                  <a:pt x="3850330" y="83992"/>
                </a:cubicBezTo>
                <a:lnTo>
                  <a:pt x="3850330" y="755924"/>
                </a:lnTo>
                <a:cubicBezTo>
                  <a:pt x="3850330" y="802312"/>
                  <a:pt x="3812726" y="839916"/>
                  <a:pt x="3766338" y="839916"/>
                </a:cubicBezTo>
                <a:lnTo>
                  <a:pt x="83992" y="839916"/>
                </a:lnTo>
                <a:cubicBezTo>
                  <a:pt x="37604" y="839916"/>
                  <a:pt x="0" y="802312"/>
                  <a:pt x="0" y="755924"/>
                </a:cubicBezTo>
                <a:lnTo>
                  <a:pt x="0" y="8399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34509" tIns="289389" rIns="79410" bIns="79410" numCol="1" spcCol="1270" anchor="t" anchorCtr="0">
            <a:noAutofit/>
          </a:bodyPr>
          <a:lstStyle/>
          <a:p>
            <a:pPr marL="171450" lvl="1" indent="-171450" defTabSz="711200">
              <a:spcBef>
                <a:spcPct val="0"/>
              </a:spcBef>
              <a:buChar char="•"/>
            </a:pPr>
            <a:endParaRPr lang="en-US" sz="1600" dirty="0">
              <a:solidFill>
                <a:schemeClr val="tx1">
                  <a:lumMod val="75000"/>
                  <a:lumOff val="25000"/>
                </a:schemeClr>
              </a:solidFill>
            </a:endParaRPr>
          </a:p>
        </p:txBody>
      </p:sp>
      <p:sp>
        <p:nvSpPr>
          <p:cNvPr id="28" name="TextBox 27">
            <a:extLst>
              <a:ext uri="{FF2B5EF4-FFF2-40B4-BE49-F238E27FC236}">
                <a16:creationId xmlns:a16="http://schemas.microsoft.com/office/drawing/2014/main" id="{BCCEB870-5E1F-1948-2668-5589EDBD83D5}"/>
              </a:ext>
            </a:extLst>
          </p:cNvPr>
          <p:cNvSpPr txBox="1"/>
          <p:nvPr/>
        </p:nvSpPr>
        <p:spPr>
          <a:xfrm>
            <a:off x="7221986" y="1901262"/>
            <a:ext cx="4576208" cy="1200329"/>
          </a:xfrm>
          <a:prstGeom prst="rect">
            <a:avLst/>
          </a:prstGeom>
          <a:noFill/>
        </p:spPr>
        <p:txBody>
          <a:bodyPr wrap="square">
            <a:spAutoFit/>
          </a:bodyPr>
          <a:lstStyle/>
          <a:p>
            <a:pPr marL="342900" lvl="2" indent="-342900" algn="r" rtl="1">
              <a:spcAft>
                <a:spcPts val="600"/>
              </a:spcAft>
            </a:pPr>
            <a:r>
              <a:rPr lang="ar-EG" sz="1800" dirty="0">
                <a:solidFill>
                  <a:schemeClr val="tx1"/>
                </a:solidFill>
                <a:latin typeface="+mj-lt"/>
                <a:cs typeface="+mn-cs"/>
              </a:rPr>
              <a:t>كل واحد مننا له موقف ورأي خاص بيه لوحده مع العلم إن مافيش إجابات صحيحة أو خاطئة -دلوقتي </a:t>
            </a:r>
            <a:r>
              <a:rPr lang="ar-EG" sz="1800" b="1" i="1" dirty="0">
                <a:solidFill>
                  <a:schemeClr val="tx1"/>
                </a:solidFill>
                <a:latin typeface="+mj-lt"/>
                <a:cs typeface="+mn-cs"/>
              </a:rPr>
              <a:t>أنا عايزة أفهم رأيك انت فيما يلي:  للمرأة الحق في العمل.</a:t>
            </a:r>
          </a:p>
        </p:txBody>
      </p:sp>
      <p:sp>
        <p:nvSpPr>
          <p:cNvPr id="29" name="Freeform: Shape 28">
            <a:extLst>
              <a:ext uri="{FF2B5EF4-FFF2-40B4-BE49-F238E27FC236}">
                <a16:creationId xmlns:a16="http://schemas.microsoft.com/office/drawing/2014/main" id="{EE7DF2BD-13B9-DEA8-3E2A-B8D93C218943}"/>
              </a:ext>
            </a:extLst>
          </p:cNvPr>
          <p:cNvSpPr/>
          <p:nvPr/>
        </p:nvSpPr>
        <p:spPr>
          <a:xfrm>
            <a:off x="5567076" y="1354237"/>
            <a:ext cx="1992989" cy="2059442"/>
          </a:xfrm>
          <a:custGeom>
            <a:avLst/>
            <a:gdLst>
              <a:gd name="connsiteX0" fmla="*/ 0 w 1941329"/>
              <a:gd name="connsiteY0" fmla="*/ 1941329 h 1941329"/>
              <a:gd name="connsiteX1" fmla="*/ 1941329 w 1941329"/>
              <a:gd name="connsiteY1" fmla="*/ 0 h 1941329"/>
              <a:gd name="connsiteX2" fmla="*/ 1941329 w 1941329"/>
              <a:gd name="connsiteY2" fmla="*/ 1941329 h 1941329"/>
              <a:gd name="connsiteX3" fmla="*/ 0 w 1941329"/>
              <a:gd name="connsiteY3" fmla="*/ 1941329 h 1941329"/>
            </a:gdLst>
            <a:ahLst/>
            <a:cxnLst>
              <a:cxn ang="0">
                <a:pos x="connsiteX0" y="connsiteY0"/>
              </a:cxn>
              <a:cxn ang="0">
                <a:pos x="connsiteX1" y="connsiteY1"/>
              </a:cxn>
              <a:cxn ang="0">
                <a:pos x="connsiteX2" y="connsiteY2"/>
              </a:cxn>
              <a:cxn ang="0">
                <a:pos x="connsiteX3" y="connsiteY3"/>
              </a:cxn>
            </a:cxnLst>
            <a:rect l="l" t="t" r="r" b="b"/>
            <a:pathLst>
              <a:path w="1941329" h="1941329">
                <a:moveTo>
                  <a:pt x="0" y="0"/>
                </a:moveTo>
                <a:cubicBezTo>
                  <a:pt x="1072166" y="0"/>
                  <a:pt x="1941329" y="869163"/>
                  <a:pt x="1941329" y="1941329"/>
                </a:cubicBezTo>
                <a:lnTo>
                  <a:pt x="0" y="1941329"/>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8016" tIns="696618" rIns="696618" bIns="128016" numCol="1" spcCol="1270" anchor="ctr" anchorCtr="0">
            <a:noAutofit/>
          </a:bodyPr>
          <a:lstStyle/>
          <a:p>
            <a:pPr marL="0" lvl="1" algn="ctr" defTabSz="711200">
              <a:lnSpc>
                <a:spcPct val="90000"/>
              </a:lnSpc>
              <a:spcBef>
                <a:spcPct val="0"/>
              </a:spcBef>
              <a:spcAft>
                <a:spcPct val="15000"/>
              </a:spcAft>
            </a:pPr>
            <a:r>
              <a:rPr lang="ar-EG" b="1" dirty="0">
                <a:solidFill>
                  <a:schemeClr val="tx1">
                    <a:lumMod val="75000"/>
                    <a:lumOff val="25000"/>
                  </a:schemeClr>
                </a:solidFill>
              </a:rPr>
              <a:t>المعتقدات المعيارية الشخصية</a:t>
            </a:r>
            <a:endParaRPr lang="en-US" b="1" dirty="0"/>
          </a:p>
        </p:txBody>
      </p:sp>
      <p:sp>
        <p:nvSpPr>
          <p:cNvPr id="30" name="Freeform: Shape 29">
            <a:extLst>
              <a:ext uri="{FF2B5EF4-FFF2-40B4-BE49-F238E27FC236}">
                <a16:creationId xmlns:a16="http://schemas.microsoft.com/office/drawing/2014/main" id="{1769A5DA-F61E-10A2-4395-9F9AD94335AB}"/>
              </a:ext>
            </a:extLst>
          </p:cNvPr>
          <p:cNvSpPr/>
          <p:nvPr/>
        </p:nvSpPr>
        <p:spPr>
          <a:xfrm>
            <a:off x="353562" y="1744300"/>
            <a:ext cx="4124964" cy="1012927"/>
          </a:xfrm>
          <a:custGeom>
            <a:avLst/>
            <a:gdLst>
              <a:gd name="connsiteX0" fmla="*/ 0 w 3850330"/>
              <a:gd name="connsiteY0" fmla="*/ 83992 h 839916"/>
              <a:gd name="connsiteX1" fmla="*/ 83992 w 3850330"/>
              <a:gd name="connsiteY1" fmla="*/ 0 h 839916"/>
              <a:gd name="connsiteX2" fmla="*/ 3766338 w 3850330"/>
              <a:gd name="connsiteY2" fmla="*/ 0 h 839916"/>
              <a:gd name="connsiteX3" fmla="*/ 3850330 w 3850330"/>
              <a:gd name="connsiteY3" fmla="*/ 83992 h 839916"/>
              <a:gd name="connsiteX4" fmla="*/ 3850330 w 3850330"/>
              <a:gd name="connsiteY4" fmla="*/ 755924 h 839916"/>
              <a:gd name="connsiteX5" fmla="*/ 3766338 w 3850330"/>
              <a:gd name="connsiteY5" fmla="*/ 839916 h 839916"/>
              <a:gd name="connsiteX6" fmla="*/ 83992 w 3850330"/>
              <a:gd name="connsiteY6" fmla="*/ 839916 h 839916"/>
              <a:gd name="connsiteX7" fmla="*/ 0 w 3850330"/>
              <a:gd name="connsiteY7" fmla="*/ 755924 h 839916"/>
              <a:gd name="connsiteX8" fmla="*/ 0 w 3850330"/>
              <a:gd name="connsiteY8" fmla="*/ 83992 h 83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0330" h="839916">
                <a:moveTo>
                  <a:pt x="0" y="83992"/>
                </a:moveTo>
                <a:cubicBezTo>
                  <a:pt x="0" y="37604"/>
                  <a:pt x="37604" y="0"/>
                  <a:pt x="83992" y="0"/>
                </a:cubicBezTo>
                <a:lnTo>
                  <a:pt x="3766338" y="0"/>
                </a:lnTo>
                <a:cubicBezTo>
                  <a:pt x="3812726" y="0"/>
                  <a:pt x="3850330" y="37604"/>
                  <a:pt x="3850330" y="83992"/>
                </a:cubicBezTo>
                <a:lnTo>
                  <a:pt x="3850330" y="755924"/>
                </a:lnTo>
                <a:cubicBezTo>
                  <a:pt x="3850330" y="802312"/>
                  <a:pt x="3812726" y="839916"/>
                  <a:pt x="3766338" y="839916"/>
                </a:cubicBezTo>
                <a:lnTo>
                  <a:pt x="83992" y="839916"/>
                </a:lnTo>
                <a:cubicBezTo>
                  <a:pt x="37604" y="839916"/>
                  <a:pt x="0" y="802312"/>
                  <a:pt x="0" y="755924"/>
                </a:cubicBezTo>
                <a:lnTo>
                  <a:pt x="0" y="8399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34509" tIns="289389" rIns="79410" bIns="79410" numCol="1" spcCol="1270" anchor="t" anchorCtr="0">
            <a:noAutofit/>
          </a:bodyPr>
          <a:lstStyle/>
          <a:p>
            <a:pPr marL="171450" lvl="1" indent="-171450" defTabSz="711200">
              <a:spcBef>
                <a:spcPct val="0"/>
              </a:spcBef>
              <a:buChar char="•"/>
            </a:pPr>
            <a:endParaRPr lang="en-US" sz="1600" dirty="0">
              <a:solidFill>
                <a:schemeClr val="tx1">
                  <a:lumMod val="75000"/>
                  <a:lumOff val="25000"/>
                </a:schemeClr>
              </a:solidFill>
            </a:endParaRPr>
          </a:p>
        </p:txBody>
      </p:sp>
      <p:sp>
        <p:nvSpPr>
          <p:cNvPr id="31" name="TextBox 30">
            <a:extLst>
              <a:ext uri="{FF2B5EF4-FFF2-40B4-BE49-F238E27FC236}">
                <a16:creationId xmlns:a16="http://schemas.microsoft.com/office/drawing/2014/main" id="{14A683B2-5CBF-5D00-2996-C90F8356FDC9}"/>
              </a:ext>
            </a:extLst>
          </p:cNvPr>
          <p:cNvSpPr txBox="1"/>
          <p:nvPr/>
        </p:nvSpPr>
        <p:spPr>
          <a:xfrm>
            <a:off x="280523" y="1833897"/>
            <a:ext cx="3739954" cy="923330"/>
          </a:xfrm>
          <a:prstGeom prst="rect">
            <a:avLst/>
          </a:prstGeom>
          <a:noFill/>
        </p:spPr>
        <p:txBody>
          <a:bodyPr wrap="square">
            <a:spAutoFit/>
          </a:bodyPr>
          <a:lstStyle/>
          <a:p>
            <a:pPr marL="342900" lvl="2" indent="-342900" algn="r" rtl="1">
              <a:spcAft>
                <a:spcPts val="600"/>
              </a:spcAft>
            </a:pPr>
            <a:r>
              <a:rPr lang="ar-EG" sz="1800" b="1" i="1" dirty="0">
                <a:solidFill>
                  <a:schemeClr val="tx1"/>
                </a:solidFill>
                <a:latin typeface="+mj-lt"/>
                <a:cs typeface="+mn-cs"/>
              </a:rPr>
              <a:t>هل حضرتك بتشتغلي حاليًا؟</a:t>
            </a:r>
            <a:r>
              <a:rPr lang="ar-EG" sz="1800" dirty="0">
                <a:solidFill>
                  <a:schemeClr val="tx1"/>
                </a:solidFill>
                <a:latin typeface="+mj-lt"/>
                <a:cs typeface="+mn-cs"/>
              </a:rPr>
              <a:t> لو الإجابة "لا": هل بتدوري على شغل؟</a:t>
            </a:r>
          </a:p>
        </p:txBody>
      </p:sp>
      <p:sp>
        <p:nvSpPr>
          <p:cNvPr id="32" name="Freeform: Shape 31">
            <a:extLst>
              <a:ext uri="{FF2B5EF4-FFF2-40B4-BE49-F238E27FC236}">
                <a16:creationId xmlns:a16="http://schemas.microsoft.com/office/drawing/2014/main" id="{AC945958-9C5E-F7EF-E954-2D1089952C81}"/>
              </a:ext>
            </a:extLst>
          </p:cNvPr>
          <p:cNvSpPr/>
          <p:nvPr/>
        </p:nvSpPr>
        <p:spPr>
          <a:xfrm>
            <a:off x="3482032" y="1354237"/>
            <a:ext cx="1992989" cy="2059442"/>
          </a:xfrm>
          <a:custGeom>
            <a:avLst/>
            <a:gdLst>
              <a:gd name="connsiteX0" fmla="*/ 0 w 1941329"/>
              <a:gd name="connsiteY0" fmla="*/ 1941329 h 1941329"/>
              <a:gd name="connsiteX1" fmla="*/ 1941329 w 1941329"/>
              <a:gd name="connsiteY1" fmla="*/ 0 h 1941329"/>
              <a:gd name="connsiteX2" fmla="*/ 1941329 w 1941329"/>
              <a:gd name="connsiteY2" fmla="*/ 1941329 h 1941329"/>
              <a:gd name="connsiteX3" fmla="*/ 0 w 1941329"/>
              <a:gd name="connsiteY3" fmla="*/ 1941329 h 1941329"/>
            </a:gdLst>
            <a:ahLst/>
            <a:cxnLst>
              <a:cxn ang="0">
                <a:pos x="connsiteX0" y="connsiteY0"/>
              </a:cxn>
              <a:cxn ang="0">
                <a:pos x="connsiteX1" y="connsiteY1"/>
              </a:cxn>
              <a:cxn ang="0">
                <a:pos x="connsiteX2" y="connsiteY2"/>
              </a:cxn>
              <a:cxn ang="0">
                <a:pos x="connsiteX3" y="connsiteY3"/>
              </a:cxn>
            </a:cxnLst>
            <a:rect l="l" t="t" r="r" b="b"/>
            <a:pathLst>
              <a:path w="1941329" h="1941329">
                <a:moveTo>
                  <a:pt x="0" y="1941329"/>
                </a:moveTo>
                <a:cubicBezTo>
                  <a:pt x="0" y="869163"/>
                  <a:pt x="869163" y="0"/>
                  <a:pt x="1941329" y="0"/>
                </a:cubicBezTo>
                <a:lnTo>
                  <a:pt x="1941329" y="1941329"/>
                </a:lnTo>
                <a:lnTo>
                  <a:pt x="0" y="194132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96618" tIns="696618" rIns="128016" bIns="128016" numCol="1" spcCol="1270" anchor="ctr" anchorCtr="0">
            <a:noAutofit/>
          </a:bodyPr>
          <a:lstStyle/>
          <a:p>
            <a:pPr algn="ctr" rtl="1" fontAlgn="base">
              <a:lnSpc>
                <a:spcPct val="90000"/>
              </a:lnSpc>
              <a:spcBef>
                <a:spcPts val="2400"/>
              </a:spcBef>
            </a:pPr>
            <a:r>
              <a:rPr lang="ar-EG" sz="2000" b="1" dirty="0">
                <a:solidFill>
                  <a:schemeClr val="tx1">
                    <a:lumMod val="75000"/>
                    <a:lumOff val="25000"/>
                  </a:schemeClr>
                </a:solidFill>
              </a:rPr>
              <a:t>السلوك</a:t>
            </a:r>
          </a:p>
        </p:txBody>
      </p:sp>
      <p:sp>
        <p:nvSpPr>
          <p:cNvPr id="33" name="Freeform: Shape 32">
            <a:extLst>
              <a:ext uri="{FF2B5EF4-FFF2-40B4-BE49-F238E27FC236}">
                <a16:creationId xmlns:a16="http://schemas.microsoft.com/office/drawing/2014/main" id="{CB6AD14A-FEDA-4BB6-A598-1542273DFFAD}"/>
              </a:ext>
            </a:extLst>
          </p:cNvPr>
          <p:cNvSpPr/>
          <p:nvPr/>
        </p:nvSpPr>
        <p:spPr>
          <a:xfrm>
            <a:off x="42104" y="3664235"/>
            <a:ext cx="3840122" cy="1126804"/>
          </a:xfrm>
          <a:custGeom>
            <a:avLst/>
            <a:gdLst>
              <a:gd name="connsiteX0" fmla="*/ 0 w 3850330"/>
              <a:gd name="connsiteY0" fmla="*/ 83992 h 839916"/>
              <a:gd name="connsiteX1" fmla="*/ 83992 w 3850330"/>
              <a:gd name="connsiteY1" fmla="*/ 0 h 839916"/>
              <a:gd name="connsiteX2" fmla="*/ 3766338 w 3850330"/>
              <a:gd name="connsiteY2" fmla="*/ 0 h 839916"/>
              <a:gd name="connsiteX3" fmla="*/ 3850330 w 3850330"/>
              <a:gd name="connsiteY3" fmla="*/ 83992 h 839916"/>
              <a:gd name="connsiteX4" fmla="*/ 3850330 w 3850330"/>
              <a:gd name="connsiteY4" fmla="*/ 755924 h 839916"/>
              <a:gd name="connsiteX5" fmla="*/ 3766338 w 3850330"/>
              <a:gd name="connsiteY5" fmla="*/ 839916 h 839916"/>
              <a:gd name="connsiteX6" fmla="*/ 83992 w 3850330"/>
              <a:gd name="connsiteY6" fmla="*/ 839916 h 839916"/>
              <a:gd name="connsiteX7" fmla="*/ 0 w 3850330"/>
              <a:gd name="connsiteY7" fmla="*/ 755924 h 839916"/>
              <a:gd name="connsiteX8" fmla="*/ 0 w 3850330"/>
              <a:gd name="connsiteY8" fmla="*/ 83992 h 83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50330" h="839916">
                <a:moveTo>
                  <a:pt x="0" y="83992"/>
                </a:moveTo>
                <a:cubicBezTo>
                  <a:pt x="0" y="37604"/>
                  <a:pt x="37604" y="0"/>
                  <a:pt x="83992" y="0"/>
                </a:cubicBezTo>
                <a:lnTo>
                  <a:pt x="3766338" y="0"/>
                </a:lnTo>
                <a:cubicBezTo>
                  <a:pt x="3812726" y="0"/>
                  <a:pt x="3850330" y="37604"/>
                  <a:pt x="3850330" y="83992"/>
                </a:cubicBezTo>
                <a:lnTo>
                  <a:pt x="3850330" y="755924"/>
                </a:lnTo>
                <a:cubicBezTo>
                  <a:pt x="3850330" y="802312"/>
                  <a:pt x="3812726" y="839916"/>
                  <a:pt x="3766338" y="839916"/>
                </a:cubicBezTo>
                <a:lnTo>
                  <a:pt x="83992" y="839916"/>
                </a:lnTo>
                <a:cubicBezTo>
                  <a:pt x="37604" y="839916"/>
                  <a:pt x="0" y="802312"/>
                  <a:pt x="0" y="755924"/>
                </a:cubicBezTo>
                <a:lnTo>
                  <a:pt x="0" y="8399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34509" tIns="289389" rIns="79410" bIns="79410" numCol="1" spcCol="1270" anchor="t" anchorCtr="0">
            <a:noAutofit/>
          </a:bodyPr>
          <a:lstStyle/>
          <a:p>
            <a:pPr marL="171450" lvl="1" indent="-171450" defTabSz="711200">
              <a:spcBef>
                <a:spcPct val="0"/>
              </a:spcBef>
              <a:buChar char="•"/>
            </a:pPr>
            <a:endParaRPr lang="en-US" sz="1600" dirty="0">
              <a:solidFill>
                <a:schemeClr val="tx1">
                  <a:lumMod val="75000"/>
                  <a:lumOff val="25000"/>
                </a:schemeClr>
              </a:solidFill>
            </a:endParaRPr>
          </a:p>
        </p:txBody>
      </p:sp>
      <p:sp>
        <p:nvSpPr>
          <p:cNvPr id="34" name="TextBox 33">
            <a:extLst>
              <a:ext uri="{FF2B5EF4-FFF2-40B4-BE49-F238E27FC236}">
                <a16:creationId xmlns:a16="http://schemas.microsoft.com/office/drawing/2014/main" id="{3C73F585-5D96-2A76-5EF3-DE4167840399}"/>
              </a:ext>
            </a:extLst>
          </p:cNvPr>
          <p:cNvSpPr txBox="1"/>
          <p:nvPr/>
        </p:nvSpPr>
        <p:spPr>
          <a:xfrm>
            <a:off x="-123297" y="3761163"/>
            <a:ext cx="3576354" cy="923330"/>
          </a:xfrm>
          <a:prstGeom prst="rect">
            <a:avLst/>
          </a:prstGeom>
          <a:noFill/>
        </p:spPr>
        <p:txBody>
          <a:bodyPr wrap="square">
            <a:spAutoFit/>
          </a:bodyPr>
          <a:lstStyle/>
          <a:p>
            <a:pPr marL="342900" lvl="2" indent="-342900" algn="r" rtl="1">
              <a:spcAft>
                <a:spcPts val="600"/>
              </a:spcAft>
            </a:pPr>
            <a:r>
              <a:rPr lang="ar-EG" sz="1800" b="1" i="1" dirty="0">
                <a:solidFill>
                  <a:schemeClr val="tx1"/>
                </a:solidFill>
                <a:latin typeface="+mj-lt"/>
                <a:cs typeface="+mn-cs"/>
              </a:rPr>
              <a:t>انت شايف أد إية من الستات في مجتمعك إللي أنت عايش فيه بيشتغلوا؟</a:t>
            </a:r>
          </a:p>
        </p:txBody>
      </p:sp>
      <p:sp>
        <p:nvSpPr>
          <p:cNvPr id="35" name="Freeform: Shape 34">
            <a:extLst>
              <a:ext uri="{FF2B5EF4-FFF2-40B4-BE49-F238E27FC236}">
                <a16:creationId xmlns:a16="http://schemas.microsoft.com/office/drawing/2014/main" id="{47E5774E-FD55-8929-C67C-F596876F29A1}"/>
              </a:ext>
            </a:extLst>
          </p:cNvPr>
          <p:cNvSpPr/>
          <p:nvPr/>
        </p:nvSpPr>
        <p:spPr>
          <a:xfrm>
            <a:off x="3482032" y="3508803"/>
            <a:ext cx="1992989" cy="2059442"/>
          </a:xfrm>
          <a:custGeom>
            <a:avLst/>
            <a:gdLst>
              <a:gd name="connsiteX0" fmla="*/ 0 w 1941329"/>
              <a:gd name="connsiteY0" fmla="*/ 1941329 h 1941329"/>
              <a:gd name="connsiteX1" fmla="*/ 1941329 w 1941329"/>
              <a:gd name="connsiteY1" fmla="*/ 0 h 1941329"/>
              <a:gd name="connsiteX2" fmla="*/ 1941329 w 1941329"/>
              <a:gd name="connsiteY2" fmla="*/ 1941329 h 1941329"/>
              <a:gd name="connsiteX3" fmla="*/ 0 w 1941329"/>
              <a:gd name="connsiteY3" fmla="*/ 1941329 h 1941329"/>
            </a:gdLst>
            <a:ahLst/>
            <a:cxnLst>
              <a:cxn ang="0">
                <a:pos x="connsiteX0" y="connsiteY0"/>
              </a:cxn>
              <a:cxn ang="0">
                <a:pos x="connsiteX1" y="connsiteY1"/>
              </a:cxn>
              <a:cxn ang="0">
                <a:pos x="connsiteX2" y="connsiteY2"/>
              </a:cxn>
              <a:cxn ang="0">
                <a:pos x="connsiteX3" y="connsiteY3"/>
              </a:cxn>
            </a:cxnLst>
            <a:rect l="l" t="t" r="r" b="b"/>
            <a:pathLst>
              <a:path w="1941329" h="1941329">
                <a:moveTo>
                  <a:pt x="1941329" y="1941329"/>
                </a:moveTo>
                <a:cubicBezTo>
                  <a:pt x="869163" y="1941329"/>
                  <a:pt x="0" y="1072166"/>
                  <a:pt x="0" y="0"/>
                </a:cubicBezTo>
                <a:lnTo>
                  <a:pt x="1941329" y="0"/>
                </a:lnTo>
                <a:lnTo>
                  <a:pt x="1941329" y="194132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96618" tIns="128016" rIns="128016" bIns="696618" numCol="1" spcCol="1270" anchor="ctr" anchorCtr="0">
            <a:noAutofit/>
          </a:bodyPr>
          <a:lstStyle/>
          <a:p>
            <a:pPr marL="0" lvl="1" algn="ctr" defTabSz="711200">
              <a:spcBef>
                <a:spcPct val="0"/>
              </a:spcBef>
            </a:pPr>
            <a:r>
              <a:rPr lang="ar-EG" sz="2000" b="1" dirty="0">
                <a:solidFill>
                  <a:schemeClr val="tx1">
                    <a:lumMod val="75000"/>
                    <a:lumOff val="25000"/>
                  </a:schemeClr>
                </a:solidFill>
              </a:rPr>
              <a:t>التوقعات الامبريقية (الفعلية)</a:t>
            </a:r>
            <a:endParaRPr lang="en-US" sz="2000" b="1" dirty="0">
              <a:solidFill>
                <a:schemeClr val="tx1">
                  <a:lumMod val="75000"/>
                  <a:lumOff val="25000"/>
                </a:schemeClr>
              </a:solidFill>
            </a:endParaRPr>
          </a:p>
        </p:txBody>
      </p:sp>
      <p:sp>
        <p:nvSpPr>
          <p:cNvPr id="37" name="TextBox 36">
            <a:extLst>
              <a:ext uri="{FF2B5EF4-FFF2-40B4-BE49-F238E27FC236}">
                <a16:creationId xmlns:a16="http://schemas.microsoft.com/office/drawing/2014/main" id="{3778FA8E-4D47-3838-2B74-E8E905D555D7}"/>
              </a:ext>
            </a:extLst>
          </p:cNvPr>
          <p:cNvSpPr txBox="1"/>
          <p:nvPr/>
        </p:nvSpPr>
        <p:spPr>
          <a:xfrm>
            <a:off x="11068984" y="3761150"/>
            <a:ext cx="1452911" cy="923330"/>
          </a:xfrm>
          <a:prstGeom prst="rect">
            <a:avLst/>
          </a:prstGeom>
          <a:noFill/>
        </p:spPr>
        <p:txBody>
          <a:bodyPr wrap="square">
            <a:spAutoFit/>
          </a:bodyPr>
          <a:lstStyle/>
          <a:p>
            <a:r>
              <a:rPr lang="ar-EG" sz="1800" b="1" dirty="0">
                <a:solidFill>
                  <a:schemeClr val="tx1"/>
                </a:solidFill>
                <a:latin typeface="+mj-lt"/>
                <a:cs typeface="+mn-cs"/>
              </a:rPr>
              <a:t>التوقعات داخل المنزل</a:t>
            </a:r>
            <a:endParaRPr lang="en-US" dirty="0"/>
          </a:p>
        </p:txBody>
      </p:sp>
      <p:sp>
        <p:nvSpPr>
          <p:cNvPr id="38" name="TextBox 37">
            <a:extLst>
              <a:ext uri="{FF2B5EF4-FFF2-40B4-BE49-F238E27FC236}">
                <a16:creationId xmlns:a16="http://schemas.microsoft.com/office/drawing/2014/main" id="{5FD574AE-E9E6-E931-2EF9-CF223CA553F7}"/>
              </a:ext>
            </a:extLst>
          </p:cNvPr>
          <p:cNvSpPr txBox="1"/>
          <p:nvPr/>
        </p:nvSpPr>
        <p:spPr>
          <a:xfrm>
            <a:off x="11068983" y="5052964"/>
            <a:ext cx="1452911" cy="646331"/>
          </a:xfrm>
          <a:prstGeom prst="rect">
            <a:avLst/>
          </a:prstGeom>
          <a:noFill/>
        </p:spPr>
        <p:txBody>
          <a:bodyPr wrap="square">
            <a:spAutoFit/>
          </a:bodyPr>
          <a:lstStyle/>
          <a:p>
            <a:r>
              <a:rPr lang="ar-EG" sz="1800" b="1" dirty="0">
                <a:solidFill>
                  <a:schemeClr val="tx1"/>
                </a:solidFill>
                <a:latin typeface="+mj-lt"/>
                <a:cs typeface="+mn-cs"/>
              </a:rPr>
              <a:t>توقعات </a:t>
            </a:r>
            <a:r>
              <a:rPr lang="ar-EG" b="1" dirty="0">
                <a:latin typeface="+mj-lt"/>
              </a:rPr>
              <a:t>المجتمع </a:t>
            </a:r>
            <a:endParaRPr lang="en-US" b="1" dirty="0">
              <a:latin typeface="+mj-lt"/>
            </a:endParaRPr>
          </a:p>
        </p:txBody>
      </p:sp>
      <p:sp>
        <p:nvSpPr>
          <p:cNvPr id="2" name="Arrow: Circular 1">
            <a:extLst>
              <a:ext uri="{FF2B5EF4-FFF2-40B4-BE49-F238E27FC236}">
                <a16:creationId xmlns:a16="http://schemas.microsoft.com/office/drawing/2014/main" id="{B1555A46-A2F1-0427-086A-C6F7E0F5836C}"/>
              </a:ext>
            </a:extLst>
          </p:cNvPr>
          <p:cNvSpPr/>
          <p:nvPr/>
        </p:nvSpPr>
        <p:spPr>
          <a:xfrm rot="10800000">
            <a:off x="5176995" y="3270992"/>
            <a:ext cx="688111" cy="618308"/>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 name="Arrow: Circular 2">
            <a:extLst>
              <a:ext uri="{FF2B5EF4-FFF2-40B4-BE49-F238E27FC236}">
                <a16:creationId xmlns:a16="http://schemas.microsoft.com/office/drawing/2014/main" id="{95E50442-9EE6-0F7B-EBEE-9B1010D1C5C1}"/>
              </a:ext>
            </a:extLst>
          </p:cNvPr>
          <p:cNvSpPr/>
          <p:nvPr/>
        </p:nvSpPr>
        <p:spPr>
          <a:xfrm>
            <a:off x="5176995" y="3033182"/>
            <a:ext cx="688111" cy="618308"/>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US"/>
          </a:p>
        </p:txBody>
      </p:sp>
    </p:spTree>
    <p:extLst>
      <p:ext uri="{BB962C8B-B14F-4D97-AF65-F5344CB8AC3E}">
        <p14:creationId xmlns:p14="http://schemas.microsoft.com/office/powerpoint/2010/main" val="359861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p:bldP spid="24" grpId="0" animBg="1"/>
      <p:bldP spid="25" grpId="0"/>
      <p:bldP spid="27" grpId="0" animBg="1"/>
      <p:bldP spid="28" grpId="0"/>
      <p:bldP spid="30" grpId="0" animBg="1"/>
      <p:bldP spid="31" grpId="0"/>
      <p:bldP spid="33" grpId="0" animBg="1"/>
      <p:bldP spid="34" grpId="0"/>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24558D4-6D4D-4048-957C-52D4B8D063E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33966"/>
            <a:ext cx="12192000" cy="6858000"/>
          </a:xfrm>
          <a:prstGeom prst="rect">
            <a:avLst/>
          </a:prstGeom>
        </p:spPr>
      </p:pic>
      <p:sp>
        <p:nvSpPr>
          <p:cNvPr id="2" name="Title 1">
            <a:extLst>
              <a:ext uri="{FF2B5EF4-FFF2-40B4-BE49-F238E27FC236}">
                <a16:creationId xmlns:a16="http://schemas.microsoft.com/office/drawing/2014/main" id="{8AF8FFA2-F616-4EFA-B5B6-707D8CC2F981}"/>
              </a:ext>
            </a:extLst>
          </p:cNvPr>
          <p:cNvSpPr>
            <a:spLocks noGrp="1"/>
          </p:cNvSpPr>
          <p:nvPr>
            <p:ph type="ctrTitle"/>
          </p:nvPr>
        </p:nvSpPr>
        <p:spPr>
          <a:xfrm>
            <a:off x="502419" y="-223280"/>
            <a:ext cx="11509191" cy="1651271"/>
          </a:xfrm>
        </p:spPr>
        <p:txBody>
          <a:bodyPr>
            <a:noAutofit/>
          </a:bodyPr>
          <a:lstStyle/>
          <a:p>
            <a:pPr algn="ctr" rtl="1"/>
            <a:r>
              <a:rPr lang="ar-EG" sz="2800" b="1" dirty="0">
                <a:solidFill>
                  <a:srgbClr val="FFC000"/>
                </a:solidFill>
              </a:rPr>
              <a:t>شكرا</a:t>
            </a:r>
            <a:endParaRPr lang="en-US" sz="2800" b="1" dirty="0">
              <a:solidFill>
                <a:schemeClr val="bg1"/>
              </a:solidFill>
            </a:endParaRPr>
          </a:p>
        </p:txBody>
      </p:sp>
    </p:spTree>
    <p:extLst>
      <p:ext uri="{BB962C8B-B14F-4D97-AF65-F5344CB8AC3E}">
        <p14:creationId xmlns:p14="http://schemas.microsoft.com/office/powerpoint/2010/main" val="2055315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EG" dirty="0"/>
              <a:t>محتوى العرض</a:t>
            </a:r>
            <a:r>
              <a:rPr lang="en-US" dirty="0"/>
              <a:t> </a:t>
            </a:r>
          </a:p>
        </p:txBody>
      </p:sp>
      <p:sp>
        <p:nvSpPr>
          <p:cNvPr id="3" name="Content Placeholder 2"/>
          <p:cNvSpPr>
            <a:spLocks noGrp="1"/>
          </p:cNvSpPr>
          <p:nvPr>
            <p:ph idx="1"/>
          </p:nvPr>
        </p:nvSpPr>
        <p:spPr>
          <a:xfrm>
            <a:off x="616531" y="1241403"/>
            <a:ext cx="10515600" cy="4351338"/>
          </a:xfrm>
        </p:spPr>
        <p:txBody>
          <a:bodyPr>
            <a:noAutofit/>
          </a:bodyPr>
          <a:lstStyle/>
          <a:p>
            <a:pPr algn="r" rtl="1"/>
            <a:r>
              <a:rPr lang="ar-EG" sz="2800" dirty="0">
                <a:solidFill>
                  <a:schemeClr val="tx1"/>
                </a:solidFill>
                <a:latin typeface="+mn-lt"/>
                <a:cs typeface="+mn-cs"/>
              </a:rPr>
              <a:t>أهمية الأعراف الاجتماعية</a:t>
            </a:r>
          </a:p>
          <a:p>
            <a:pPr algn="r" rtl="1"/>
            <a:r>
              <a:rPr lang="ar-EG" sz="2800" dirty="0">
                <a:solidFill>
                  <a:schemeClr val="tx1"/>
                </a:solidFill>
                <a:latin typeface="+mn-lt"/>
                <a:cs typeface="+mn-cs"/>
              </a:rPr>
              <a:t>آثار الأعراف الاجتماعية في سياق المجتمع المصري</a:t>
            </a:r>
          </a:p>
          <a:p>
            <a:pPr algn="r" rtl="1"/>
            <a:r>
              <a:rPr lang="ar-EG" sz="2800" dirty="0">
                <a:solidFill>
                  <a:schemeClr val="tx1"/>
                </a:solidFill>
                <a:latin typeface="+mn-lt"/>
                <a:cs typeface="+mn-cs"/>
              </a:rPr>
              <a:t>أهداف الدراسة </a:t>
            </a:r>
          </a:p>
          <a:p>
            <a:pPr algn="r" rtl="1"/>
            <a:r>
              <a:rPr lang="ar-EG" sz="2800" dirty="0">
                <a:solidFill>
                  <a:schemeClr val="tx1"/>
                </a:solidFill>
                <a:latin typeface="+mn-lt"/>
                <a:cs typeface="+mn-cs"/>
              </a:rPr>
              <a:t>أسئلة الدراسة</a:t>
            </a:r>
          </a:p>
          <a:p>
            <a:pPr algn="r" rtl="1"/>
            <a:r>
              <a:rPr lang="ar-EG" sz="2800" dirty="0">
                <a:solidFill>
                  <a:schemeClr val="tx1"/>
                </a:solidFill>
                <a:latin typeface="+mn-lt"/>
                <a:cs typeface="+mn-cs"/>
              </a:rPr>
              <a:t>فرضية الدراسة</a:t>
            </a:r>
          </a:p>
          <a:p>
            <a:pPr algn="r" rtl="1"/>
            <a:r>
              <a:rPr lang="ar-EG" sz="2800" dirty="0">
                <a:solidFill>
                  <a:schemeClr val="tx1"/>
                </a:solidFill>
                <a:latin typeface="+mn-lt"/>
                <a:cs typeface="+mn-cs"/>
              </a:rPr>
              <a:t>الإطار النظري: نظرية الأعراف الاجتماعية </a:t>
            </a:r>
          </a:p>
          <a:p>
            <a:pPr algn="r" rtl="1"/>
            <a:r>
              <a:rPr lang="ar-EG" sz="2800" dirty="0">
                <a:solidFill>
                  <a:schemeClr val="tx1"/>
                </a:solidFill>
                <a:latin typeface="+mn-lt"/>
                <a:cs typeface="+mn-cs"/>
              </a:rPr>
              <a:t>منهجية الدراسة</a:t>
            </a:r>
            <a:endParaRPr lang="en-US" sz="2800" dirty="0">
              <a:solidFill>
                <a:schemeClr val="tx1"/>
              </a:solidFill>
              <a:latin typeface="+mn-lt"/>
              <a:cs typeface="+mn-cs"/>
            </a:endParaRPr>
          </a:p>
          <a:p>
            <a:pPr lvl="2" algn="r" rtl="1"/>
            <a:r>
              <a:rPr lang="ar-EG" sz="2600" dirty="0">
                <a:solidFill>
                  <a:schemeClr val="tx1"/>
                </a:solidFill>
                <a:latin typeface="+mn-lt"/>
                <a:cs typeface="+mn-cs"/>
              </a:rPr>
              <a:t>منهجية الدراسة الكيفية</a:t>
            </a:r>
            <a:endParaRPr lang="en-US" sz="2600" dirty="0">
              <a:solidFill>
                <a:schemeClr val="tx1"/>
              </a:solidFill>
              <a:latin typeface="+mn-lt"/>
              <a:cs typeface="+mn-cs"/>
            </a:endParaRPr>
          </a:p>
          <a:p>
            <a:pPr lvl="2" algn="r" rtl="1"/>
            <a:r>
              <a:rPr lang="ar-EG" sz="2600" dirty="0">
                <a:solidFill>
                  <a:schemeClr val="tx1"/>
                </a:solidFill>
                <a:latin typeface="+mn-lt"/>
                <a:cs typeface="+mn-cs"/>
              </a:rPr>
              <a:t>منهجية الدراسة الكمية</a:t>
            </a:r>
          </a:p>
        </p:txBody>
      </p:sp>
    </p:spTree>
    <p:extLst>
      <p:ext uri="{BB962C8B-B14F-4D97-AF65-F5344CB8AC3E}">
        <p14:creationId xmlns:p14="http://schemas.microsoft.com/office/powerpoint/2010/main" val="1009910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DFE3E8-D464-DF7A-6853-914864EAE7B7}"/>
              </a:ext>
            </a:extLst>
          </p:cNvPr>
          <p:cNvSpPr>
            <a:spLocks noGrp="1"/>
          </p:cNvSpPr>
          <p:nvPr>
            <p:ph idx="1"/>
          </p:nvPr>
        </p:nvSpPr>
        <p:spPr>
          <a:xfrm>
            <a:off x="616531" y="1381694"/>
            <a:ext cx="10515600" cy="5053829"/>
          </a:xfrm>
        </p:spPr>
        <p:txBody>
          <a:bodyPr>
            <a:noAutofit/>
          </a:bodyPr>
          <a:lstStyle/>
          <a:p>
            <a:pPr marL="342900" lvl="1" indent="-342900" algn="r" rtl="1">
              <a:spcBef>
                <a:spcPts val="2400"/>
              </a:spcBef>
            </a:pPr>
            <a:r>
              <a:rPr lang="ar-EG" sz="2400" dirty="0">
                <a:solidFill>
                  <a:schemeClr val="tx1"/>
                </a:solidFill>
                <a:latin typeface="+mn-lt"/>
                <a:cs typeface="+mn-cs"/>
              </a:rPr>
              <a:t>تقوم التنمية المستدامة على الاختيار الواعي من</a:t>
            </a:r>
            <a:r>
              <a:rPr lang="en-US" sz="2400" dirty="0">
                <a:solidFill>
                  <a:schemeClr val="tx1"/>
                </a:solidFill>
                <a:latin typeface="+mn-lt"/>
                <a:cs typeface="+mn-cs"/>
              </a:rPr>
              <a:t> </a:t>
            </a:r>
            <a:r>
              <a:rPr lang="ar-EG" sz="2400" dirty="0">
                <a:solidFill>
                  <a:schemeClr val="tx1"/>
                </a:solidFill>
                <a:latin typeface="+mn-lt"/>
                <a:cs typeface="+mn-cs"/>
              </a:rPr>
              <a:t>قبل المواطن، وإتخاذ القرارات المستندة على الآدلة من</a:t>
            </a:r>
            <a:r>
              <a:rPr lang="en-US" sz="2400" dirty="0">
                <a:solidFill>
                  <a:schemeClr val="tx1"/>
                </a:solidFill>
                <a:latin typeface="+mn-lt"/>
                <a:cs typeface="+mn-cs"/>
              </a:rPr>
              <a:t> </a:t>
            </a:r>
            <a:r>
              <a:rPr lang="ar-EG" sz="2400" dirty="0">
                <a:solidFill>
                  <a:schemeClr val="tx1"/>
                </a:solidFill>
                <a:latin typeface="+mn-lt"/>
                <a:cs typeface="+mn-cs"/>
              </a:rPr>
              <a:t>قبل متخذ القرار من أجل تحقيق الرفاهية لجميع الأجيال الحالية والمستقبلية </a:t>
            </a:r>
          </a:p>
          <a:p>
            <a:pPr marL="342900" lvl="1" indent="-342900" algn="r" rtl="1">
              <a:spcBef>
                <a:spcPts val="2400"/>
              </a:spcBef>
            </a:pPr>
            <a:r>
              <a:rPr lang="ar-EG" sz="2400" dirty="0">
                <a:solidFill>
                  <a:schemeClr val="tx1"/>
                </a:solidFill>
                <a:latin typeface="+mn-lt"/>
                <a:cs typeface="+mn-cs"/>
              </a:rPr>
              <a:t>ويستدعي الاختيار الواعي ضرورة التعامل مع الأعراف والمعتقدات السائدة في المجتمع.</a:t>
            </a:r>
          </a:p>
          <a:p>
            <a:pPr algn="r" rtl="1">
              <a:spcBef>
                <a:spcPts val="2400"/>
              </a:spcBef>
            </a:pPr>
            <a:r>
              <a:rPr lang="ar-EG" sz="2400" dirty="0">
                <a:solidFill>
                  <a:schemeClr val="tx1"/>
                </a:solidFill>
                <a:latin typeface="+mn-lt"/>
                <a:cs typeface="+mn-cs"/>
              </a:rPr>
              <a:t>تشرح الأعراف الاجتماعية السياق الاجتماعي الذي يؤثر على عملية صنع القرار على كافة المستويات في المجتمع.</a:t>
            </a:r>
          </a:p>
          <a:p>
            <a:pPr marL="342900" lvl="1" indent="-342900" algn="r" rtl="1">
              <a:spcBef>
                <a:spcPts val="2400"/>
              </a:spcBef>
            </a:pPr>
            <a:r>
              <a:rPr lang="ar-EG" sz="2400" dirty="0">
                <a:solidFill>
                  <a:schemeClr val="tx1"/>
                </a:solidFill>
                <a:latin typeface="+mn-lt"/>
                <a:cs typeface="+mn-cs"/>
              </a:rPr>
              <a:t>تعرف الأعراف الخاصة بالنوع الاجتماعي على أنها توصيف للأدوار الإجتماعية (</a:t>
            </a:r>
            <a:r>
              <a:rPr lang="en-US" sz="2400" dirty="0">
                <a:solidFill>
                  <a:schemeClr val="tx1"/>
                </a:solidFill>
                <a:latin typeface="+mn-lt"/>
                <a:cs typeface="+mn-cs"/>
              </a:rPr>
              <a:t>gender roles</a:t>
            </a:r>
            <a:r>
              <a:rPr lang="ar-EG" sz="2400" dirty="0">
                <a:solidFill>
                  <a:schemeClr val="tx1"/>
                </a:solidFill>
                <a:latin typeface="+mn-lt"/>
                <a:cs typeface="+mn-cs"/>
              </a:rPr>
              <a:t>)</a:t>
            </a:r>
            <a:r>
              <a:rPr lang="en-US" sz="2400" dirty="0">
                <a:solidFill>
                  <a:schemeClr val="tx1"/>
                </a:solidFill>
                <a:latin typeface="+mn-lt"/>
                <a:cs typeface="+mn-cs"/>
              </a:rPr>
              <a:t> </a:t>
            </a:r>
            <a:r>
              <a:rPr lang="ar-EG" sz="2400" dirty="0">
                <a:solidFill>
                  <a:schemeClr val="tx1"/>
                </a:solidFill>
                <a:latin typeface="+mn-lt"/>
                <a:cs typeface="+mn-cs"/>
              </a:rPr>
              <a:t>أو التوقعات الاجتماعية المتبادلة (</a:t>
            </a:r>
            <a:r>
              <a:rPr lang="en-US" sz="2400" dirty="0">
                <a:solidFill>
                  <a:schemeClr val="tx1"/>
                </a:solidFill>
                <a:latin typeface="+mn-lt"/>
                <a:cs typeface="+mn-cs"/>
              </a:rPr>
              <a:t>mutual expectations</a:t>
            </a:r>
            <a:r>
              <a:rPr lang="ar-EG" sz="2400" dirty="0">
                <a:solidFill>
                  <a:schemeClr val="tx1"/>
                </a:solidFill>
                <a:latin typeface="+mn-lt"/>
                <a:cs typeface="+mn-cs"/>
              </a:rPr>
              <a:t>) بين الذكور والإناث في وقت معين.</a:t>
            </a:r>
            <a:endParaRPr lang="en-US" sz="2400" dirty="0">
              <a:solidFill>
                <a:schemeClr val="tx1"/>
              </a:solidFill>
              <a:latin typeface="+mn-lt"/>
              <a:cs typeface="+mn-cs"/>
            </a:endParaRPr>
          </a:p>
        </p:txBody>
      </p:sp>
      <p:sp>
        <p:nvSpPr>
          <p:cNvPr id="4" name="Title 1">
            <a:extLst>
              <a:ext uri="{FF2B5EF4-FFF2-40B4-BE49-F238E27FC236}">
                <a16:creationId xmlns:a16="http://schemas.microsoft.com/office/drawing/2014/main" id="{18D96644-87D3-AC56-8924-56A0D001F6F4}"/>
              </a:ext>
            </a:extLst>
          </p:cNvPr>
          <p:cNvSpPr>
            <a:spLocks noGrp="1"/>
          </p:cNvSpPr>
          <p:nvPr>
            <p:ph type="title"/>
          </p:nvPr>
        </p:nvSpPr>
        <p:spPr>
          <a:xfrm>
            <a:off x="412750" y="79375"/>
            <a:ext cx="10515600" cy="909638"/>
          </a:xfrm>
        </p:spPr>
        <p:txBody>
          <a:bodyPr/>
          <a:lstStyle/>
          <a:p>
            <a:pPr algn="ctr"/>
            <a:r>
              <a:rPr lang="ar-EG" dirty="0">
                <a:latin typeface="+mn-lt"/>
              </a:rPr>
              <a:t>أهمية الأعراف الاجتماعية</a:t>
            </a:r>
          </a:p>
        </p:txBody>
      </p:sp>
    </p:spTree>
    <p:extLst>
      <p:ext uri="{BB962C8B-B14F-4D97-AF65-F5344CB8AC3E}">
        <p14:creationId xmlns:p14="http://schemas.microsoft.com/office/powerpoint/2010/main" val="700641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A7702-4EC8-684B-B9F0-3F609E2D8DA6}"/>
              </a:ext>
            </a:extLst>
          </p:cNvPr>
          <p:cNvSpPr>
            <a:spLocks noGrp="1"/>
          </p:cNvSpPr>
          <p:nvPr>
            <p:ph type="title"/>
          </p:nvPr>
        </p:nvSpPr>
        <p:spPr/>
        <p:txBody>
          <a:bodyPr/>
          <a:lstStyle/>
          <a:p>
            <a:pPr algn="ctr" rtl="1"/>
            <a:r>
              <a:rPr lang="ar-EG" dirty="0"/>
              <a:t>الاستراتيجية الوطنية لتمكين المرأة 2030</a:t>
            </a:r>
            <a:endParaRPr lang="en-US" dirty="0"/>
          </a:p>
        </p:txBody>
      </p:sp>
      <p:sp>
        <p:nvSpPr>
          <p:cNvPr id="3" name="Content Placeholder 2">
            <a:extLst>
              <a:ext uri="{FF2B5EF4-FFF2-40B4-BE49-F238E27FC236}">
                <a16:creationId xmlns:a16="http://schemas.microsoft.com/office/drawing/2014/main" id="{AC3FB95D-B433-F7BA-E1D0-17B7AF0C0D6A}"/>
              </a:ext>
            </a:extLst>
          </p:cNvPr>
          <p:cNvSpPr>
            <a:spLocks noGrp="1"/>
          </p:cNvSpPr>
          <p:nvPr>
            <p:ph idx="1"/>
          </p:nvPr>
        </p:nvSpPr>
        <p:spPr>
          <a:xfrm>
            <a:off x="616531" y="1509016"/>
            <a:ext cx="10515600" cy="4660288"/>
          </a:xfrm>
        </p:spPr>
        <p:txBody>
          <a:bodyPr>
            <a:noAutofit/>
          </a:bodyPr>
          <a:lstStyle/>
          <a:p>
            <a:pPr marL="857250" lvl="3" indent="0" algn="r" rtl="1">
              <a:spcBef>
                <a:spcPts val="2400"/>
              </a:spcBef>
              <a:buNone/>
            </a:pPr>
            <a:r>
              <a:rPr lang="ar-EG" sz="2000" b="1" dirty="0">
                <a:solidFill>
                  <a:schemeClr val="tx1"/>
                </a:solidFill>
                <a:latin typeface="+mn-lt"/>
                <a:cs typeface="+mn-cs"/>
              </a:rPr>
              <a:t>تحت محور الحماية:</a:t>
            </a:r>
          </a:p>
          <a:p>
            <a:pPr marL="1200150" lvl="3" indent="-342900" algn="r" rtl="1">
              <a:spcBef>
                <a:spcPts val="2400"/>
              </a:spcBef>
            </a:pPr>
            <a:r>
              <a:rPr lang="ar-EG" sz="2000" dirty="0">
                <a:solidFill>
                  <a:schemeClr val="tx1"/>
                </a:solidFill>
                <a:latin typeface="+mn-lt"/>
                <a:cs typeface="+mn-cs"/>
              </a:rPr>
              <a:t>"تغيير ثقافة المجتمع نحو المرأة من خلال القضاء على كافة أوجه الإساءة التي تواجه المرأة المصرية وتصحيح الصورة الذهنية التي تشكلها وسائل الإعلام عن المرأة المصرية“</a:t>
            </a:r>
          </a:p>
          <a:p>
            <a:pPr marL="1200150" lvl="3" indent="-342900" algn="r" rtl="1">
              <a:spcBef>
                <a:spcPts val="2400"/>
              </a:spcBef>
            </a:pPr>
            <a:r>
              <a:rPr lang="ar-EG" sz="2000" dirty="0">
                <a:solidFill>
                  <a:schemeClr val="tx1"/>
                </a:solidFill>
                <a:latin typeface="+mn-lt"/>
                <a:cs typeface="+mn-cs"/>
              </a:rPr>
              <a:t>"تبني كافة فئات المجتمع لتمكين المرأة كمسؤولية جماعية، وتشجيعهم على المشاركة في تحقيق ذلك وخاصة من قبل الرجال والشبان"</a:t>
            </a:r>
          </a:p>
          <a:p>
            <a:pPr marL="857250" lvl="3" indent="0" algn="r" rtl="1">
              <a:spcBef>
                <a:spcPts val="2400"/>
              </a:spcBef>
              <a:buNone/>
            </a:pPr>
            <a:r>
              <a:rPr lang="ar-EG" sz="2000" b="1" dirty="0">
                <a:solidFill>
                  <a:schemeClr val="tx1"/>
                </a:solidFill>
                <a:latin typeface="+mn-lt"/>
                <a:cs typeface="+mn-cs"/>
              </a:rPr>
              <a:t>تحت محور التمكين الاقتصادي:</a:t>
            </a:r>
          </a:p>
          <a:p>
            <a:pPr marL="1200150" lvl="3" indent="-342900" algn="r" rtl="1">
              <a:spcBef>
                <a:spcPts val="2400"/>
              </a:spcBef>
            </a:pPr>
            <a:r>
              <a:rPr lang="ar-EG" sz="2000" dirty="0">
                <a:solidFill>
                  <a:schemeClr val="tx1"/>
                </a:solidFill>
                <a:latin typeface="+mn-lt"/>
                <a:cs typeface="+mn-cs"/>
              </a:rPr>
              <a:t>"تحقيق تكافؤ الفرص في توظيف النساء في كافة القطاعات بما في ذلك القطاع الخاص، وريادة الأعمال، والمناصب الرئيسية خلال تهيئة الفرص للمرأة وتوسيع قدراتها على الاختيار، ومنع الممارسات التي تكرس التمييز ضدها أو التي تضر بها، سواء في المجتمع العام أو داخل الأسرة"</a:t>
            </a:r>
            <a:endParaRPr lang="en-US" sz="2000" dirty="0">
              <a:solidFill>
                <a:schemeClr val="tx1"/>
              </a:solidFill>
              <a:latin typeface="+mn-lt"/>
              <a:cs typeface="+mn-cs"/>
            </a:endParaRPr>
          </a:p>
        </p:txBody>
      </p:sp>
    </p:spTree>
    <p:extLst>
      <p:ext uri="{BB962C8B-B14F-4D97-AF65-F5344CB8AC3E}">
        <p14:creationId xmlns:p14="http://schemas.microsoft.com/office/powerpoint/2010/main" val="3674969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pPr algn="ctr"/>
            <a:r>
              <a:rPr lang="ar-EG" dirty="0">
                <a:latin typeface="+mn-lt"/>
              </a:rPr>
              <a:t>آثار الأعراف الاجتماعية على دور المرأة</a:t>
            </a:r>
          </a:p>
        </p:txBody>
      </p:sp>
      <p:sp>
        <p:nvSpPr>
          <p:cNvPr id="3" name="Content Placeholder 2"/>
          <p:cNvSpPr>
            <a:spLocks noGrp="1"/>
          </p:cNvSpPr>
          <p:nvPr>
            <p:ph idx="1"/>
          </p:nvPr>
        </p:nvSpPr>
        <p:spPr>
          <a:xfrm>
            <a:off x="616531" y="1326382"/>
            <a:ext cx="10515600" cy="5161504"/>
          </a:xfrm>
        </p:spPr>
        <p:txBody>
          <a:bodyPr>
            <a:noAutofit/>
          </a:bodyPr>
          <a:lstStyle/>
          <a:p>
            <a:pPr marL="342900" lvl="1" indent="-342900" algn="r" rtl="1">
              <a:lnSpc>
                <a:spcPct val="120000"/>
              </a:lnSpc>
              <a:spcBef>
                <a:spcPts val="1200"/>
              </a:spcBef>
            </a:pPr>
            <a:r>
              <a:rPr lang="ar-EG" sz="2000" b="1" dirty="0">
                <a:solidFill>
                  <a:schemeClr val="tx1"/>
                </a:solidFill>
                <a:latin typeface="+mn-lt"/>
                <a:cs typeface="+mn-cs"/>
              </a:rPr>
              <a:t>يوضح التقرير العالمي للفجوة بين الجنسين (2023) :</a:t>
            </a:r>
          </a:p>
          <a:p>
            <a:pPr marL="742950" lvl="2" indent="-342900" algn="r" rtl="1">
              <a:spcBef>
                <a:spcPts val="1200"/>
              </a:spcBef>
            </a:pPr>
            <a:r>
              <a:rPr lang="ar-EG" sz="2000" dirty="0">
                <a:solidFill>
                  <a:schemeClr val="tx1"/>
                </a:solidFill>
                <a:latin typeface="+mn-lt"/>
                <a:cs typeface="+mn-cs"/>
              </a:rPr>
              <a:t>ارتفاع معدل التحاق الإناث بالتعليم العالي %</a:t>
            </a:r>
            <a:r>
              <a:rPr lang="en-US" sz="2000" dirty="0">
                <a:solidFill>
                  <a:schemeClr val="tx1"/>
                </a:solidFill>
                <a:latin typeface="+mn-lt"/>
                <a:cs typeface="+mn-cs"/>
              </a:rPr>
              <a:t>42.5</a:t>
            </a:r>
            <a:r>
              <a:rPr lang="ar-EG" sz="2000" dirty="0">
                <a:solidFill>
                  <a:schemeClr val="tx1"/>
                </a:solidFill>
                <a:latin typeface="+mn-lt"/>
                <a:cs typeface="+mn-cs"/>
              </a:rPr>
              <a:t> (و%</a:t>
            </a:r>
            <a:r>
              <a:rPr lang="en-US" sz="2000" dirty="0">
                <a:solidFill>
                  <a:schemeClr val="tx1"/>
                </a:solidFill>
                <a:latin typeface="+mn-lt"/>
                <a:cs typeface="+mn-cs"/>
              </a:rPr>
              <a:t>43</a:t>
            </a:r>
            <a:r>
              <a:rPr lang="ar-EG" sz="2000" dirty="0">
                <a:solidFill>
                  <a:schemeClr val="tx1"/>
                </a:solidFill>
                <a:latin typeface="+mn-lt"/>
                <a:cs typeface="+mn-cs"/>
              </a:rPr>
              <a:t> للذكور) في مصر</a:t>
            </a:r>
          </a:p>
          <a:p>
            <a:pPr marL="742950" lvl="2" indent="-342900" algn="r" rtl="1">
              <a:spcBef>
                <a:spcPts val="1200"/>
              </a:spcBef>
            </a:pPr>
            <a:r>
              <a:rPr lang="ar-EG" sz="2000" dirty="0">
                <a:solidFill>
                  <a:schemeClr val="tx1"/>
                </a:solidFill>
                <a:latin typeface="+mn-lt"/>
                <a:cs typeface="+mn-cs"/>
              </a:rPr>
              <a:t>بينما انخفضت النساء في القوى العاملة إلى</a:t>
            </a:r>
            <a:r>
              <a:rPr lang="en-US" sz="2000" dirty="0">
                <a:solidFill>
                  <a:schemeClr val="tx1"/>
                </a:solidFill>
                <a:latin typeface="+mn-lt"/>
                <a:cs typeface="+mn-cs"/>
              </a:rPr>
              <a:t>15.3 </a:t>
            </a:r>
            <a:r>
              <a:rPr lang="ar-EG" sz="2000" dirty="0">
                <a:solidFill>
                  <a:schemeClr val="tx1"/>
                </a:solidFill>
                <a:latin typeface="+mn-lt"/>
                <a:cs typeface="+mn-cs"/>
              </a:rPr>
              <a:t>% (أقل من المتوسط الإقليمي </a:t>
            </a:r>
            <a:r>
              <a:rPr lang="en-US" sz="2000" dirty="0">
                <a:solidFill>
                  <a:schemeClr val="tx1"/>
                </a:solidFill>
                <a:latin typeface="+mn-lt"/>
                <a:cs typeface="+mn-cs"/>
              </a:rPr>
              <a:t>30%</a:t>
            </a:r>
            <a:r>
              <a:rPr lang="ar-EG" sz="2000" dirty="0">
                <a:solidFill>
                  <a:schemeClr val="tx1"/>
                </a:solidFill>
                <a:latin typeface="+mn-lt"/>
                <a:cs typeface="+mn-cs"/>
              </a:rPr>
              <a:t>)، مع ارتفعت نسبة الرجال إلى </a:t>
            </a:r>
            <a:r>
              <a:rPr lang="en-US" sz="2000" dirty="0">
                <a:solidFill>
                  <a:schemeClr val="tx1"/>
                </a:solidFill>
                <a:latin typeface="+mn-lt"/>
                <a:cs typeface="+mn-cs"/>
              </a:rPr>
              <a:t>69.1</a:t>
            </a:r>
            <a:r>
              <a:rPr lang="ar-EG" sz="2000" dirty="0">
                <a:solidFill>
                  <a:schemeClr val="tx1"/>
                </a:solidFill>
                <a:latin typeface="+mn-lt"/>
                <a:cs typeface="+mn-cs"/>
              </a:rPr>
              <a:t>%.</a:t>
            </a:r>
          </a:p>
          <a:p>
            <a:pPr marL="342900" lvl="1" indent="-342900" algn="r" rtl="1">
              <a:lnSpc>
                <a:spcPct val="120000"/>
              </a:lnSpc>
              <a:spcBef>
                <a:spcPts val="1200"/>
              </a:spcBef>
            </a:pPr>
            <a:endParaRPr lang="ar-EG" sz="100" dirty="0">
              <a:solidFill>
                <a:schemeClr val="tx1"/>
              </a:solidFill>
              <a:latin typeface="+mn-lt"/>
              <a:cs typeface="+mn-cs"/>
            </a:endParaRPr>
          </a:p>
          <a:p>
            <a:pPr marL="342900" lvl="1" indent="-342900" algn="r" rtl="1">
              <a:lnSpc>
                <a:spcPct val="120000"/>
              </a:lnSpc>
              <a:spcBef>
                <a:spcPts val="1200"/>
              </a:spcBef>
            </a:pPr>
            <a:r>
              <a:rPr lang="ar-EG" sz="2000" b="1" dirty="0">
                <a:solidFill>
                  <a:schemeClr val="tx1"/>
                </a:solidFill>
                <a:latin typeface="+mn-lt"/>
                <a:cs typeface="+mn-cs"/>
              </a:rPr>
              <a:t>كشف استطلاع رأي المصريين حول اقتصاد الرعاية، والذي قام به مركز بصيرة بالتعاون البنك الدولي (مارس 2020): </a:t>
            </a:r>
          </a:p>
          <a:p>
            <a:pPr marL="742950" lvl="2" indent="-342900" algn="r" rtl="1">
              <a:lnSpc>
                <a:spcPct val="120000"/>
              </a:lnSpc>
              <a:spcBef>
                <a:spcPts val="1200"/>
              </a:spcBef>
            </a:pPr>
            <a:r>
              <a:rPr lang="ar-EG" sz="2000" dirty="0">
                <a:solidFill>
                  <a:schemeClr val="tx1"/>
                </a:solidFill>
                <a:latin typeface="+mn-lt"/>
                <a:cs typeface="+mn-cs"/>
              </a:rPr>
              <a:t>يعتقد 3 من كل 4 مصريين أنه يجب إعطاء الأولوية للرجال في حالة محدودية فرص العمل</a:t>
            </a:r>
          </a:p>
          <a:p>
            <a:pPr marL="742950" lvl="2" indent="-342900" algn="r" rtl="1">
              <a:spcBef>
                <a:spcPts val="1200"/>
              </a:spcBef>
            </a:pPr>
            <a:r>
              <a:rPr lang="ar-EG" sz="2000" dirty="0">
                <a:solidFill>
                  <a:schemeClr val="tx1"/>
                </a:solidFill>
                <a:latin typeface="+mn-lt"/>
                <a:cs typeface="+mn-cs"/>
              </a:rPr>
              <a:t>97% من الأسر المصرية ترفض طلب المساعدة الخارجية لرعاية أطفالها</a:t>
            </a:r>
          </a:p>
          <a:p>
            <a:pPr marL="742950" lvl="2" indent="-342900" algn="r" rtl="1">
              <a:spcBef>
                <a:spcPts val="1200"/>
              </a:spcBef>
            </a:pPr>
            <a:r>
              <a:rPr lang="ar-EG" sz="2000" dirty="0">
                <a:solidFill>
                  <a:schemeClr val="tx1"/>
                </a:solidFill>
                <a:latin typeface="+mn-lt"/>
                <a:cs typeface="+mn-cs"/>
              </a:rPr>
              <a:t>62% من المصريين يرون أنه ليس من حق الأم الاستعانة بمقدمي الرعاية لأطفالها حتى تتمكن من الخروج للعمل،</a:t>
            </a:r>
          </a:p>
          <a:p>
            <a:pPr marL="742950" lvl="2" indent="-342900" algn="r" rtl="1">
              <a:spcBef>
                <a:spcPts val="1200"/>
              </a:spcBef>
            </a:pPr>
            <a:r>
              <a:rPr lang="ar-EG" sz="2000" dirty="0">
                <a:solidFill>
                  <a:schemeClr val="tx1"/>
                </a:solidFill>
                <a:latin typeface="+mn-lt"/>
                <a:cs typeface="+mn-cs"/>
              </a:rPr>
              <a:t>87% يعتقدون أن الأطفال يعانون عندما تخرج الأم للعمل وتطلب المساعدة على رعايتهم</a:t>
            </a:r>
            <a:endParaRPr lang="en-US" sz="2000" dirty="0">
              <a:solidFill>
                <a:schemeClr val="tx1"/>
              </a:solidFill>
              <a:latin typeface="+mn-lt"/>
              <a:cs typeface="+mn-cs"/>
            </a:endParaRPr>
          </a:p>
        </p:txBody>
      </p:sp>
    </p:spTree>
    <p:extLst>
      <p:ext uri="{BB962C8B-B14F-4D97-AF65-F5344CB8AC3E}">
        <p14:creationId xmlns:p14="http://schemas.microsoft.com/office/powerpoint/2010/main" val="3269714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2C800-C6FB-07FA-C1E3-D12B3B073FF1}"/>
              </a:ext>
            </a:extLst>
          </p:cNvPr>
          <p:cNvSpPr>
            <a:spLocks noGrp="1"/>
          </p:cNvSpPr>
          <p:nvPr>
            <p:ph type="title"/>
          </p:nvPr>
        </p:nvSpPr>
        <p:spPr/>
        <p:txBody>
          <a:bodyPr/>
          <a:lstStyle/>
          <a:p>
            <a:pPr algn="ctr"/>
            <a:r>
              <a:rPr lang="ar-EG" dirty="0"/>
              <a:t>أهداف الدراسة </a:t>
            </a:r>
            <a:endParaRPr lang="en-US" dirty="0"/>
          </a:p>
        </p:txBody>
      </p:sp>
      <p:sp>
        <p:nvSpPr>
          <p:cNvPr id="3" name="Content Placeholder 2">
            <a:extLst>
              <a:ext uri="{FF2B5EF4-FFF2-40B4-BE49-F238E27FC236}">
                <a16:creationId xmlns:a16="http://schemas.microsoft.com/office/drawing/2014/main" id="{F2972AC9-1220-DD8B-3633-C31164B4BAAD}"/>
              </a:ext>
            </a:extLst>
          </p:cNvPr>
          <p:cNvSpPr>
            <a:spLocks noGrp="1"/>
          </p:cNvSpPr>
          <p:nvPr>
            <p:ph idx="1"/>
          </p:nvPr>
        </p:nvSpPr>
        <p:spPr/>
        <p:txBody>
          <a:bodyPr>
            <a:normAutofit/>
          </a:bodyPr>
          <a:lstStyle/>
          <a:p>
            <a:pPr algn="r" rtl="1"/>
            <a:r>
              <a:rPr lang="ar-EG" sz="2800" dirty="0">
                <a:solidFill>
                  <a:schemeClr val="tx1"/>
                </a:solidFill>
                <a:latin typeface="+mn-lt"/>
                <a:cs typeface="+mn-cs"/>
              </a:rPr>
              <a:t>الهدف العام للدراسة: </a:t>
            </a:r>
          </a:p>
          <a:p>
            <a:pPr marL="914400" lvl="2" indent="0" algn="r" rtl="1">
              <a:buNone/>
            </a:pPr>
            <a:r>
              <a:rPr lang="ar-EG" sz="2400" dirty="0">
                <a:solidFill>
                  <a:schemeClr val="tx1"/>
                </a:solidFill>
                <a:latin typeface="+mn-lt"/>
                <a:cs typeface="+mn-cs"/>
              </a:rPr>
              <a:t>دراسة القيم المؤثرة على التمكين الاقتصادي للمرأة في مصر. </a:t>
            </a:r>
          </a:p>
          <a:p>
            <a:pPr marL="914400" lvl="2" indent="0" algn="r" rtl="1">
              <a:buNone/>
            </a:pPr>
            <a:endParaRPr lang="ar-EG" sz="2400" dirty="0">
              <a:solidFill>
                <a:schemeClr val="tx1"/>
              </a:solidFill>
              <a:latin typeface="+mn-lt"/>
              <a:cs typeface="+mn-cs"/>
            </a:endParaRPr>
          </a:p>
          <a:p>
            <a:pPr algn="r" rtl="1"/>
            <a:r>
              <a:rPr lang="ar-EG" sz="2800" dirty="0">
                <a:solidFill>
                  <a:schemeClr val="tx1"/>
                </a:solidFill>
                <a:latin typeface="+mn-lt"/>
                <a:cs typeface="+mn-cs"/>
              </a:rPr>
              <a:t>الأهداف التفصيلية: </a:t>
            </a:r>
          </a:p>
          <a:p>
            <a:pPr lvl="2" algn="r" rtl="1"/>
            <a:r>
              <a:rPr lang="ar-EG" sz="2400" dirty="0">
                <a:solidFill>
                  <a:schemeClr val="tx1"/>
                </a:solidFill>
                <a:latin typeface="+mn-lt"/>
                <a:cs typeface="+mn-cs"/>
              </a:rPr>
              <a:t>قياس الاتجاهات الفعلية للإناث والذكور. </a:t>
            </a:r>
          </a:p>
          <a:p>
            <a:pPr lvl="2" algn="r" rtl="1"/>
            <a:r>
              <a:rPr lang="ar-EG" sz="2400" dirty="0">
                <a:solidFill>
                  <a:schemeClr val="tx1"/>
                </a:solidFill>
                <a:latin typeface="+mn-lt"/>
                <a:cs typeface="+mn-cs"/>
              </a:rPr>
              <a:t> قياس رأي الإناث والذكور لاتجاهات المجتمع.</a:t>
            </a:r>
          </a:p>
          <a:p>
            <a:pPr lvl="2" algn="r" rtl="1"/>
            <a:r>
              <a:rPr lang="ar-EG" sz="2400" dirty="0">
                <a:solidFill>
                  <a:schemeClr val="tx1"/>
                </a:solidFill>
                <a:latin typeface="+mn-lt"/>
                <a:cs typeface="+mn-cs"/>
              </a:rPr>
              <a:t>بناء مؤشر الأعراف الاجتماعية السائدة لاستخدامه في عملية متابعة مشاركة المرأة في سوق العمل</a:t>
            </a:r>
            <a:endParaRPr lang="en-US" sz="2400" dirty="0">
              <a:solidFill>
                <a:schemeClr val="tx1"/>
              </a:solidFill>
              <a:latin typeface="+mn-lt"/>
              <a:cs typeface="+mn-cs"/>
            </a:endParaRPr>
          </a:p>
        </p:txBody>
      </p:sp>
    </p:spTree>
    <p:extLst>
      <p:ext uri="{BB962C8B-B14F-4D97-AF65-F5344CB8AC3E}">
        <p14:creationId xmlns:p14="http://schemas.microsoft.com/office/powerpoint/2010/main" val="3656402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EG" dirty="0"/>
              <a:t>أسئلة الدراسة</a:t>
            </a:r>
          </a:p>
        </p:txBody>
      </p:sp>
      <p:sp>
        <p:nvSpPr>
          <p:cNvPr id="3" name="Content Placeholder 2"/>
          <p:cNvSpPr>
            <a:spLocks noGrp="1"/>
          </p:cNvSpPr>
          <p:nvPr>
            <p:ph idx="1"/>
          </p:nvPr>
        </p:nvSpPr>
        <p:spPr/>
        <p:txBody>
          <a:bodyPr>
            <a:noAutofit/>
          </a:bodyPr>
          <a:lstStyle/>
          <a:p>
            <a:pPr marL="342900" lvl="2" indent="-342900" algn="r" rtl="1">
              <a:spcAft>
                <a:spcPts val="600"/>
              </a:spcAft>
            </a:pPr>
            <a:r>
              <a:rPr lang="ar-EG" sz="2800" dirty="0">
                <a:solidFill>
                  <a:schemeClr val="tx1"/>
                </a:solidFill>
                <a:latin typeface="+mj-lt"/>
                <a:cs typeface="+mn-cs"/>
              </a:rPr>
              <a:t>استكشاف العوامل المؤثرة على التمكين الاقتصادي للمرأة ومشاركة المرأة في سوق العمل والتي قد تكون مدفوعة اجتماعيًا / معياريًا؟</a:t>
            </a:r>
            <a:endParaRPr lang="en-US" sz="2800" dirty="0">
              <a:solidFill>
                <a:schemeClr val="tx1"/>
              </a:solidFill>
              <a:latin typeface="+mj-lt"/>
              <a:cs typeface="+mn-cs"/>
            </a:endParaRPr>
          </a:p>
          <a:p>
            <a:pPr marL="342900" lvl="2" indent="-342900" algn="r" rtl="1">
              <a:spcAft>
                <a:spcPts val="600"/>
              </a:spcAft>
            </a:pPr>
            <a:endParaRPr lang="ar-EG" sz="2800" dirty="0">
              <a:solidFill>
                <a:schemeClr val="tx1"/>
              </a:solidFill>
              <a:latin typeface="+mj-lt"/>
              <a:cs typeface="+mn-cs"/>
            </a:endParaRPr>
          </a:p>
          <a:p>
            <a:pPr marL="342900" lvl="2" indent="-342900" algn="r" rtl="1">
              <a:spcAft>
                <a:spcPts val="600"/>
              </a:spcAft>
            </a:pPr>
            <a:r>
              <a:rPr lang="ar-EG" sz="2800" dirty="0">
                <a:solidFill>
                  <a:schemeClr val="tx1"/>
                </a:solidFill>
                <a:latin typeface="+mj-lt"/>
                <a:cs typeface="+mn-cs"/>
              </a:rPr>
              <a:t>كيف تختلف الأعراف الاجتماعية بين الفئات المجتمع المختلفة (المناطق/ مستويات التعليم.. الخ)؟</a:t>
            </a:r>
            <a:endParaRPr lang="en-US" sz="2800" dirty="0">
              <a:solidFill>
                <a:schemeClr val="tx1"/>
              </a:solidFill>
              <a:latin typeface="+mj-lt"/>
              <a:cs typeface="+mn-cs"/>
            </a:endParaRPr>
          </a:p>
          <a:p>
            <a:pPr marL="342900" lvl="2" indent="-342900" algn="r" rtl="1">
              <a:spcAft>
                <a:spcPts val="600"/>
              </a:spcAft>
            </a:pPr>
            <a:endParaRPr lang="ar-EG" sz="2800" dirty="0">
              <a:solidFill>
                <a:schemeClr val="tx1"/>
              </a:solidFill>
              <a:latin typeface="+mj-lt"/>
              <a:cs typeface="+mn-cs"/>
            </a:endParaRPr>
          </a:p>
          <a:p>
            <a:pPr marL="342900" lvl="2" indent="-342900" algn="r" rtl="1">
              <a:spcAft>
                <a:spcPts val="600"/>
              </a:spcAft>
            </a:pPr>
            <a:r>
              <a:rPr lang="ar-EG" sz="2800" dirty="0">
                <a:solidFill>
                  <a:schemeClr val="tx1"/>
                </a:solidFill>
                <a:latin typeface="+mj-lt"/>
                <a:cs typeface="+mn-cs"/>
              </a:rPr>
              <a:t>ما هو نوع التدخل الذي ينبغي تبنيه لتحقيق التمكين الاقتصادي للمرأة وزيادة مشاركة المرأة في سوق العمل </a:t>
            </a:r>
            <a:r>
              <a:rPr lang="en-US" sz="2800" dirty="0">
                <a:solidFill>
                  <a:schemeClr val="tx1"/>
                </a:solidFill>
                <a:latin typeface="+mj-lt"/>
                <a:cs typeface="+mn-cs"/>
              </a:rPr>
              <a:t>؟</a:t>
            </a:r>
          </a:p>
        </p:txBody>
      </p:sp>
    </p:spTree>
    <p:extLst>
      <p:ext uri="{BB962C8B-B14F-4D97-AF65-F5344CB8AC3E}">
        <p14:creationId xmlns:p14="http://schemas.microsoft.com/office/powerpoint/2010/main" val="3314075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0767F-9450-7225-50B4-DFB0A01FFB16}"/>
              </a:ext>
            </a:extLst>
          </p:cNvPr>
          <p:cNvSpPr>
            <a:spLocks noGrp="1"/>
          </p:cNvSpPr>
          <p:nvPr>
            <p:ph type="title"/>
          </p:nvPr>
        </p:nvSpPr>
        <p:spPr/>
        <p:txBody>
          <a:bodyPr>
            <a:normAutofit/>
          </a:bodyPr>
          <a:lstStyle/>
          <a:p>
            <a:pPr algn="ctr" rtl="1"/>
            <a:r>
              <a:rPr lang="ar-EG" dirty="0"/>
              <a:t>فرضية الدراسة</a:t>
            </a:r>
          </a:p>
        </p:txBody>
      </p:sp>
      <p:sp>
        <p:nvSpPr>
          <p:cNvPr id="3" name="Content Placeholder 2">
            <a:extLst>
              <a:ext uri="{FF2B5EF4-FFF2-40B4-BE49-F238E27FC236}">
                <a16:creationId xmlns:a16="http://schemas.microsoft.com/office/drawing/2014/main" id="{27A379CA-7CCD-4907-A20F-4D37435F4960}"/>
              </a:ext>
            </a:extLst>
          </p:cNvPr>
          <p:cNvSpPr>
            <a:spLocks noGrp="1"/>
          </p:cNvSpPr>
          <p:nvPr>
            <p:ph idx="1"/>
          </p:nvPr>
        </p:nvSpPr>
        <p:spPr>
          <a:xfrm>
            <a:off x="616529" y="1212112"/>
            <a:ext cx="10402569" cy="1998831"/>
          </a:xfrm>
        </p:spPr>
        <p:txBody>
          <a:bodyPr>
            <a:noAutofit/>
          </a:bodyPr>
          <a:lstStyle/>
          <a:p>
            <a:pPr marL="0" indent="0" algn="r" rtl="1" fontAlgn="base">
              <a:lnSpc>
                <a:spcPct val="110000"/>
              </a:lnSpc>
            </a:pPr>
            <a:r>
              <a:rPr lang="ar-EG" sz="2400" dirty="0">
                <a:solidFill>
                  <a:schemeClr val="tx1">
                    <a:lumMod val="75000"/>
                    <a:lumOff val="25000"/>
                  </a:schemeClr>
                </a:solidFill>
                <a:latin typeface="+mn-lt"/>
                <a:cs typeface="+mn-cs"/>
              </a:rPr>
              <a:t>إذا كان الفرد له تصور معين</a:t>
            </a:r>
            <a:r>
              <a:rPr lang="en-US" sz="2400" dirty="0">
                <a:solidFill>
                  <a:schemeClr val="tx1">
                    <a:lumMod val="75000"/>
                    <a:lumOff val="25000"/>
                  </a:schemeClr>
                </a:solidFill>
                <a:latin typeface="+mn-lt"/>
                <a:cs typeface="+mn-cs"/>
              </a:rPr>
              <a:t> </a:t>
            </a:r>
            <a:r>
              <a:rPr lang="ar-EG" sz="2400" b="1" dirty="0">
                <a:solidFill>
                  <a:schemeClr val="tx1">
                    <a:lumMod val="75000"/>
                    <a:lumOff val="25000"/>
                  </a:schemeClr>
                </a:solidFill>
                <a:latin typeface="+mn-lt"/>
                <a:cs typeface="+mn-cs"/>
              </a:rPr>
              <a:t>ولكنه</a:t>
            </a:r>
            <a:r>
              <a:rPr lang="ar-EG" sz="2400" dirty="0">
                <a:solidFill>
                  <a:schemeClr val="tx1">
                    <a:lumMod val="75000"/>
                    <a:lumOff val="25000"/>
                  </a:schemeClr>
                </a:solidFill>
                <a:latin typeface="+mn-lt"/>
                <a:cs typeface="+mn-cs"/>
              </a:rPr>
              <a:t> يتوقع أن المجتمع له تصور مختلف </a:t>
            </a:r>
          </a:p>
          <a:p>
            <a:pPr marL="0" indent="0" algn="r" rtl="1" fontAlgn="base">
              <a:lnSpc>
                <a:spcPct val="110000"/>
              </a:lnSpc>
            </a:pPr>
            <a:endParaRPr lang="ar-EG" sz="2400" dirty="0">
              <a:solidFill>
                <a:schemeClr val="tx1">
                  <a:lumMod val="75000"/>
                  <a:lumOff val="25000"/>
                </a:schemeClr>
              </a:solidFill>
              <a:latin typeface="+mn-lt"/>
              <a:cs typeface="+mn-cs"/>
            </a:endParaRPr>
          </a:p>
          <a:p>
            <a:pPr marL="0" indent="0" algn="ctr" rtl="1" fontAlgn="base">
              <a:lnSpc>
                <a:spcPct val="110000"/>
              </a:lnSpc>
              <a:buNone/>
            </a:pPr>
            <a:r>
              <a:rPr lang="ar-EG" sz="2400" b="1" i="1" dirty="0">
                <a:solidFill>
                  <a:schemeClr val="tx1">
                    <a:lumMod val="75000"/>
                    <a:lumOff val="25000"/>
                  </a:schemeClr>
                </a:solidFill>
                <a:latin typeface="+mn-lt"/>
                <a:cs typeface="+mn-cs"/>
              </a:rPr>
              <a:t>هل يؤثر هذا الاختلاف على السلوكيات المتعلقة بعمل المرأة؟</a:t>
            </a:r>
          </a:p>
        </p:txBody>
      </p:sp>
      <p:sp>
        <p:nvSpPr>
          <p:cNvPr id="7" name="TextBox 6">
            <a:extLst>
              <a:ext uri="{FF2B5EF4-FFF2-40B4-BE49-F238E27FC236}">
                <a16:creationId xmlns:a16="http://schemas.microsoft.com/office/drawing/2014/main" id="{6462219F-74E9-CE59-8DCB-7858B38A4E71}"/>
              </a:ext>
            </a:extLst>
          </p:cNvPr>
          <p:cNvSpPr txBox="1"/>
          <p:nvPr/>
        </p:nvSpPr>
        <p:spPr>
          <a:xfrm>
            <a:off x="1569904" y="5353292"/>
            <a:ext cx="8495818" cy="461665"/>
          </a:xfrm>
          <a:prstGeom prst="rect">
            <a:avLst/>
          </a:prstGeom>
          <a:noFill/>
        </p:spPr>
        <p:txBody>
          <a:bodyPr wrap="square">
            <a:spAutoFit/>
          </a:bodyPr>
          <a:lstStyle/>
          <a:p>
            <a:pPr algn="ctr"/>
            <a:r>
              <a:rPr lang="ar-EG" sz="2400" b="1" i="1" dirty="0">
                <a:solidFill>
                  <a:schemeClr val="tx1">
                    <a:lumMod val="75000"/>
                    <a:lumOff val="25000"/>
                  </a:schemeClr>
                </a:solidFill>
                <a:latin typeface="+mn-lt"/>
                <a:cs typeface="+mn-cs"/>
              </a:rPr>
              <a:t>عن طريق تحديد </a:t>
            </a:r>
            <a:r>
              <a:rPr lang="ar-EG" sz="2400" b="1" i="1" dirty="0">
                <a:solidFill>
                  <a:schemeClr val="accent1"/>
                </a:solidFill>
              </a:rPr>
              <a:t>سلوك تحويلي</a:t>
            </a:r>
            <a:endParaRPr lang="en-US" sz="2400" dirty="0">
              <a:solidFill>
                <a:schemeClr val="accent1"/>
              </a:solidFill>
            </a:endParaRPr>
          </a:p>
        </p:txBody>
      </p:sp>
      <p:sp>
        <p:nvSpPr>
          <p:cNvPr id="10" name="TextBox 9">
            <a:extLst>
              <a:ext uri="{FF2B5EF4-FFF2-40B4-BE49-F238E27FC236}">
                <a16:creationId xmlns:a16="http://schemas.microsoft.com/office/drawing/2014/main" id="{92DC72C8-226F-C82D-DC0D-94ADB1C98647}"/>
              </a:ext>
            </a:extLst>
          </p:cNvPr>
          <p:cNvSpPr txBox="1"/>
          <p:nvPr/>
        </p:nvSpPr>
        <p:spPr>
          <a:xfrm>
            <a:off x="1569904" y="4045899"/>
            <a:ext cx="8495818" cy="872547"/>
          </a:xfrm>
          <a:prstGeom prst="rect">
            <a:avLst/>
          </a:prstGeom>
          <a:noFill/>
        </p:spPr>
        <p:txBody>
          <a:bodyPr wrap="square">
            <a:spAutoFit/>
          </a:bodyPr>
          <a:lstStyle/>
          <a:p>
            <a:pPr marL="0" indent="0" algn="ctr" rtl="1" fontAlgn="base">
              <a:lnSpc>
                <a:spcPct val="110000"/>
              </a:lnSpc>
              <a:buNone/>
            </a:pPr>
            <a:r>
              <a:rPr lang="ar-EG" sz="2400" b="1" i="1" dirty="0">
                <a:solidFill>
                  <a:schemeClr val="tx1">
                    <a:lumMod val="75000"/>
                    <a:lumOff val="25000"/>
                  </a:schemeClr>
                </a:solidFill>
                <a:latin typeface="+mn-lt"/>
                <a:cs typeface="+mn-cs"/>
              </a:rPr>
              <a:t>كيف يفيد ذلك في تصميم البرامج والتدخلات التي تهدف إلى تغيير ثقافة المجتمع؟</a:t>
            </a:r>
            <a:endParaRPr lang="en-US" sz="2400" b="1" i="1" dirty="0">
              <a:solidFill>
                <a:schemeClr val="tx1">
                  <a:lumMod val="75000"/>
                  <a:lumOff val="25000"/>
                </a:schemeClr>
              </a:solidFill>
              <a:latin typeface="+mn-lt"/>
              <a:cs typeface="+mn-cs"/>
            </a:endParaRPr>
          </a:p>
        </p:txBody>
      </p:sp>
    </p:spTree>
    <p:extLst>
      <p:ext uri="{BB962C8B-B14F-4D97-AF65-F5344CB8AC3E}">
        <p14:creationId xmlns:p14="http://schemas.microsoft.com/office/powerpoint/2010/main" val="2292976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B1D4D1-9479-0E4F-F5B2-4E29D0C6F1D6}"/>
              </a:ext>
            </a:extLst>
          </p:cNvPr>
          <p:cNvSpPr>
            <a:spLocks noGrp="1"/>
          </p:cNvSpPr>
          <p:nvPr>
            <p:ph type="title"/>
          </p:nvPr>
        </p:nvSpPr>
        <p:spPr>
          <a:xfrm>
            <a:off x="838200" y="2974254"/>
            <a:ext cx="10515600" cy="1794515"/>
          </a:xfrm>
        </p:spPr>
        <p:txBody>
          <a:bodyPr>
            <a:normAutofit/>
          </a:bodyPr>
          <a:lstStyle/>
          <a:p>
            <a:pPr algn="ctr"/>
            <a:r>
              <a:rPr lang="ar-EG" sz="4400" b="1" dirty="0">
                <a:solidFill>
                  <a:schemeClr val="tx1"/>
                </a:solidFill>
              </a:rPr>
              <a:t>الإطار النظري</a:t>
            </a:r>
            <a:br>
              <a:rPr lang="en-US" sz="4400" b="1" dirty="0">
                <a:solidFill>
                  <a:schemeClr val="tx1"/>
                </a:solidFill>
              </a:rPr>
            </a:br>
            <a:r>
              <a:rPr lang="ar-EG" sz="4400" b="1" dirty="0">
                <a:solidFill>
                  <a:schemeClr val="tx1"/>
                </a:solidFill>
              </a:rPr>
              <a:t>نظرية الأعراف الاجتماعية </a:t>
            </a:r>
          </a:p>
        </p:txBody>
      </p:sp>
    </p:spTree>
    <p:extLst>
      <p:ext uri="{BB962C8B-B14F-4D97-AF65-F5344CB8AC3E}">
        <p14:creationId xmlns:p14="http://schemas.microsoft.com/office/powerpoint/2010/main" val="1890953578"/>
      </p:ext>
    </p:extLst>
  </p:cSld>
  <p:clrMapOvr>
    <a:masterClrMapping/>
  </p:clrMapOvr>
</p:sld>
</file>

<file path=ppt/theme/theme1.xml><?xml version="1.0" encoding="utf-8"?>
<a:theme xmlns:a="http://schemas.openxmlformats.org/drawingml/2006/main" name="Face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7288</TotalTime>
  <Words>1688</Words>
  <Application>Microsoft Office PowerPoint</Application>
  <PresentationFormat>Widescreen</PresentationFormat>
  <Paragraphs>191</Paragraphs>
  <Slides>19</Slides>
  <Notes>14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Arial</vt:lpstr>
      <vt:lpstr>Calibri</vt:lpstr>
      <vt:lpstr>Calibri Light</vt:lpstr>
      <vt:lpstr>Tahoma</vt:lpstr>
      <vt:lpstr>Times New Roman</vt:lpstr>
      <vt:lpstr>Trebuchet MS</vt:lpstr>
      <vt:lpstr>Wingdings</vt:lpstr>
      <vt:lpstr>Wingdings 3</vt:lpstr>
      <vt:lpstr>Facet</vt:lpstr>
      <vt:lpstr>Office Theme</vt:lpstr>
      <vt:lpstr>منهجية الدراسة</vt:lpstr>
      <vt:lpstr>محتوى العرض </vt:lpstr>
      <vt:lpstr>أهمية الأعراف الاجتماعية</vt:lpstr>
      <vt:lpstr>الاستراتيجية الوطنية لتمكين المرأة 2030</vt:lpstr>
      <vt:lpstr>آثار الأعراف الاجتماعية على دور المرأة</vt:lpstr>
      <vt:lpstr>أهداف الدراسة </vt:lpstr>
      <vt:lpstr>أسئلة الدراسة</vt:lpstr>
      <vt:lpstr>فرضية الدراسة</vt:lpstr>
      <vt:lpstr>الإطار النظري نظرية الأعراف الاجتماعية </vt:lpstr>
      <vt:lpstr>نظرية الأعراف الاجتماعية</vt:lpstr>
      <vt:lpstr>التفرقة بين ما يعتقده الانسان وما يرى أن المجتمع يعتقده </vt:lpstr>
      <vt:lpstr>الإطار النظري لقياس الأعراف الاجتماعية </vt:lpstr>
      <vt:lpstr>PowerPoint Presentation</vt:lpstr>
      <vt:lpstr>منهجية الدراسة </vt:lpstr>
      <vt:lpstr>الدراسة الكيفية</vt:lpstr>
      <vt:lpstr>الدراسة الكمية: المسح التجريبي</vt:lpstr>
      <vt:lpstr>الدراسة الكمية: المسح النهائي</vt:lpstr>
      <vt:lpstr>الأسئلة المحورية لمكونات الإطار النظري </vt:lpstr>
      <vt:lpstr>شكرا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Gender Values through C. Bicchieri’s Theory of Social Norms</dc:title>
  <dc:creator>Noha ElKhorazaty</dc:creator>
  <cp:lastModifiedBy>Hanan Girgis</cp:lastModifiedBy>
  <cp:revision>354</cp:revision>
  <dcterms:created xsi:type="dcterms:W3CDTF">2021-04-20T22:39:00Z</dcterms:created>
  <dcterms:modified xsi:type="dcterms:W3CDTF">2024-04-23T21:35:32Z</dcterms:modified>
</cp:coreProperties>
</file>