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3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40"/>
  </p:notesMasterIdLst>
  <p:sldIdLst>
    <p:sldId id="256" r:id="rId4"/>
    <p:sldId id="257" r:id="rId5"/>
    <p:sldId id="4079" r:id="rId6"/>
    <p:sldId id="4087" r:id="rId7"/>
    <p:sldId id="4088" r:id="rId8"/>
    <p:sldId id="4089" r:id="rId9"/>
    <p:sldId id="260" r:id="rId10"/>
    <p:sldId id="290" r:id="rId11"/>
    <p:sldId id="273" r:id="rId12"/>
    <p:sldId id="4082" r:id="rId13"/>
    <p:sldId id="4083" r:id="rId14"/>
    <p:sldId id="275" r:id="rId15"/>
    <p:sldId id="4084" r:id="rId16"/>
    <p:sldId id="4073" r:id="rId17"/>
    <p:sldId id="4074" r:id="rId18"/>
    <p:sldId id="4075" r:id="rId19"/>
    <p:sldId id="4081" r:id="rId20"/>
    <p:sldId id="4077" r:id="rId21"/>
    <p:sldId id="4076" r:id="rId22"/>
    <p:sldId id="4078" r:id="rId23"/>
    <p:sldId id="258" r:id="rId24"/>
    <p:sldId id="276" r:id="rId25"/>
    <p:sldId id="282" r:id="rId26"/>
    <p:sldId id="274" r:id="rId27"/>
    <p:sldId id="277" r:id="rId28"/>
    <p:sldId id="281" r:id="rId29"/>
    <p:sldId id="268" r:id="rId30"/>
    <p:sldId id="279" r:id="rId31"/>
    <p:sldId id="263" r:id="rId32"/>
    <p:sldId id="270" r:id="rId33"/>
    <p:sldId id="283" r:id="rId34"/>
    <p:sldId id="284" r:id="rId35"/>
    <p:sldId id="4086" r:id="rId36"/>
    <p:sldId id="4080" r:id="rId37"/>
    <p:sldId id="4085" r:id="rId38"/>
    <p:sldId id="4090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F76749D-3389-E7CE-02F8-D95EC15E8085}" name="Hanan Girgis" initials="HG" userId="464e7b908874a574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11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microsoft.com/office/2018/10/relationships/authors" Target="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الزوج</a:t>
            </a: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 اللي يساعد زوجته في أعمال المنزل، زوج ضعيف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6.3</c:v>
                </c:pt>
                <c:pt idx="1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41-4111-BED1-55E9CE8B65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4.4000000000000004</c:v>
                </c:pt>
                <c:pt idx="1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41-4111-BED1-55E9CE8B65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غير موافق</c:v>
                </c:pt>
              </c:strCache>
            </c:strRef>
          </c:tx>
          <c:spPr>
            <a:solidFill>
              <a:srgbClr val="CE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39.200000000000003</c:v>
                </c:pt>
                <c:pt idx="1">
                  <c:v>33.299999999999997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41-4111-BED1-55E9CE8B658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غير موافق على الاطلاق</c:v>
                </c:pt>
              </c:strCache>
            </c:strRef>
          </c:tx>
          <c:spPr>
            <a:solidFill>
              <a:srgbClr val="92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49.4</c:v>
                </c:pt>
                <c:pt idx="1">
                  <c:v>60.8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41-4111-BED1-55E9CE8B658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لا أعرف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0.6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41-4111-BED1-55E9CE8B658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مؤشر الأعراف الاجتماعية السائدة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348-4B31-884E-930A8EFF045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48-4B31-884E-930A8EFF045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CF8-4959-A0A7-E464AF7573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المعتقدات الشخصية</c:v>
                </c:pt>
                <c:pt idx="1">
                  <c:v>التصورات عن معتقدات المجتمع</c:v>
                </c:pt>
                <c:pt idx="2">
                  <c:v>مؤشر الأعراف الاجتماعية السائدة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46</c:v>
                </c:pt>
                <c:pt idx="1">
                  <c:v>42.9</c:v>
                </c:pt>
                <c:pt idx="2">
                  <c:v>44.5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95-4A93-B916-BB13C02D9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14500607"/>
        <c:axId val="1414505887"/>
      </c:barChart>
      <c:catAx>
        <c:axId val="14145006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4505887"/>
        <c:crosses val="autoZero"/>
        <c:auto val="1"/>
        <c:lblAlgn val="ctr"/>
        <c:lblOffset val="100"/>
        <c:noMultiLvlLbl val="0"/>
      </c:catAx>
      <c:valAx>
        <c:axId val="1414505887"/>
        <c:scaling>
          <c:orientation val="minMax"/>
          <c:max val="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4500607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A9-4720-BA69-26B266C4BC41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A9-4720-BA69-26B266C4BC41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1A9-4720-BA69-26B266C4BC41}"/>
              </c:ext>
            </c:extLst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1A9-4720-BA69-26B266C4BC41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1A9-4720-BA69-26B266C4BC41}"/>
              </c:ext>
            </c:extLst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1A9-4720-BA69-26B266C4BC41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1A9-4720-BA69-26B266C4BC41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1A9-4720-BA69-26B266C4BC41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1A9-4720-BA69-26B266C4BC41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1A9-4720-BA69-26B266C4BC41}"/>
              </c:ext>
            </c:extLst>
          </c:dPt>
          <c:dPt>
            <c:idx val="1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01A9-4720-BA69-26B266C4BC41}"/>
              </c:ext>
            </c:extLst>
          </c:dPt>
          <c:dPt>
            <c:idx val="17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01A9-4720-BA69-26B266C4BC4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ذكور</c:v>
                </c:pt>
                <c:pt idx="1">
                  <c:v>إناث</c:v>
                </c:pt>
                <c:pt idx="3">
                  <c:v>أقل من 30 سنة</c:v>
                </c:pt>
                <c:pt idx="4">
                  <c:v>30 -49</c:v>
                </c:pt>
                <c:pt idx="5">
                  <c:v>50+</c:v>
                </c:pt>
                <c:pt idx="7">
                  <c:v>أقل من متوسط</c:v>
                </c:pt>
                <c:pt idx="8">
                  <c:v>متوسط/ فوق متوسط</c:v>
                </c:pt>
                <c:pt idx="9">
                  <c:v>جامعي فأعلى</c:v>
                </c:pt>
                <c:pt idx="11">
                  <c:v>المحافظات الحضرية</c:v>
                </c:pt>
                <c:pt idx="12">
                  <c:v>الوجه البحري</c:v>
                </c:pt>
                <c:pt idx="13">
                  <c:v>الوجه القبلي</c:v>
                </c:pt>
                <c:pt idx="14">
                  <c:v>محافظات الحدود</c:v>
                </c:pt>
                <c:pt idx="16">
                  <c:v>سبق له الزواج </c:v>
                </c:pt>
                <c:pt idx="17">
                  <c:v>لم يسبق له الزواج</c:v>
                </c:pt>
              </c:strCache>
            </c:strRef>
          </c:cat>
          <c:val>
            <c:numRef>
              <c:f>Sheet1!$B$2:$B$19</c:f>
              <c:numCache>
                <c:formatCode>0.0</c:formatCode>
                <c:ptCount val="18"/>
                <c:pt idx="0">
                  <c:v>40.599999999999994</c:v>
                </c:pt>
                <c:pt idx="1">
                  <c:v>48.400000000000006</c:v>
                </c:pt>
                <c:pt idx="3">
                  <c:v>43.15</c:v>
                </c:pt>
                <c:pt idx="4">
                  <c:v>43.75</c:v>
                </c:pt>
                <c:pt idx="5">
                  <c:v>46.9</c:v>
                </c:pt>
                <c:pt idx="7">
                  <c:v>43</c:v>
                </c:pt>
                <c:pt idx="8">
                  <c:v>44.75</c:v>
                </c:pt>
                <c:pt idx="9">
                  <c:v>49</c:v>
                </c:pt>
                <c:pt idx="11">
                  <c:v>45.4</c:v>
                </c:pt>
                <c:pt idx="12">
                  <c:v>44.2</c:v>
                </c:pt>
                <c:pt idx="13">
                  <c:v>44.45</c:v>
                </c:pt>
                <c:pt idx="14">
                  <c:v>46.2</c:v>
                </c:pt>
                <c:pt idx="16">
                  <c:v>43.2</c:v>
                </c:pt>
                <c:pt idx="17">
                  <c:v>44.65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01A9-4720-BA69-26B266C4BC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44487119"/>
        <c:axId val="1644490863"/>
      </c:barChart>
      <c:catAx>
        <c:axId val="16444871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4490863"/>
        <c:crosses val="autoZero"/>
        <c:auto val="1"/>
        <c:lblAlgn val="ctr"/>
        <c:lblOffset val="100"/>
        <c:noMultiLvlLbl val="0"/>
      </c:catAx>
      <c:valAx>
        <c:axId val="164449086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6444871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2022</c:v>
                </c:pt>
              </c:numCache>
            </c:numRef>
          </c:cat>
          <c:val>
            <c:numRef>
              <c:f>Sheet1!$B$2:$B$3</c:f>
              <c:numCache>
                <c:formatCode>###0.0%</c:formatCode>
                <c:ptCount val="2"/>
                <c:pt idx="0">
                  <c:v>0.3916990920881972</c:v>
                </c:pt>
                <c:pt idx="1">
                  <c:v>0.33922155688622802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EA-4BA7-A1FA-170525D73B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2022</c:v>
                </c:pt>
              </c:numCache>
            </c:numRef>
          </c:cat>
          <c:val>
            <c:numRef>
              <c:f>Sheet1!$C$2:$C$3</c:f>
              <c:numCache>
                <c:formatCode>###0.0%</c:formatCode>
                <c:ptCount val="2"/>
                <c:pt idx="0">
                  <c:v>0.26718547341115434</c:v>
                </c:pt>
                <c:pt idx="1">
                  <c:v>0.37934131736526944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EA-4BA7-A1FA-170525D73B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2022</c:v>
                </c:pt>
              </c:numCache>
            </c:numRef>
          </c:cat>
          <c:val>
            <c:numRef>
              <c:f>Sheet1!$B$2:$B$3</c:f>
              <c:numCache>
                <c:formatCode>###0.0%</c:formatCode>
                <c:ptCount val="2"/>
                <c:pt idx="0" formatCode="0.0%">
                  <c:v>8.1703921420033798E-2</c:v>
                </c:pt>
                <c:pt idx="1">
                  <c:v>0.1828793774319066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2A-4898-85E9-F99A4B6E3B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2022</c:v>
                </c:pt>
              </c:numCache>
            </c:numRef>
          </c:cat>
          <c:val>
            <c:numRef>
              <c:f>Sheet1!$C$2:$C$3</c:f>
              <c:numCache>
                <c:formatCode>###0.0%</c:formatCode>
                <c:ptCount val="2"/>
                <c:pt idx="0" formatCode="0.0%">
                  <c:v>0.26229380446495798</c:v>
                </c:pt>
                <c:pt idx="1">
                  <c:v>0.29123017060760253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2A-4898-85E9-F99A4B6E3B9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2022</c:v>
                </c:pt>
              </c:numCache>
            </c:numRef>
          </c:cat>
          <c:val>
            <c:numRef>
              <c:f>Sheet1!$B$2:$B$3</c:f>
              <c:numCache>
                <c:formatCode>###0.0%</c:formatCode>
                <c:ptCount val="2"/>
                <c:pt idx="0">
                  <c:v>0.38283828382838286</c:v>
                </c:pt>
                <c:pt idx="1">
                  <c:v>0.44507632445375633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EA-4BA7-A1FA-170525D73B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2022</c:v>
                </c:pt>
              </c:numCache>
            </c:numRef>
          </c:cat>
          <c:val>
            <c:numRef>
              <c:f>Sheet1!$C$2:$C$3</c:f>
              <c:numCache>
                <c:formatCode>###0.0%</c:formatCode>
                <c:ptCount val="2"/>
                <c:pt idx="0">
                  <c:v>0.3788778877887789</c:v>
                </c:pt>
                <c:pt idx="1">
                  <c:v>0.34031727027835978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EA-4BA7-A1FA-170525D73B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Sheet1!$B$2:$B$4</c:f>
              <c:numCache>
                <c:formatCode>###0.0%</c:formatCode>
                <c:ptCount val="3"/>
                <c:pt idx="0">
                  <c:v>0.13845401174168298</c:v>
                </c:pt>
                <c:pt idx="1">
                  <c:v>0.23266364225534672</c:v>
                </c:pt>
                <c:pt idx="2">
                  <c:v>0.19520958083832338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EA-4BA7-A1FA-170525D73B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Sheet1!$C$2:$C$4</c:f>
              <c:numCache>
                <c:formatCode>###0.0%</c:formatCode>
                <c:ptCount val="3"/>
                <c:pt idx="0">
                  <c:v>0.15655577299412915</c:v>
                </c:pt>
                <c:pt idx="1">
                  <c:v>6.8697342838626052E-2</c:v>
                </c:pt>
                <c:pt idx="2">
                  <c:v>9.5808383233532926E-2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EA-4BA7-A1FA-170525D73B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Sheet1!$B$2:$B$4</c:f>
              <c:numCache>
                <c:formatCode>###0.0%</c:formatCode>
                <c:ptCount val="3"/>
                <c:pt idx="0">
                  <c:v>0.54007820136852391</c:v>
                </c:pt>
                <c:pt idx="1">
                  <c:v>0.58430609597924776</c:v>
                </c:pt>
                <c:pt idx="2">
                  <c:v>0.70748502994011975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EA-4BA7-A1FA-170525D73B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Sheet1!$C$2:$C$4</c:f>
              <c:numCache>
                <c:formatCode>###0.0%</c:formatCode>
                <c:ptCount val="3"/>
                <c:pt idx="0">
                  <c:v>0.27614858260019548</c:v>
                </c:pt>
                <c:pt idx="1">
                  <c:v>0.18936446173800259</c:v>
                </c:pt>
                <c:pt idx="2">
                  <c:v>0.18742514970059879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EA-4BA7-A1FA-170525D73B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Sheet1!$B$2:$B$4</c:f>
              <c:numCache>
                <c:formatCode>###0.0%</c:formatCode>
                <c:ptCount val="3"/>
                <c:pt idx="0">
                  <c:v>0.18854064642507345</c:v>
                </c:pt>
                <c:pt idx="1">
                  <c:v>0.26377187297472454</c:v>
                </c:pt>
                <c:pt idx="2">
                  <c:v>0.32734889287851587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EA-4BA7-A1FA-170525D73B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Sheet1!$C$2:$C$4</c:f>
              <c:numCache>
                <c:formatCode>###0.0%</c:formatCode>
                <c:ptCount val="3"/>
                <c:pt idx="0">
                  <c:v>0.20274240940254654</c:v>
                </c:pt>
                <c:pt idx="1">
                  <c:v>0.13285806869734285</c:v>
                </c:pt>
                <c:pt idx="2">
                  <c:v>0.17684021543985637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EA-4BA7-A1FA-170525D73B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Sheet1!$B$2:$B$4</c:f>
              <c:numCache>
                <c:formatCode>###0.0%</c:formatCode>
                <c:ptCount val="3"/>
                <c:pt idx="0">
                  <c:v>0.228100645470834</c:v>
                </c:pt>
                <c:pt idx="1">
                  <c:v>0.37238328610878402</c:v>
                </c:pt>
                <c:pt idx="2">
                  <c:v>0.42754491017964069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EA-4BA7-A1FA-170525D73B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2022</c:v>
                </c:pt>
              </c:numCache>
            </c:numRef>
          </c:cat>
          <c:val>
            <c:numRef>
              <c:f>Sheet1!$C$2:$C$4</c:f>
              <c:numCache>
                <c:formatCode>###0.0%</c:formatCode>
                <c:ptCount val="3"/>
                <c:pt idx="0">
                  <c:v>0.31537644494744499</c:v>
                </c:pt>
                <c:pt idx="1">
                  <c:v>0.21386107935068899</c:v>
                </c:pt>
                <c:pt idx="2">
                  <c:v>0.26586826347305392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EA-4BA7-A1FA-170525D73B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2022</c:v>
                </c:pt>
              </c:numCache>
            </c:numRef>
          </c:cat>
          <c:val>
            <c:numRef>
              <c:f>Sheet1!$B$2:$B$3</c:f>
              <c:numCache>
                <c:formatCode>###0.0%</c:formatCode>
                <c:ptCount val="2"/>
                <c:pt idx="0">
                  <c:v>0.45395590142671854</c:v>
                </c:pt>
                <c:pt idx="1">
                  <c:v>0.46990116801437559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65-481D-9699-034E61AB79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2022</c:v>
                </c:pt>
              </c:numCache>
            </c:numRef>
          </c:cat>
          <c:val>
            <c:numRef>
              <c:f>Sheet1!$C$2:$C$3</c:f>
              <c:numCache>
                <c:formatCode>###0.0%</c:formatCode>
                <c:ptCount val="2"/>
                <c:pt idx="0">
                  <c:v>0.21530479896238652</c:v>
                </c:pt>
                <c:pt idx="1">
                  <c:v>0.28511530398322849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65-481D-9699-034E61AB79A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76953215"/>
        <c:axId val="1099346191"/>
      </c:barChart>
      <c:catAx>
        <c:axId val="127695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46191"/>
        <c:crosses val="autoZero"/>
        <c:auto val="1"/>
        <c:lblAlgn val="ctr"/>
        <c:lblOffset val="100"/>
        <c:noMultiLvlLbl val="0"/>
      </c:catAx>
      <c:valAx>
        <c:axId val="1099346191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695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السبب</a:t>
            </a: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 الأساسي اللي يخلي الست تشتغل الحاجة المالية لأسرتها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12654005446899783"/>
          <c:y val="2.60416666666666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47.5</c:v>
                </c:pt>
                <c:pt idx="1">
                  <c:v>46.5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27-4E9F-881B-A9A5B26DA0E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28.4</c:v>
                </c:pt>
                <c:pt idx="1">
                  <c:v>28.6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27-4E9F-881B-A9A5B26DA0E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غير موافق</c:v>
                </c:pt>
              </c:strCache>
            </c:strRef>
          </c:tx>
          <c:spPr>
            <a:solidFill>
              <a:srgbClr val="CE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15.2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27-4E9F-881B-A9A5B26DA0E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غير موافق على الاطلاق</c:v>
                </c:pt>
              </c:strCache>
            </c:strRef>
          </c:tx>
          <c:spPr>
            <a:solidFill>
              <a:srgbClr val="93D8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8.4</c:v>
                </c:pt>
                <c:pt idx="1">
                  <c:v>8.1999999999999993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27-4E9F-881B-A9A5B26DA0E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لا أعرف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0.5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27-4E9F-881B-A9A5B26DA0E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من</a:t>
            </a: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 حق المرأة أن تعمل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2965558236672029"/>
          <c:y val="1.73611111111111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موافق جداً</c:v>
                </c:pt>
              </c:strCache>
            </c:strRef>
          </c:tx>
          <c:spPr>
            <a:solidFill>
              <a:srgbClr val="92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28.5</c:v>
                </c:pt>
                <c:pt idx="1">
                  <c:v>60.6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A4-400D-ACC8-23B68FB947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موافق</c:v>
                </c:pt>
              </c:strCache>
            </c:strRef>
          </c:tx>
          <c:spPr>
            <a:solidFill>
              <a:srgbClr val="CE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36.200000000000003</c:v>
                </c:pt>
                <c:pt idx="1">
                  <c:v>31.8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A4-400D-ACC8-23B68FB947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غير 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17.7</c:v>
                </c:pt>
                <c:pt idx="1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2A4-400D-ACC8-23B68FB947A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غير موافق على الاطلاق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17.3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2A4-400D-ACC8-23B68FB947A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لا أعرف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0.3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2A4-400D-ACC8-23B68FB947A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الست</a:t>
            </a: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لا تصلح للشغل إلا</a:t>
            </a: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 في أعمال معينة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28163258238553512"/>
          <c:y val="4.45603674540682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52.7</c:v>
                </c:pt>
                <c:pt idx="1">
                  <c:v>32.700000000000003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88-4D2A-BA05-2E1111CB3B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27</c:v>
                </c:pt>
                <c:pt idx="1">
                  <c:v>26.2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88-4D2A-BA05-2E1111CB3B3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غير موافق</c:v>
                </c:pt>
              </c:strCache>
            </c:strRef>
          </c:tx>
          <c:spPr>
            <a:solidFill>
              <a:srgbClr val="CE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11.8</c:v>
                </c:pt>
                <c:pt idx="1">
                  <c:v>19.600000000000001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88-4D2A-BA05-2E1111CB3B3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غير موافق على الاطلاق</c:v>
                </c:pt>
              </c:strCache>
            </c:strRef>
          </c:tx>
          <c:spPr>
            <a:solidFill>
              <a:srgbClr val="92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8.1</c:v>
                </c:pt>
                <c:pt idx="1">
                  <c:v>19.600000000000001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F88-4D2A-BA05-2E1111CB3B3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لا أعرف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ذكور</c:v>
                </c:pt>
                <c:pt idx="1">
                  <c:v>إناث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0.5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88-4D2A-BA05-2E1111CB3B3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يحق للزوج /الأب/الأخ التصرف في دخل الزوجة/الأبنة/الأخت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16.399999999999999</c:v>
                </c:pt>
                <c:pt idx="1">
                  <c:v>13.5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41-4111-BED1-55E9CE8B65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27.5</c:v>
                </c:pt>
                <c:pt idx="1">
                  <c:v>20.3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41-4111-BED1-55E9CE8B65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غير موافق</c:v>
                </c:pt>
              </c:strCache>
            </c:strRef>
          </c:tx>
          <c:spPr>
            <a:solidFill>
              <a:srgbClr val="CE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32.700000000000003</c:v>
                </c:pt>
                <c:pt idx="1">
                  <c:v>29.7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41-4111-BED1-55E9CE8B658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غير موافق على الاطلاق</c:v>
                </c:pt>
              </c:strCache>
            </c:strRef>
          </c:tx>
          <c:spPr>
            <a:solidFill>
              <a:srgbClr val="92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17</c:v>
                </c:pt>
                <c:pt idx="1">
                  <c:v>34.700000000000003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41-4111-BED1-55E9CE8B658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لا أعرف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6.4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41-4111-BED1-55E9CE8B658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400" b="1" dirty="0">
                <a:solidFill>
                  <a:schemeClr val="accent1">
                    <a:lumMod val="75000"/>
                  </a:schemeClr>
                </a:solidFill>
              </a:rPr>
              <a:t>لما تقل فرص العمل، المفروض يكون للرجالة الأولوية في الشغل عن الستات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12654005446899783"/>
          <c:y val="2.60416666666666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64.7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27-4E9F-881B-A9A5B26DA0E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24.7</c:v>
                </c:pt>
                <c:pt idx="1">
                  <c:v>22.3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27-4E9F-881B-A9A5B26DA0E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غير موافق</c:v>
                </c:pt>
              </c:strCache>
            </c:strRef>
          </c:tx>
          <c:spPr>
            <a:solidFill>
              <a:srgbClr val="CE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4.8</c:v>
                </c:pt>
                <c:pt idx="1">
                  <c:v>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27-4E9F-881B-A9A5B26DA0E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غير موافق على الاطلاق</c:v>
                </c:pt>
              </c:strCache>
            </c:strRef>
          </c:tx>
          <c:spPr>
            <a:solidFill>
              <a:srgbClr val="91D701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1.5</c:v>
                </c:pt>
                <c:pt idx="1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27-4E9F-881B-A9A5B26DA0E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لا أعرف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27-4E9F-881B-A9A5B26DA0E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رعاية الأطفال مسئولية الستات بس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2965558236672029"/>
          <c:y val="1.73611111111111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موافق جداً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الاناث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17.3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A4-400D-ACC8-23B68FB947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موافق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الاناث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18.600000000000001</c:v>
                </c:pt>
                <c:pt idx="1">
                  <c:v>10.1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A4-400D-ACC8-23B68FB947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غير موافق</c:v>
                </c:pt>
              </c:strCache>
            </c:strRef>
          </c:tx>
          <c:spPr>
            <a:solidFill>
              <a:srgbClr val="CE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الاناث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37.299999999999997</c:v>
                </c:pt>
                <c:pt idx="1">
                  <c:v>41.1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2A4-400D-ACC8-23B68FB947A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غير موافق على الاطلاق</c:v>
                </c:pt>
              </c:strCache>
            </c:strRef>
          </c:tx>
          <c:spPr>
            <a:solidFill>
              <a:srgbClr val="92D7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الاناث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15.7</c:v>
                </c:pt>
                <c:pt idx="1">
                  <c:v>31.1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2A4-400D-ACC8-23B68FB947A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لا أعرف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الاناث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0.4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2A4-400D-ACC8-23B68FB947A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لو فيه راجل وست </a:t>
            </a:r>
            <a:r>
              <a:rPr lang="ar-EG" sz="1600" b="1" dirty="0" err="1">
                <a:solidFill>
                  <a:schemeClr val="accent1">
                    <a:lumMod val="75000"/>
                  </a:schemeClr>
                </a:solidFill>
              </a:rPr>
              <a:t>بيشتغلوا</a:t>
            </a:r>
            <a:r>
              <a:rPr lang="ar-EG" sz="1600" b="1" dirty="0">
                <a:solidFill>
                  <a:schemeClr val="accent1">
                    <a:lumMod val="75000"/>
                  </a:schemeClr>
                </a:solidFill>
              </a:rPr>
              <a:t> في نفس الدرجة الوظيفية وفي نفس المكان،</a:t>
            </a: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 المفروض الراجل </a:t>
            </a:r>
            <a:r>
              <a:rPr lang="ar-EG" sz="1600" b="1" baseline="0" dirty="0" err="1">
                <a:solidFill>
                  <a:schemeClr val="accent1">
                    <a:lumMod val="75000"/>
                  </a:schemeClr>
                </a:solidFill>
              </a:rPr>
              <a:t>ياخد</a:t>
            </a:r>
            <a:r>
              <a:rPr lang="ar-EG" sz="1600" b="1" baseline="0" dirty="0">
                <a:solidFill>
                  <a:schemeClr val="accent1">
                    <a:lumMod val="75000"/>
                  </a:schemeClr>
                </a:solidFill>
              </a:rPr>
              <a:t> أعلى من الست. 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28163258238553512"/>
          <c:y val="4.45603674540682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600" b="1" i="0" u="none" strike="noStrike" kern="1200" spc="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252101560221639"/>
          <c:y val="0.25893518518518521"/>
          <c:w val="0.70275280694079911"/>
          <c:h val="0.5470756780402449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الرجل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49.5</c:v>
                </c:pt>
                <c:pt idx="1">
                  <c:v>30.3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88-4D2A-BA05-2E1111CB3B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الأكفأ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19.899999999999999</c:v>
                </c:pt>
                <c:pt idx="1">
                  <c:v>28.4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88-4D2A-BA05-2E1111CB3B3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متساويين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24.8</c:v>
                </c:pt>
                <c:pt idx="1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88-4D2A-BA05-2E1111CB3B3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لا أعرف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1.5</c:v>
                </c:pt>
                <c:pt idx="1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F88-4D2A-BA05-2E1111CB3B3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الست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رأي المجتمع</c:v>
                </c:pt>
                <c:pt idx="1">
                  <c:v>رأي الإناث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4.3</c:v>
                </c:pt>
                <c:pt idx="1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88-4D2A-BA05-2E1111CB3B3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904685151"/>
        <c:axId val="654656511"/>
      </c:barChart>
      <c:catAx>
        <c:axId val="19046851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4656511"/>
        <c:crosses val="autoZero"/>
        <c:auto val="1"/>
        <c:lblAlgn val="ctr"/>
        <c:lblOffset val="100"/>
        <c:noMultiLvlLbl val="0"/>
      </c:catAx>
      <c:valAx>
        <c:axId val="65465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68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مؤشر المعتقدات الشخصية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حق المرأة في العمل </c:v>
                </c:pt>
                <c:pt idx="1">
                  <c:v>دور المرأة المزدوج</c:v>
                </c:pt>
                <c:pt idx="2">
                  <c:v>دور الرجل</c:v>
                </c:pt>
                <c:pt idx="3">
                  <c:v>ظروف العمل</c:v>
                </c:pt>
                <c:pt idx="4">
                  <c:v>التمييز ضد المرأة في العمل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60.5</c:v>
                </c:pt>
                <c:pt idx="1">
                  <c:v>57.3</c:v>
                </c:pt>
                <c:pt idx="2">
                  <c:v>51.4</c:v>
                </c:pt>
                <c:pt idx="3">
                  <c:v>37.4</c:v>
                </c:pt>
                <c:pt idx="4">
                  <c:v>23.7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C7-415E-B983-BDC814ED9E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مؤشر التصورات عن معتقدات المجتمع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حق المرأة في العمل </c:v>
                </c:pt>
                <c:pt idx="1">
                  <c:v>دور المرأة المزدوج</c:v>
                </c:pt>
                <c:pt idx="2">
                  <c:v>دور الرجل</c:v>
                </c:pt>
                <c:pt idx="3">
                  <c:v>ظروف العمل</c:v>
                </c:pt>
                <c:pt idx="4">
                  <c:v>التمييز ضد المرأة في العمل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57</c:v>
                </c:pt>
                <c:pt idx="1">
                  <c:v>54.4</c:v>
                </c:pt>
                <c:pt idx="2">
                  <c:v>48</c:v>
                </c:pt>
                <c:pt idx="3">
                  <c:v>37.5</c:v>
                </c:pt>
                <c:pt idx="4">
                  <c:v>19.2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C7-415E-B983-BDC814ED9E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14482847"/>
        <c:axId val="1414503487"/>
      </c:barChart>
      <c:catAx>
        <c:axId val="1414482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4503487"/>
        <c:crosses val="autoZero"/>
        <c:auto val="1"/>
        <c:lblAlgn val="ctr"/>
        <c:lblOffset val="100"/>
        <c:noMultiLvlLbl val="0"/>
      </c:catAx>
      <c:valAx>
        <c:axId val="1414503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44828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5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7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image" Target="../media/image6.jpe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image" Target="../media/image6.jpe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image" Target="../media/image6.jpe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image" Target="../media/image6.jpe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BC8BE5-3C4B-467B-A86C-C2C6F4F0696B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</dgm:pt>
    <dgm:pt modelId="{A38E3307-FC49-4447-823D-70D58A70B84C}">
      <dgm:prSet phldrT="[Text]"/>
      <dgm:spPr/>
      <dgm:t>
        <a:bodyPr/>
        <a:lstStyle/>
        <a:p>
          <a:r>
            <a:rPr lang="ar-EG" dirty="0"/>
            <a:t>حق المرأة في العمل </a:t>
          </a:r>
          <a:endParaRPr lang="en-US" dirty="0"/>
        </a:p>
      </dgm:t>
    </dgm:pt>
    <dgm:pt modelId="{736A1D90-36FB-4797-8FDF-F503DF160A68}" type="parTrans" cxnId="{4E14E26E-50B3-4354-AD0C-0111B022E0AA}">
      <dgm:prSet/>
      <dgm:spPr/>
      <dgm:t>
        <a:bodyPr/>
        <a:lstStyle/>
        <a:p>
          <a:endParaRPr lang="en-US"/>
        </a:p>
      </dgm:t>
    </dgm:pt>
    <dgm:pt modelId="{8FA028C0-979B-4DD2-8334-8157B745F9FE}" type="sibTrans" cxnId="{4E14E26E-50B3-4354-AD0C-0111B022E0AA}">
      <dgm:prSet/>
      <dgm:spPr/>
      <dgm:t>
        <a:bodyPr/>
        <a:lstStyle/>
        <a:p>
          <a:endParaRPr lang="en-US"/>
        </a:p>
      </dgm:t>
    </dgm:pt>
    <dgm:pt modelId="{BDD76FE2-7063-4C34-A948-29484DC72D5A}">
      <dgm:prSet/>
      <dgm:spPr/>
      <dgm:t>
        <a:bodyPr/>
        <a:lstStyle/>
        <a:p>
          <a:r>
            <a:rPr lang="ar-EG" dirty="0"/>
            <a:t>دور المرأة المزدوج</a:t>
          </a:r>
          <a:endParaRPr lang="en-US" dirty="0"/>
        </a:p>
      </dgm:t>
    </dgm:pt>
    <dgm:pt modelId="{C2AA278D-4F7C-40C8-9F2B-EBD8B43F06CC}" type="parTrans" cxnId="{0B95B457-21BD-4E5D-BE70-B489FB9C696A}">
      <dgm:prSet/>
      <dgm:spPr/>
      <dgm:t>
        <a:bodyPr/>
        <a:lstStyle/>
        <a:p>
          <a:endParaRPr lang="en-US"/>
        </a:p>
      </dgm:t>
    </dgm:pt>
    <dgm:pt modelId="{5CC37A76-110F-46B3-883B-6E297EFC9B16}" type="sibTrans" cxnId="{0B95B457-21BD-4E5D-BE70-B489FB9C696A}">
      <dgm:prSet/>
      <dgm:spPr/>
      <dgm:t>
        <a:bodyPr/>
        <a:lstStyle/>
        <a:p>
          <a:endParaRPr lang="en-US"/>
        </a:p>
      </dgm:t>
    </dgm:pt>
    <dgm:pt modelId="{8E520165-CEEB-405F-ABA2-E80A2E7FFA4B}">
      <dgm:prSet/>
      <dgm:spPr/>
      <dgm:t>
        <a:bodyPr/>
        <a:lstStyle/>
        <a:p>
          <a:r>
            <a:rPr lang="ar-EG"/>
            <a:t>دور الرجل</a:t>
          </a:r>
          <a:endParaRPr lang="en-US"/>
        </a:p>
      </dgm:t>
    </dgm:pt>
    <dgm:pt modelId="{5A2FDA51-67A9-4DCF-838C-9FFA316765AF}" type="parTrans" cxnId="{13836381-5280-49EE-8CCF-B4CEF0DDD973}">
      <dgm:prSet/>
      <dgm:spPr/>
      <dgm:t>
        <a:bodyPr/>
        <a:lstStyle/>
        <a:p>
          <a:endParaRPr lang="en-US"/>
        </a:p>
      </dgm:t>
    </dgm:pt>
    <dgm:pt modelId="{1FE06C8A-F885-49DC-9288-BF4BE12C1714}" type="sibTrans" cxnId="{13836381-5280-49EE-8CCF-B4CEF0DDD973}">
      <dgm:prSet/>
      <dgm:spPr/>
      <dgm:t>
        <a:bodyPr/>
        <a:lstStyle/>
        <a:p>
          <a:endParaRPr lang="en-US"/>
        </a:p>
      </dgm:t>
    </dgm:pt>
    <dgm:pt modelId="{C7BCDC58-9730-4701-885E-14682A8CFAFB}">
      <dgm:prSet/>
      <dgm:spPr/>
      <dgm:t>
        <a:bodyPr/>
        <a:lstStyle/>
        <a:p>
          <a:r>
            <a:rPr lang="ar-EG" dirty="0"/>
            <a:t>ظروف العمل</a:t>
          </a:r>
          <a:endParaRPr lang="en-US" dirty="0"/>
        </a:p>
      </dgm:t>
    </dgm:pt>
    <dgm:pt modelId="{1A7F9C1C-ABAE-4282-B369-29DC6EC48A57}" type="parTrans" cxnId="{F8873D1E-216D-4A14-B789-67F3A0E59531}">
      <dgm:prSet/>
      <dgm:spPr/>
      <dgm:t>
        <a:bodyPr/>
        <a:lstStyle/>
        <a:p>
          <a:endParaRPr lang="en-US"/>
        </a:p>
      </dgm:t>
    </dgm:pt>
    <dgm:pt modelId="{6F5EB1A8-E0A3-47FB-8F75-7E08B81331BB}" type="sibTrans" cxnId="{F8873D1E-216D-4A14-B789-67F3A0E59531}">
      <dgm:prSet/>
      <dgm:spPr/>
      <dgm:t>
        <a:bodyPr/>
        <a:lstStyle/>
        <a:p>
          <a:endParaRPr lang="en-US"/>
        </a:p>
      </dgm:t>
    </dgm:pt>
    <dgm:pt modelId="{3F030585-8A92-42FB-A4C5-FCCB58531295}">
      <dgm:prSet/>
      <dgm:spPr/>
      <dgm:t>
        <a:bodyPr/>
        <a:lstStyle/>
        <a:p>
          <a:r>
            <a:rPr lang="ar-EG" dirty="0"/>
            <a:t>التمييز ضد المرأة في العمل</a:t>
          </a:r>
          <a:endParaRPr lang="en-US" dirty="0"/>
        </a:p>
      </dgm:t>
    </dgm:pt>
    <dgm:pt modelId="{A0B9394D-1DA3-4C27-86D3-098A7AD4E5A3}" type="parTrans" cxnId="{8AD38666-E6CB-4DEF-A4B3-372A7C699EEA}">
      <dgm:prSet/>
      <dgm:spPr/>
      <dgm:t>
        <a:bodyPr/>
        <a:lstStyle/>
        <a:p>
          <a:endParaRPr lang="en-US"/>
        </a:p>
      </dgm:t>
    </dgm:pt>
    <dgm:pt modelId="{23CFD6A1-E893-4773-BAB1-1BB007AD2F0F}" type="sibTrans" cxnId="{8AD38666-E6CB-4DEF-A4B3-372A7C699EEA}">
      <dgm:prSet/>
      <dgm:spPr/>
      <dgm:t>
        <a:bodyPr/>
        <a:lstStyle/>
        <a:p>
          <a:endParaRPr lang="en-US"/>
        </a:p>
      </dgm:t>
    </dgm:pt>
    <dgm:pt modelId="{710B5226-7D10-4F47-B876-9602B408F415}" type="pres">
      <dgm:prSet presAssocID="{7ABC8BE5-3C4B-467B-A86C-C2C6F4F0696B}" presName="linearFlow" presStyleCnt="0">
        <dgm:presLayoutVars>
          <dgm:dir/>
          <dgm:resizeHandles val="exact"/>
        </dgm:presLayoutVars>
      </dgm:prSet>
      <dgm:spPr/>
    </dgm:pt>
    <dgm:pt modelId="{FC460F63-7A7A-42F4-ABC2-4205A9FCC197}" type="pres">
      <dgm:prSet presAssocID="{A38E3307-FC49-4447-823D-70D58A70B84C}" presName="composite" presStyleCnt="0"/>
      <dgm:spPr/>
    </dgm:pt>
    <dgm:pt modelId="{A41BF9F6-4613-416E-8524-574CEF894118}" type="pres">
      <dgm:prSet presAssocID="{A38E3307-FC49-4447-823D-70D58A70B84C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F3A305D3-7CCF-402D-BFDB-A4190166EEE6}" type="pres">
      <dgm:prSet presAssocID="{A38E3307-FC49-4447-823D-70D58A70B84C}" presName="txShp" presStyleLbl="node1" presStyleIdx="0" presStyleCnt="5">
        <dgm:presLayoutVars>
          <dgm:bulletEnabled val="1"/>
        </dgm:presLayoutVars>
      </dgm:prSet>
      <dgm:spPr/>
    </dgm:pt>
    <dgm:pt modelId="{7DF69BA0-1DE4-47E5-B1FF-44C8EDC14BFA}" type="pres">
      <dgm:prSet presAssocID="{8FA028C0-979B-4DD2-8334-8157B745F9FE}" presName="spacing" presStyleCnt="0"/>
      <dgm:spPr/>
    </dgm:pt>
    <dgm:pt modelId="{E0E0E044-F93B-4FA8-ADDB-D1E21FBFCAED}" type="pres">
      <dgm:prSet presAssocID="{BDD76FE2-7063-4C34-A948-29484DC72D5A}" presName="composite" presStyleCnt="0"/>
      <dgm:spPr/>
    </dgm:pt>
    <dgm:pt modelId="{FD508B3A-6181-4F77-9A4B-E5B30C452934}" type="pres">
      <dgm:prSet presAssocID="{BDD76FE2-7063-4C34-A948-29484DC72D5A}" presName="imgShp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1F033C8-F4E7-43F2-AB31-E87F9FC0C842}" type="pres">
      <dgm:prSet presAssocID="{BDD76FE2-7063-4C34-A948-29484DC72D5A}" presName="txShp" presStyleLbl="node1" presStyleIdx="1" presStyleCnt="5">
        <dgm:presLayoutVars>
          <dgm:bulletEnabled val="1"/>
        </dgm:presLayoutVars>
      </dgm:prSet>
      <dgm:spPr/>
    </dgm:pt>
    <dgm:pt modelId="{F1AAD536-9414-42D4-AB5D-247B49A3CD1D}" type="pres">
      <dgm:prSet presAssocID="{5CC37A76-110F-46B3-883B-6E297EFC9B16}" presName="spacing" presStyleCnt="0"/>
      <dgm:spPr/>
    </dgm:pt>
    <dgm:pt modelId="{D1DA583E-351B-4920-8844-788EBA9B73F6}" type="pres">
      <dgm:prSet presAssocID="{8E520165-CEEB-405F-ABA2-E80A2E7FFA4B}" presName="composite" presStyleCnt="0"/>
      <dgm:spPr/>
    </dgm:pt>
    <dgm:pt modelId="{5A81FDC3-1EEB-44B6-9835-32CBEA901745}" type="pres">
      <dgm:prSet presAssocID="{8E520165-CEEB-405F-ABA2-E80A2E7FFA4B}" presName="imgShp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2E0A3FF-D8AB-46A6-88B5-08FB99DEEFF8}" type="pres">
      <dgm:prSet presAssocID="{8E520165-CEEB-405F-ABA2-E80A2E7FFA4B}" presName="txShp" presStyleLbl="node1" presStyleIdx="2" presStyleCnt="5">
        <dgm:presLayoutVars>
          <dgm:bulletEnabled val="1"/>
        </dgm:presLayoutVars>
      </dgm:prSet>
      <dgm:spPr/>
    </dgm:pt>
    <dgm:pt modelId="{23ED4BBB-0169-42D4-9A23-2EF2292892BD}" type="pres">
      <dgm:prSet presAssocID="{1FE06C8A-F885-49DC-9288-BF4BE12C1714}" presName="spacing" presStyleCnt="0"/>
      <dgm:spPr/>
    </dgm:pt>
    <dgm:pt modelId="{DB3C5883-DBE7-4311-9CF6-D153A8F57FFB}" type="pres">
      <dgm:prSet presAssocID="{C7BCDC58-9730-4701-885E-14682A8CFAFB}" presName="composite" presStyleCnt="0"/>
      <dgm:spPr/>
    </dgm:pt>
    <dgm:pt modelId="{B0CEFDAE-41F5-4E22-A513-D8FC463BE3E6}" type="pres">
      <dgm:prSet presAssocID="{C7BCDC58-9730-4701-885E-14682A8CFAFB}" presName="imgShp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B854427-2485-4EC6-9D17-1902EC7FA4F0}" type="pres">
      <dgm:prSet presAssocID="{C7BCDC58-9730-4701-885E-14682A8CFAFB}" presName="txShp" presStyleLbl="node1" presStyleIdx="3" presStyleCnt="5">
        <dgm:presLayoutVars>
          <dgm:bulletEnabled val="1"/>
        </dgm:presLayoutVars>
      </dgm:prSet>
      <dgm:spPr/>
    </dgm:pt>
    <dgm:pt modelId="{F222F0B0-D09E-437A-81E0-AF36B4BA85FF}" type="pres">
      <dgm:prSet presAssocID="{6F5EB1A8-E0A3-47FB-8F75-7E08B81331BB}" presName="spacing" presStyleCnt="0"/>
      <dgm:spPr/>
    </dgm:pt>
    <dgm:pt modelId="{224F7843-AA7A-4C31-9D4D-4D6D8F93B72A}" type="pres">
      <dgm:prSet presAssocID="{3F030585-8A92-42FB-A4C5-FCCB58531295}" presName="composite" presStyleCnt="0"/>
      <dgm:spPr/>
    </dgm:pt>
    <dgm:pt modelId="{81C899A6-9493-4B7D-8F4D-3E1CBED1D667}" type="pres">
      <dgm:prSet presAssocID="{3F030585-8A92-42FB-A4C5-FCCB58531295}" presName="imgShp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2BCB5E4-6F65-487E-8282-FDE3C398436A}" type="pres">
      <dgm:prSet presAssocID="{3F030585-8A92-42FB-A4C5-FCCB58531295}" presName="txShp" presStyleLbl="node1" presStyleIdx="4" presStyleCnt="5">
        <dgm:presLayoutVars>
          <dgm:bulletEnabled val="1"/>
        </dgm:presLayoutVars>
      </dgm:prSet>
      <dgm:spPr/>
    </dgm:pt>
  </dgm:ptLst>
  <dgm:cxnLst>
    <dgm:cxn modelId="{8621B81C-F42D-4B88-97DC-0B43F21DE9A1}" type="presOf" srcId="{A38E3307-FC49-4447-823D-70D58A70B84C}" destId="{F3A305D3-7CCF-402D-BFDB-A4190166EEE6}" srcOrd="0" destOrd="0" presId="urn:microsoft.com/office/officeart/2005/8/layout/vList3"/>
    <dgm:cxn modelId="{F8873D1E-216D-4A14-B789-67F3A0E59531}" srcId="{7ABC8BE5-3C4B-467B-A86C-C2C6F4F0696B}" destId="{C7BCDC58-9730-4701-885E-14682A8CFAFB}" srcOrd="3" destOrd="0" parTransId="{1A7F9C1C-ABAE-4282-B369-29DC6EC48A57}" sibTransId="{6F5EB1A8-E0A3-47FB-8F75-7E08B81331BB}"/>
    <dgm:cxn modelId="{F3091D2C-F489-4078-AE24-1FEE596A54E4}" type="presOf" srcId="{C7BCDC58-9730-4701-885E-14682A8CFAFB}" destId="{2B854427-2485-4EC6-9D17-1902EC7FA4F0}" srcOrd="0" destOrd="0" presId="urn:microsoft.com/office/officeart/2005/8/layout/vList3"/>
    <dgm:cxn modelId="{8AD38666-E6CB-4DEF-A4B3-372A7C699EEA}" srcId="{7ABC8BE5-3C4B-467B-A86C-C2C6F4F0696B}" destId="{3F030585-8A92-42FB-A4C5-FCCB58531295}" srcOrd="4" destOrd="0" parTransId="{A0B9394D-1DA3-4C27-86D3-098A7AD4E5A3}" sibTransId="{23CFD6A1-E893-4773-BAB1-1BB007AD2F0F}"/>
    <dgm:cxn modelId="{4E14E26E-50B3-4354-AD0C-0111B022E0AA}" srcId="{7ABC8BE5-3C4B-467B-A86C-C2C6F4F0696B}" destId="{A38E3307-FC49-4447-823D-70D58A70B84C}" srcOrd="0" destOrd="0" parTransId="{736A1D90-36FB-4797-8FDF-F503DF160A68}" sibTransId="{8FA028C0-979B-4DD2-8334-8157B745F9FE}"/>
    <dgm:cxn modelId="{9EAB9951-A55E-4F70-B7F7-83748CE8A519}" type="presOf" srcId="{8E520165-CEEB-405F-ABA2-E80A2E7FFA4B}" destId="{52E0A3FF-D8AB-46A6-88B5-08FB99DEEFF8}" srcOrd="0" destOrd="0" presId="urn:microsoft.com/office/officeart/2005/8/layout/vList3"/>
    <dgm:cxn modelId="{0B95B457-21BD-4E5D-BE70-B489FB9C696A}" srcId="{7ABC8BE5-3C4B-467B-A86C-C2C6F4F0696B}" destId="{BDD76FE2-7063-4C34-A948-29484DC72D5A}" srcOrd="1" destOrd="0" parTransId="{C2AA278D-4F7C-40C8-9F2B-EBD8B43F06CC}" sibTransId="{5CC37A76-110F-46B3-883B-6E297EFC9B16}"/>
    <dgm:cxn modelId="{13836381-5280-49EE-8CCF-B4CEF0DDD973}" srcId="{7ABC8BE5-3C4B-467B-A86C-C2C6F4F0696B}" destId="{8E520165-CEEB-405F-ABA2-E80A2E7FFA4B}" srcOrd="2" destOrd="0" parTransId="{5A2FDA51-67A9-4DCF-838C-9FFA316765AF}" sibTransId="{1FE06C8A-F885-49DC-9288-BF4BE12C1714}"/>
    <dgm:cxn modelId="{B9D8E981-8F04-4DEA-860E-97BE265A4F66}" type="presOf" srcId="{BDD76FE2-7063-4C34-A948-29484DC72D5A}" destId="{41F033C8-F4E7-43F2-AB31-E87F9FC0C842}" srcOrd="0" destOrd="0" presId="urn:microsoft.com/office/officeart/2005/8/layout/vList3"/>
    <dgm:cxn modelId="{68564B8F-7B1F-4664-8F55-DBADB45C017F}" type="presOf" srcId="{7ABC8BE5-3C4B-467B-A86C-C2C6F4F0696B}" destId="{710B5226-7D10-4F47-B876-9602B408F415}" srcOrd="0" destOrd="0" presId="urn:microsoft.com/office/officeart/2005/8/layout/vList3"/>
    <dgm:cxn modelId="{36AD7ADC-7CB0-4DCA-895E-C513ED0890F5}" type="presOf" srcId="{3F030585-8A92-42FB-A4C5-FCCB58531295}" destId="{22BCB5E4-6F65-487E-8282-FDE3C398436A}" srcOrd="0" destOrd="0" presId="urn:microsoft.com/office/officeart/2005/8/layout/vList3"/>
    <dgm:cxn modelId="{0099F1E4-0509-483C-A491-45ACE8855DF8}" type="presParOf" srcId="{710B5226-7D10-4F47-B876-9602B408F415}" destId="{FC460F63-7A7A-42F4-ABC2-4205A9FCC197}" srcOrd="0" destOrd="0" presId="urn:microsoft.com/office/officeart/2005/8/layout/vList3"/>
    <dgm:cxn modelId="{9FB16AF9-FB1D-41EC-B2E3-8DB651A23CA7}" type="presParOf" srcId="{FC460F63-7A7A-42F4-ABC2-4205A9FCC197}" destId="{A41BF9F6-4613-416E-8524-574CEF894118}" srcOrd="0" destOrd="0" presId="urn:microsoft.com/office/officeart/2005/8/layout/vList3"/>
    <dgm:cxn modelId="{7C198437-DEB6-465C-B634-18AF5E2E7F15}" type="presParOf" srcId="{FC460F63-7A7A-42F4-ABC2-4205A9FCC197}" destId="{F3A305D3-7CCF-402D-BFDB-A4190166EEE6}" srcOrd="1" destOrd="0" presId="urn:microsoft.com/office/officeart/2005/8/layout/vList3"/>
    <dgm:cxn modelId="{AD51B0FA-DD05-4E51-AC53-4FA5DF3E0547}" type="presParOf" srcId="{710B5226-7D10-4F47-B876-9602B408F415}" destId="{7DF69BA0-1DE4-47E5-B1FF-44C8EDC14BFA}" srcOrd="1" destOrd="0" presId="urn:microsoft.com/office/officeart/2005/8/layout/vList3"/>
    <dgm:cxn modelId="{535A91C2-DBD5-4C9F-AAD4-46C267E82088}" type="presParOf" srcId="{710B5226-7D10-4F47-B876-9602B408F415}" destId="{E0E0E044-F93B-4FA8-ADDB-D1E21FBFCAED}" srcOrd="2" destOrd="0" presId="urn:microsoft.com/office/officeart/2005/8/layout/vList3"/>
    <dgm:cxn modelId="{28A5A473-59C0-4B36-A973-6DDCBE0B4809}" type="presParOf" srcId="{E0E0E044-F93B-4FA8-ADDB-D1E21FBFCAED}" destId="{FD508B3A-6181-4F77-9A4B-E5B30C452934}" srcOrd="0" destOrd="0" presId="urn:microsoft.com/office/officeart/2005/8/layout/vList3"/>
    <dgm:cxn modelId="{AEEDE2D3-5A5E-483B-A87F-41C764EAA60A}" type="presParOf" srcId="{E0E0E044-F93B-4FA8-ADDB-D1E21FBFCAED}" destId="{41F033C8-F4E7-43F2-AB31-E87F9FC0C842}" srcOrd="1" destOrd="0" presId="urn:microsoft.com/office/officeart/2005/8/layout/vList3"/>
    <dgm:cxn modelId="{09CC49F3-2BB5-4BBF-AA7B-914B4FA63328}" type="presParOf" srcId="{710B5226-7D10-4F47-B876-9602B408F415}" destId="{F1AAD536-9414-42D4-AB5D-247B49A3CD1D}" srcOrd="3" destOrd="0" presId="urn:microsoft.com/office/officeart/2005/8/layout/vList3"/>
    <dgm:cxn modelId="{98A56EB1-3CB1-4C4D-8BC2-3B059476914C}" type="presParOf" srcId="{710B5226-7D10-4F47-B876-9602B408F415}" destId="{D1DA583E-351B-4920-8844-788EBA9B73F6}" srcOrd="4" destOrd="0" presId="urn:microsoft.com/office/officeart/2005/8/layout/vList3"/>
    <dgm:cxn modelId="{A844CB92-7B24-44C7-BE2E-ABD74687FA1A}" type="presParOf" srcId="{D1DA583E-351B-4920-8844-788EBA9B73F6}" destId="{5A81FDC3-1EEB-44B6-9835-32CBEA901745}" srcOrd="0" destOrd="0" presId="urn:microsoft.com/office/officeart/2005/8/layout/vList3"/>
    <dgm:cxn modelId="{59452467-715E-4D82-9B85-59A536E7C23F}" type="presParOf" srcId="{D1DA583E-351B-4920-8844-788EBA9B73F6}" destId="{52E0A3FF-D8AB-46A6-88B5-08FB99DEEFF8}" srcOrd="1" destOrd="0" presId="urn:microsoft.com/office/officeart/2005/8/layout/vList3"/>
    <dgm:cxn modelId="{DCE6C6D6-B492-4085-95F4-9387F4032349}" type="presParOf" srcId="{710B5226-7D10-4F47-B876-9602B408F415}" destId="{23ED4BBB-0169-42D4-9A23-2EF2292892BD}" srcOrd="5" destOrd="0" presId="urn:microsoft.com/office/officeart/2005/8/layout/vList3"/>
    <dgm:cxn modelId="{2FD066C4-EA6B-4C1F-9643-E1F1644D29B1}" type="presParOf" srcId="{710B5226-7D10-4F47-B876-9602B408F415}" destId="{DB3C5883-DBE7-4311-9CF6-D153A8F57FFB}" srcOrd="6" destOrd="0" presId="urn:microsoft.com/office/officeart/2005/8/layout/vList3"/>
    <dgm:cxn modelId="{6471E63D-206A-41DC-B5FD-35DE6FB8EB1C}" type="presParOf" srcId="{DB3C5883-DBE7-4311-9CF6-D153A8F57FFB}" destId="{B0CEFDAE-41F5-4E22-A513-D8FC463BE3E6}" srcOrd="0" destOrd="0" presId="urn:microsoft.com/office/officeart/2005/8/layout/vList3"/>
    <dgm:cxn modelId="{E547F6C4-FE0E-40E6-83AE-7518184174EA}" type="presParOf" srcId="{DB3C5883-DBE7-4311-9CF6-D153A8F57FFB}" destId="{2B854427-2485-4EC6-9D17-1902EC7FA4F0}" srcOrd="1" destOrd="0" presId="urn:microsoft.com/office/officeart/2005/8/layout/vList3"/>
    <dgm:cxn modelId="{039721AF-5EDD-4AA1-802E-034FC0989B99}" type="presParOf" srcId="{710B5226-7D10-4F47-B876-9602B408F415}" destId="{F222F0B0-D09E-437A-81E0-AF36B4BA85FF}" srcOrd="7" destOrd="0" presId="urn:microsoft.com/office/officeart/2005/8/layout/vList3"/>
    <dgm:cxn modelId="{BAA6D874-1B4A-4A48-8D5B-2A76F13907D1}" type="presParOf" srcId="{710B5226-7D10-4F47-B876-9602B408F415}" destId="{224F7843-AA7A-4C31-9D4D-4D6D8F93B72A}" srcOrd="8" destOrd="0" presId="urn:microsoft.com/office/officeart/2005/8/layout/vList3"/>
    <dgm:cxn modelId="{6457495E-B7CB-4586-BB3C-0AF33D3EA505}" type="presParOf" srcId="{224F7843-AA7A-4C31-9D4D-4D6D8F93B72A}" destId="{81C899A6-9493-4B7D-8F4D-3E1CBED1D667}" srcOrd="0" destOrd="0" presId="urn:microsoft.com/office/officeart/2005/8/layout/vList3"/>
    <dgm:cxn modelId="{58EF8945-C7D8-4311-A18D-32F0600FC5C7}" type="presParOf" srcId="{224F7843-AA7A-4C31-9D4D-4D6D8F93B72A}" destId="{22BCB5E4-6F65-487E-8282-FDE3C398436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BC8BE5-3C4B-467B-A86C-C2C6F4F0696B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</dgm:pt>
    <dgm:pt modelId="{A38E3307-FC49-4447-823D-70D58A70B84C}">
      <dgm:prSet phldrT="[Text]"/>
      <dgm:spPr/>
      <dgm:t>
        <a:bodyPr/>
        <a:lstStyle/>
        <a:p>
          <a:r>
            <a:rPr lang="ar-EG" dirty="0"/>
            <a:t>حق المرأة في العمل </a:t>
          </a:r>
          <a:endParaRPr lang="en-US" dirty="0"/>
        </a:p>
      </dgm:t>
    </dgm:pt>
    <dgm:pt modelId="{736A1D90-36FB-4797-8FDF-F503DF160A68}" type="parTrans" cxnId="{4E14E26E-50B3-4354-AD0C-0111B022E0AA}">
      <dgm:prSet/>
      <dgm:spPr/>
      <dgm:t>
        <a:bodyPr/>
        <a:lstStyle/>
        <a:p>
          <a:endParaRPr lang="en-US"/>
        </a:p>
      </dgm:t>
    </dgm:pt>
    <dgm:pt modelId="{8FA028C0-979B-4DD2-8334-8157B745F9FE}" type="sibTrans" cxnId="{4E14E26E-50B3-4354-AD0C-0111B022E0AA}">
      <dgm:prSet/>
      <dgm:spPr/>
      <dgm:t>
        <a:bodyPr/>
        <a:lstStyle/>
        <a:p>
          <a:endParaRPr lang="en-US"/>
        </a:p>
      </dgm:t>
    </dgm:pt>
    <dgm:pt modelId="{BDD76FE2-7063-4C34-A948-29484DC72D5A}">
      <dgm:prSet/>
      <dgm:spPr/>
      <dgm:t>
        <a:bodyPr/>
        <a:lstStyle/>
        <a:p>
          <a:r>
            <a:rPr lang="ar-EG" dirty="0"/>
            <a:t>دور المرأة المزدوج</a:t>
          </a:r>
          <a:endParaRPr lang="en-US" dirty="0"/>
        </a:p>
      </dgm:t>
    </dgm:pt>
    <dgm:pt modelId="{C2AA278D-4F7C-40C8-9F2B-EBD8B43F06CC}" type="parTrans" cxnId="{0B95B457-21BD-4E5D-BE70-B489FB9C696A}">
      <dgm:prSet/>
      <dgm:spPr/>
      <dgm:t>
        <a:bodyPr/>
        <a:lstStyle/>
        <a:p>
          <a:endParaRPr lang="en-US"/>
        </a:p>
      </dgm:t>
    </dgm:pt>
    <dgm:pt modelId="{5CC37A76-110F-46B3-883B-6E297EFC9B16}" type="sibTrans" cxnId="{0B95B457-21BD-4E5D-BE70-B489FB9C696A}">
      <dgm:prSet/>
      <dgm:spPr/>
      <dgm:t>
        <a:bodyPr/>
        <a:lstStyle/>
        <a:p>
          <a:endParaRPr lang="en-US"/>
        </a:p>
      </dgm:t>
    </dgm:pt>
    <dgm:pt modelId="{8E520165-CEEB-405F-ABA2-E80A2E7FFA4B}">
      <dgm:prSet/>
      <dgm:spPr/>
      <dgm:t>
        <a:bodyPr/>
        <a:lstStyle/>
        <a:p>
          <a:r>
            <a:rPr lang="ar-EG"/>
            <a:t>دور الرجل</a:t>
          </a:r>
          <a:endParaRPr lang="en-US"/>
        </a:p>
      </dgm:t>
    </dgm:pt>
    <dgm:pt modelId="{5A2FDA51-67A9-4DCF-838C-9FFA316765AF}" type="parTrans" cxnId="{13836381-5280-49EE-8CCF-B4CEF0DDD973}">
      <dgm:prSet/>
      <dgm:spPr/>
      <dgm:t>
        <a:bodyPr/>
        <a:lstStyle/>
        <a:p>
          <a:endParaRPr lang="en-US"/>
        </a:p>
      </dgm:t>
    </dgm:pt>
    <dgm:pt modelId="{1FE06C8A-F885-49DC-9288-BF4BE12C1714}" type="sibTrans" cxnId="{13836381-5280-49EE-8CCF-B4CEF0DDD973}">
      <dgm:prSet/>
      <dgm:spPr/>
      <dgm:t>
        <a:bodyPr/>
        <a:lstStyle/>
        <a:p>
          <a:endParaRPr lang="en-US"/>
        </a:p>
      </dgm:t>
    </dgm:pt>
    <dgm:pt modelId="{C7BCDC58-9730-4701-885E-14682A8CFAFB}">
      <dgm:prSet/>
      <dgm:spPr/>
      <dgm:t>
        <a:bodyPr/>
        <a:lstStyle/>
        <a:p>
          <a:r>
            <a:rPr lang="ar-EG" dirty="0"/>
            <a:t>ظروف العمل</a:t>
          </a:r>
          <a:endParaRPr lang="en-US" dirty="0"/>
        </a:p>
      </dgm:t>
    </dgm:pt>
    <dgm:pt modelId="{1A7F9C1C-ABAE-4282-B369-29DC6EC48A57}" type="parTrans" cxnId="{F8873D1E-216D-4A14-B789-67F3A0E59531}">
      <dgm:prSet/>
      <dgm:spPr/>
      <dgm:t>
        <a:bodyPr/>
        <a:lstStyle/>
        <a:p>
          <a:endParaRPr lang="en-US"/>
        </a:p>
      </dgm:t>
    </dgm:pt>
    <dgm:pt modelId="{6F5EB1A8-E0A3-47FB-8F75-7E08B81331BB}" type="sibTrans" cxnId="{F8873D1E-216D-4A14-B789-67F3A0E59531}">
      <dgm:prSet/>
      <dgm:spPr/>
      <dgm:t>
        <a:bodyPr/>
        <a:lstStyle/>
        <a:p>
          <a:endParaRPr lang="en-US"/>
        </a:p>
      </dgm:t>
    </dgm:pt>
    <dgm:pt modelId="{3F030585-8A92-42FB-A4C5-FCCB58531295}">
      <dgm:prSet/>
      <dgm:spPr/>
      <dgm:t>
        <a:bodyPr/>
        <a:lstStyle/>
        <a:p>
          <a:r>
            <a:rPr lang="ar-EG" dirty="0"/>
            <a:t>التمييز ضد المرأة في العمل</a:t>
          </a:r>
          <a:endParaRPr lang="en-US" dirty="0"/>
        </a:p>
      </dgm:t>
    </dgm:pt>
    <dgm:pt modelId="{A0B9394D-1DA3-4C27-86D3-098A7AD4E5A3}" type="parTrans" cxnId="{8AD38666-E6CB-4DEF-A4B3-372A7C699EEA}">
      <dgm:prSet/>
      <dgm:spPr/>
      <dgm:t>
        <a:bodyPr/>
        <a:lstStyle/>
        <a:p>
          <a:endParaRPr lang="en-US"/>
        </a:p>
      </dgm:t>
    </dgm:pt>
    <dgm:pt modelId="{23CFD6A1-E893-4773-BAB1-1BB007AD2F0F}" type="sibTrans" cxnId="{8AD38666-E6CB-4DEF-A4B3-372A7C699EEA}">
      <dgm:prSet/>
      <dgm:spPr/>
      <dgm:t>
        <a:bodyPr/>
        <a:lstStyle/>
        <a:p>
          <a:endParaRPr lang="en-US"/>
        </a:p>
      </dgm:t>
    </dgm:pt>
    <dgm:pt modelId="{710B5226-7D10-4F47-B876-9602B408F415}" type="pres">
      <dgm:prSet presAssocID="{7ABC8BE5-3C4B-467B-A86C-C2C6F4F0696B}" presName="linearFlow" presStyleCnt="0">
        <dgm:presLayoutVars>
          <dgm:dir/>
          <dgm:resizeHandles val="exact"/>
        </dgm:presLayoutVars>
      </dgm:prSet>
      <dgm:spPr/>
    </dgm:pt>
    <dgm:pt modelId="{FC460F63-7A7A-42F4-ABC2-4205A9FCC197}" type="pres">
      <dgm:prSet presAssocID="{A38E3307-FC49-4447-823D-70D58A70B84C}" presName="composite" presStyleCnt="0"/>
      <dgm:spPr/>
    </dgm:pt>
    <dgm:pt modelId="{A41BF9F6-4613-416E-8524-574CEF894118}" type="pres">
      <dgm:prSet presAssocID="{A38E3307-FC49-4447-823D-70D58A70B84C}" presName="imgShp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F3A305D3-7CCF-402D-BFDB-A4190166EEE6}" type="pres">
      <dgm:prSet presAssocID="{A38E3307-FC49-4447-823D-70D58A70B84C}" presName="txShp" presStyleLbl="node1" presStyleIdx="0" presStyleCnt="5">
        <dgm:presLayoutVars>
          <dgm:bulletEnabled val="1"/>
        </dgm:presLayoutVars>
      </dgm:prSet>
      <dgm:spPr/>
    </dgm:pt>
    <dgm:pt modelId="{7DF69BA0-1DE4-47E5-B1FF-44C8EDC14BFA}" type="pres">
      <dgm:prSet presAssocID="{8FA028C0-979B-4DD2-8334-8157B745F9FE}" presName="spacing" presStyleCnt="0"/>
      <dgm:spPr/>
    </dgm:pt>
    <dgm:pt modelId="{E0E0E044-F93B-4FA8-ADDB-D1E21FBFCAED}" type="pres">
      <dgm:prSet presAssocID="{BDD76FE2-7063-4C34-A948-29484DC72D5A}" presName="composite" presStyleCnt="0"/>
      <dgm:spPr/>
    </dgm:pt>
    <dgm:pt modelId="{FD508B3A-6181-4F77-9A4B-E5B30C452934}" type="pres">
      <dgm:prSet presAssocID="{BDD76FE2-7063-4C34-A948-29484DC72D5A}" presName="imgShp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1F033C8-F4E7-43F2-AB31-E87F9FC0C842}" type="pres">
      <dgm:prSet presAssocID="{BDD76FE2-7063-4C34-A948-29484DC72D5A}" presName="txShp" presStyleLbl="node1" presStyleIdx="1" presStyleCnt="5">
        <dgm:presLayoutVars>
          <dgm:bulletEnabled val="1"/>
        </dgm:presLayoutVars>
      </dgm:prSet>
      <dgm:spPr/>
    </dgm:pt>
    <dgm:pt modelId="{F1AAD536-9414-42D4-AB5D-247B49A3CD1D}" type="pres">
      <dgm:prSet presAssocID="{5CC37A76-110F-46B3-883B-6E297EFC9B16}" presName="spacing" presStyleCnt="0"/>
      <dgm:spPr/>
    </dgm:pt>
    <dgm:pt modelId="{D1DA583E-351B-4920-8844-788EBA9B73F6}" type="pres">
      <dgm:prSet presAssocID="{8E520165-CEEB-405F-ABA2-E80A2E7FFA4B}" presName="composite" presStyleCnt="0"/>
      <dgm:spPr/>
    </dgm:pt>
    <dgm:pt modelId="{5A81FDC3-1EEB-44B6-9835-32CBEA901745}" type="pres">
      <dgm:prSet presAssocID="{8E520165-CEEB-405F-ABA2-E80A2E7FFA4B}" presName="imgShp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2E0A3FF-D8AB-46A6-88B5-08FB99DEEFF8}" type="pres">
      <dgm:prSet presAssocID="{8E520165-CEEB-405F-ABA2-E80A2E7FFA4B}" presName="txShp" presStyleLbl="node1" presStyleIdx="2" presStyleCnt="5">
        <dgm:presLayoutVars>
          <dgm:bulletEnabled val="1"/>
        </dgm:presLayoutVars>
      </dgm:prSet>
      <dgm:spPr/>
    </dgm:pt>
    <dgm:pt modelId="{23ED4BBB-0169-42D4-9A23-2EF2292892BD}" type="pres">
      <dgm:prSet presAssocID="{1FE06C8A-F885-49DC-9288-BF4BE12C1714}" presName="spacing" presStyleCnt="0"/>
      <dgm:spPr/>
    </dgm:pt>
    <dgm:pt modelId="{DB3C5883-DBE7-4311-9CF6-D153A8F57FFB}" type="pres">
      <dgm:prSet presAssocID="{C7BCDC58-9730-4701-885E-14682A8CFAFB}" presName="composite" presStyleCnt="0"/>
      <dgm:spPr/>
    </dgm:pt>
    <dgm:pt modelId="{B0CEFDAE-41F5-4E22-A513-D8FC463BE3E6}" type="pres">
      <dgm:prSet presAssocID="{C7BCDC58-9730-4701-885E-14682A8CFAFB}" presName="imgShp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B854427-2485-4EC6-9D17-1902EC7FA4F0}" type="pres">
      <dgm:prSet presAssocID="{C7BCDC58-9730-4701-885E-14682A8CFAFB}" presName="txShp" presStyleLbl="node1" presStyleIdx="3" presStyleCnt="5">
        <dgm:presLayoutVars>
          <dgm:bulletEnabled val="1"/>
        </dgm:presLayoutVars>
      </dgm:prSet>
      <dgm:spPr/>
    </dgm:pt>
    <dgm:pt modelId="{F222F0B0-D09E-437A-81E0-AF36B4BA85FF}" type="pres">
      <dgm:prSet presAssocID="{6F5EB1A8-E0A3-47FB-8F75-7E08B81331BB}" presName="spacing" presStyleCnt="0"/>
      <dgm:spPr/>
    </dgm:pt>
    <dgm:pt modelId="{224F7843-AA7A-4C31-9D4D-4D6D8F93B72A}" type="pres">
      <dgm:prSet presAssocID="{3F030585-8A92-42FB-A4C5-FCCB58531295}" presName="composite" presStyleCnt="0"/>
      <dgm:spPr/>
    </dgm:pt>
    <dgm:pt modelId="{81C899A6-9493-4B7D-8F4D-3E1CBED1D667}" type="pres">
      <dgm:prSet presAssocID="{3F030585-8A92-42FB-A4C5-FCCB58531295}" presName="imgShp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2BCB5E4-6F65-487E-8282-FDE3C398436A}" type="pres">
      <dgm:prSet presAssocID="{3F030585-8A92-42FB-A4C5-FCCB58531295}" presName="txShp" presStyleLbl="node1" presStyleIdx="4" presStyleCnt="5">
        <dgm:presLayoutVars>
          <dgm:bulletEnabled val="1"/>
        </dgm:presLayoutVars>
      </dgm:prSet>
      <dgm:spPr/>
    </dgm:pt>
  </dgm:ptLst>
  <dgm:cxnLst>
    <dgm:cxn modelId="{8621B81C-F42D-4B88-97DC-0B43F21DE9A1}" type="presOf" srcId="{A38E3307-FC49-4447-823D-70D58A70B84C}" destId="{F3A305D3-7CCF-402D-BFDB-A4190166EEE6}" srcOrd="0" destOrd="0" presId="urn:microsoft.com/office/officeart/2005/8/layout/vList3"/>
    <dgm:cxn modelId="{F8873D1E-216D-4A14-B789-67F3A0E59531}" srcId="{7ABC8BE5-3C4B-467B-A86C-C2C6F4F0696B}" destId="{C7BCDC58-9730-4701-885E-14682A8CFAFB}" srcOrd="3" destOrd="0" parTransId="{1A7F9C1C-ABAE-4282-B369-29DC6EC48A57}" sibTransId="{6F5EB1A8-E0A3-47FB-8F75-7E08B81331BB}"/>
    <dgm:cxn modelId="{F3091D2C-F489-4078-AE24-1FEE596A54E4}" type="presOf" srcId="{C7BCDC58-9730-4701-885E-14682A8CFAFB}" destId="{2B854427-2485-4EC6-9D17-1902EC7FA4F0}" srcOrd="0" destOrd="0" presId="urn:microsoft.com/office/officeart/2005/8/layout/vList3"/>
    <dgm:cxn modelId="{8AD38666-E6CB-4DEF-A4B3-372A7C699EEA}" srcId="{7ABC8BE5-3C4B-467B-A86C-C2C6F4F0696B}" destId="{3F030585-8A92-42FB-A4C5-FCCB58531295}" srcOrd="4" destOrd="0" parTransId="{A0B9394D-1DA3-4C27-86D3-098A7AD4E5A3}" sibTransId="{23CFD6A1-E893-4773-BAB1-1BB007AD2F0F}"/>
    <dgm:cxn modelId="{4E14E26E-50B3-4354-AD0C-0111B022E0AA}" srcId="{7ABC8BE5-3C4B-467B-A86C-C2C6F4F0696B}" destId="{A38E3307-FC49-4447-823D-70D58A70B84C}" srcOrd="0" destOrd="0" parTransId="{736A1D90-36FB-4797-8FDF-F503DF160A68}" sibTransId="{8FA028C0-979B-4DD2-8334-8157B745F9FE}"/>
    <dgm:cxn modelId="{9EAB9951-A55E-4F70-B7F7-83748CE8A519}" type="presOf" srcId="{8E520165-CEEB-405F-ABA2-E80A2E7FFA4B}" destId="{52E0A3FF-D8AB-46A6-88B5-08FB99DEEFF8}" srcOrd="0" destOrd="0" presId="urn:microsoft.com/office/officeart/2005/8/layout/vList3"/>
    <dgm:cxn modelId="{0B95B457-21BD-4E5D-BE70-B489FB9C696A}" srcId="{7ABC8BE5-3C4B-467B-A86C-C2C6F4F0696B}" destId="{BDD76FE2-7063-4C34-A948-29484DC72D5A}" srcOrd="1" destOrd="0" parTransId="{C2AA278D-4F7C-40C8-9F2B-EBD8B43F06CC}" sibTransId="{5CC37A76-110F-46B3-883B-6E297EFC9B16}"/>
    <dgm:cxn modelId="{13836381-5280-49EE-8CCF-B4CEF0DDD973}" srcId="{7ABC8BE5-3C4B-467B-A86C-C2C6F4F0696B}" destId="{8E520165-CEEB-405F-ABA2-E80A2E7FFA4B}" srcOrd="2" destOrd="0" parTransId="{5A2FDA51-67A9-4DCF-838C-9FFA316765AF}" sibTransId="{1FE06C8A-F885-49DC-9288-BF4BE12C1714}"/>
    <dgm:cxn modelId="{B9D8E981-8F04-4DEA-860E-97BE265A4F66}" type="presOf" srcId="{BDD76FE2-7063-4C34-A948-29484DC72D5A}" destId="{41F033C8-F4E7-43F2-AB31-E87F9FC0C842}" srcOrd="0" destOrd="0" presId="urn:microsoft.com/office/officeart/2005/8/layout/vList3"/>
    <dgm:cxn modelId="{68564B8F-7B1F-4664-8F55-DBADB45C017F}" type="presOf" srcId="{7ABC8BE5-3C4B-467B-A86C-C2C6F4F0696B}" destId="{710B5226-7D10-4F47-B876-9602B408F415}" srcOrd="0" destOrd="0" presId="urn:microsoft.com/office/officeart/2005/8/layout/vList3"/>
    <dgm:cxn modelId="{36AD7ADC-7CB0-4DCA-895E-C513ED0890F5}" type="presOf" srcId="{3F030585-8A92-42FB-A4C5-FCCB58531295}" destId="{22BCB5E4-6F65-487E-8282-FDE3C398436A}" srcOrd="0" destOrd="0" presId="urn:microsoft.com/office/officeart/2005/8/layout/vList3"/>
    <dgm:cxn modelId="{0099F1E4-0509-483C-A491-45ACE8855DF8}" type="presParOf" srcId="{710B5226-7D10-4F47-B876-9602B408F415}" destId="{FC460F63-7A7A-42F4-ABC2-4205A9FCC197}" srcOrd="0" destOrd="0" presId="urn:microsoft.com/office/officeart/2005/8/layout/vList3"/>
    <dgm:cxn modelId="{9FB16AF9-FB1D-41EC-B2E3-8DB651A23CA7}" type="presParOf" srcId="{FC460F63-7A7A-42F4-ABC2-4205A9FCC197}" destId="{A41BF9F6-4613-416E-8524-574CEF894118}" srcOrd="0" destOrd="0" presId="urn:microsoft.com/office/officeart/2005/8/layout/vList3"/>
    <dgm:cxn modelId="{7C198437-DEB6-465C-B634-18AF5E2E7F15}" type="presParOf" srcId="{FC460F63-7A7A-42F4-ABC2-4205A9FCC197}" destId="{F3A305D3-7CCF-402D-BFDB-A4190166EEE6}" srcOrd="1" destOrd="0" presId="urn:microsoft.com/office/officeart/2005/8/layout/vList3"/>
    <dgm:cxn modelId="{AD51B0FA-DD05-4E51-AC53-4FA5DF3E0547}" type="presParOf" srcId="{710B5226-7D10-4F47-B876-9602B408F415}" destId="{7DF69BA0-1DE4-47E5-B1FF-44C8EDC14BFA}" srcOrd="1" destOrd="0" presId="urn:microsoft.com/office/officeart/2005/8/layout/vList3"/>
    <dgm:cxn modelId="{535A91C2-DBD5-4C9F-AAD4-46C267E82088}" type="presParOf" srcId="{710B5226-7D10-4F47-B876-9602B408F415}" destId="{E0E0E044-F93B-4FA8-ADDB-D1E21FBFCAED}" srcOrd="2" destOrd="0" presId="urn:microsoft.com/office/officeart/2005/8/layout/vList3"/>
    <dgm:cxn modelId="{28A5A473-59C0-4B36-A973-6DDCBE0B4809}" type="presParOf" srcId="{E0E0E044-F93B-4FA8-ADDB-D1E21FBFCAED}" destId="{FD508B3A-6181-4F77-9A4B-E5B30C452934}" srcOrd="0" destOrd="0" presId="urn:microsoft.com/office/officeart/2005/8/layout/vList3"/>
    <dgm:cxn modelId="{AEEDE2D3-5A5E-483B-A87F-41C764EAA60A}" type="presParOf" srcId="{E0E0E044-F93B-4FA8-ADDB-D1E21FBFCAED}" destId="{41F033C8-F4E7-43F2-AB31-E87F9FC0C842}" srcOrd="1" destOrd="0" presId="urn:microsoft.com/office/officeart/2005/8/layout/vList3"/>
    <dgm:cxn modelId="{09CC49F3-2BB5-4BBF-AA7B-914B4FA63328}" type="presParOf" srcId="{710B5226-7D10-4F47-B876-9602B408F415}" destId="{F1AAD536-9414-42D4-AB5D-247B49A3CD1D}" srcOrd="3" destOrd="0" presId="urn:microsoft.com/office/officeart/2005/8/layout/vList3"/>
    <dgm:cxn modelId="{98A56EB1-3CB1-4C4D-8BC2-3B059476914C}" type="presParOf" srcId="{710B5226-7D10-4F47-B876-9602B408F415}" destId="{D1DA583E-351B-4920-8844-788EBA9B73F6}" srcOrd="4" destOrd="0" presId="urn:microsoft.com/office/officeart/2005/8/layout/vList3"/>
    <dgm:cxn modelId="{A844CB92-7B24-44C7-BE2E-ABD74687FA1A}" type="presParOf" srcId="{D1DA583E-351B-4920-8844-788EBA9B73F6}" destId="{5A81FDC3-1EEB-44B6-9835-32CBEA901745}" srcOrd="0" destOrd="0" presId="urn:microsoft.com/office/officeart/2005/8/layout/vList3"/>
    <dgm:cxn modelId="{59452467-715E-4D82-9B85-59A536E7C23F}" type="presParOf" srcId="{D1DA583E-351B-4920-8844-788EBA9B73F6}" destId="{52E0A3FF-D8AB-46A6-88B5-08FB99DEEFF8}" srcOrd="1" destOrd="0" presId="urn:microsoft.com/office/officeart/2005/8/layout/vList3"/>
    <dgm:cxn modelId="{DCE6C6D6-B492-4085-95F4-9387F4032349}" type="presParOf" srcId="{710B5226-7D10-4F47-B876-9602B408F415}" destId="{23ED4BBB-0169-42D4-9A23-2EF2292892BD}" srcOrd="5" destOrd="0" presId="urn:microsoft.com/office/officeart/2005/8/layout/vList3"/>
    <dgm:cxn modelId="{2FD066C4-EA6B-4C1F-9643-E1F1644D29B1}" type="presParOf" srcId="{710B5226-7D10-4F47-B876-9602B408F415}" destId="{DB3C5883-DBE7-4311-9CF6-D153A8F57FFB}" srcOrd="6" destOrd="0" presId="urn:microsoft.com/office/officeart/2005/8/layout/vList3"/>
    <dgm:cxn modelId="{6471E63D-206A-41DC-B5FD-35DE6FB8EB1C}" type="presParOf" srcId="{DB3C5883-DBE7-4311-9CF6-D153A8F57FFB}" destId="{B0CEFDAE-41F5-4E22-A513-D8FC463BE3E6}" srcOrd="0" destOrd="0" presId="urn:microsoft.com/office/officeart/2005/8/layout/vList3"/>
    <dgm:cxn modelId="{E547F6C4-FE0E-40E6-83AE-7518184174EA}" type="presParOf" srcId="{DB3C5883-DBE7-4311-9CF6-D153A8F57FFB}" destId="{2B854427-2485-4EC6-9D17-1902EC7FA4F0}" srcOrd="1" destOrd="0" presId="urn:microsoft.com/office/officeart/2005/8/layout/vList3"/>
    <dgm:cxn modelId="{039721AF-5EDD-4AA1-802E-034FC0989B99}" type="presParOf" srcId="{710B5226-7D10-4F47-B876-9602B408F415}" destId="{F222F0B0-D09E-437A-81E0-AF36B4BA85FF}" srcOrd="7" destOrd="0" presId="urn:microsoft.com/office/officeart/2005/8/layout/vList3"/>
    <dgm:cxn modelId="{BAA6D874-1B4A-4A48-8D5B-2A76F13907D1}" type="presParOf" srcId="{710B5226-7D10-4F47-B876-9602B408F415}" destId="{224F7843-AA7A-4C31-9D4D-4D6D8F93B72A}" srcOrd="8" destOrd="0" presId="urn:microsoft.com/office/officeart/2005/8/layout/vList3"/>
    <dgm:cxn modelId="{6457495E-B7CB-4586-BB3C-0AF33D3EA505}" type="presParOf" srcId="{224F7843-AA7A-4C31-9D4D-4D6D8F93B72A}" destId="{81C899A6-9493-4B7D-8F4D-3E1CBED1D667}" srcOrd="0" destOrd="0" presId="urn:microsoft.com/office/officeart/2005/8/layout/vList3"/>
    <dgm:cxn modelId="{58EF8945-C7D8-4311-A18D-32F0600FC5C7}" type="presParOf" srcId="{224F7843-AA7A-4C31-9D4D-4D6D8F93B72A}" destId="{22BCB5E4-6F65-487E-8282-FDE3C398436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AF00FE-3E6A-4867-86E1-FE0F278B191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A361E0-BD7F-4E48-BBD8-BF073AF69361}">
      <dgm:prSet phldrT="[Text]"/>
      <dgm:spPr/>
      <dgm:t>
        <a:bodyPr/>
        <a:lstStyle/>
        <a:p>
          <a:r>
            <a:rPr lang="ar-EG" dirty="0"/>
            <a:t>مؤشر الأعراف الاجتماعية السائدة</a:t>
          </a:r>
          <a:endParaRPr lang="en-US" dirty="0"/>
        </a:p>
      </dgm:t>
    </dgm:pt>
    <dgm:pt modelId="{0F2D20A6-DD43-49B9-8AB3-163BFFDC14AA}" type="parTrans" cxnId="{B22C414C-FAF4-4B09-9B1A-A3C765730D9D}">
      <dgm:prSet/>
      <dgm:spPr/>
      <dgm:t>
        <a:bodyPr/>
        <a:lstStyle/>
        <a:p>
          <a:endParaRPr lang="en-US"/>
        </a:p>
      </dgm:t>
    </dgm:pt>
    <dgm:pt modelId="{34C7F20C-2091-4C74-9F28-341A3011C14E}" type="sibTrans" cxnId="{B22C414C-FAF4-4B09-9B1A-A3C765730D9D}">
      <dgm:prSet/>
      <dgm:spPr/>
      <dgm:t>
        <a:bodyPr/>
        <a:lstStyle/>
        <a:p>
          <a:endParaRPr lang="en-US"/>
        </a:p>
      </dgm:t>
    </dgm:pt>
    <dgm:pt modelId="{800ED699-DB5E-4CB6-BA2C-31B3D16BE066}">
      <dgm:prSet phldrT="[Text]"/>
      <dgm:spPr/>
      <dgm:t>
        <a:bodyPr/>
        <a:lstStyle/>
        <a:p>
          <a:r>
            <a:rPr lang="ar-EG" dirty="0"/>
            <a:t>التصورات عن معتقدات المجتمع</a:t>
          </a:r>
          <a:endParaRPr lang="en-US" dirty="0"/>
        </a:p>
      </dgm:t>
    </dgm:pt>
    <dgm:pt modelId="{CD82C3FF-67A0-47C4-8B36-F4EE92B0065B}" type="parTrans" cxnId="{74EA8F59-8F68-4A82-9EDD-3990FCF76CCA}">
      <dgm:prSet/>
      <dgm:spPr/>
      <dgm:t>
        <a:bodyPr/>
        <a:lstStyle/>
        <a:p>
          <a:endParaRPr lang="en-US"/>
        </a:p>
      </dgm:t>
    </dgm:pt>
    <dgm:pt modelId="{93CD35E2-E490-4E33-AAE5-C4708E4DCCDA}" type="sibTrans" cxnId="{74EA8F59-8F68-4A82-9EDD-3990FCF76CCA}">
      <dgm:prSet/>
      <dgm:spPr/>
      <dgm:t>
        <a:bodyPr/>
        <a:lstStyle/>
        <a:p>
          <a:endParaRPr lang="en-US"/>
        </a:p>
      </dgm:t>
    </dgm:pt>
    <dgm:pt modelId="{0AC31D8B-1694-40B6-A100-E27FBB222C16}">
      <dgm:prSet phldrT="[Text]"/>
      <dgm:spPr/>
      <dgm:t>
        <a:bodyPr/>
        <a:lstStyle/>
        <a:p>
          <a:r>
            <a:rPr lang="ar-EG" dirty="0"/>
            <a:t>المعتقدات الشخصية</a:t>
          </a:r>
          <a:endParaRPr lang="en-US" dirty="0"/>
        </a:p>
      </dgm:t>
    </dgm:pt>
    <dgm:pt modelId="{F44D3448-207C-4C04-A649-F2D5EB8B0179}" type="parTrans" cxnId="{81DE5589-82D5-4C21-80D6-CE2E29790ADC}">
      <dgm:prSet/>
      <dgm:spPr/>
      <dgm:t>
        <a:bodyPr/>
        <a:lstStyle/>
        <a:p>
          <a:endParaRPr lang="en-US"/>
        </a:p>
      </dgm:t>
    </dgm:pt>
    <dgm:pt modelId="{268E0D07-DD8C-47AF-AD08-80BC7A928219}" type="sibTrans" cxnId="{81DE5589-82D5-4C21-80D6-CE2E29790ADC}">
      <dgm:prSet/>
      <dgm:spPr/>
      <dgm:t>
        <a:bodyPr/>
        <a:lstStyle/>
        <a:p>
          <a:endParaRPr lang="en-US"/>
        </a:p>
      </dgm:t>
    </dgm:pt>
    <dgm:pt modelId="{F79569F3-EA84-4722-AEE9-A2AAC8CBD75A}" type="pres">
      <dgm:prSet presAssocID="{6EAF00FE-3E6A-4867-86E1-FE0F278B19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3FAC275-F5CA-46FA-99AA-6FEAABE55F2A}" type="pres">
      <dgm:prSet presAssocID="{1CA361E0-BD7F-4E48-BBD8-BF073AF69361}" presName="hierRoot1" presStyleCnt="0"/>
      <dgm:spPr/>
    </dgm:pt>
    <dgm:pt modelId="{EA9CAFCD-9121-4AD9-BC6C-E08FE636AAE2}" type="pres">
      <dgm:prSet presAssocID="{1CA361E0-BD7F-4E48-BBD8-BF073AF69361}" presName="composite" presStyleCnt="0"/>
      <dgm:spPr/>
    </dgm:pt>
    <dgm:pt modelId="{FECB77CB-1654-45E0-850C-DA565880BCA4}" type="pres">
      <dgm:prSet presAssocID="{1CA361E0-BD7F-4E48-BBD8-BF073AF69361}" presName="background" presStyleLbl="node0" presStyleIdx="0" presStyleCnt="1"/>
      <dgm:spPr/>
    </dgm:pt>
    <dgm:pt modelId="{47ED2C6B-339A-426D-9AF1-E3BE189B25E9}" type="pres">
      <dgm:prSet presAssocID="{1CA361E0-BD7F-4E48-BBD8-BF073AF69361}" presName="text" presStyleLbl="fgAcc0" presStyleIdx="0" presStyleCnt="1">
        <dgm:presLayoutVars>
          <dgm:chPref val="3"/>
        </dgm:presLayoutVars>
      </dgm:prSet>
      <dgm:spPr/>
    </dgm:pt>
    <dgm:pt modelId="{8E1833CC-66F8-4493-A25E-225C3BA7D0B7}" type="pres">
      <dgm:prSet presAssocID="{1CA361E0-BD7F-4E48-BBD8-BF073AF69361}" presName="hierChild2" presStyleCnt="0"/>
      <dgm:spPr/>
    </dgm:pt>
    <dgm:pt modelId="{9D22DD63-65A5-4CBF-9189-7A3F1BB641BE}" type="pres">
      <dgm:prSet presAssocID="{CD82C3FF-67A0-47C4-8B36-F4EE92B0065B}" presName="Name10" presStyleLbl="parChTrans1D2" presStyleIdx="0" presStyleCnt="2"/>
      <dgm:spPr/>
    </dgm:pt>
    <dgm:pt modelId="{E6986899-4F63-4E0D-9232-DDD5A5AD6A8D}" type="pres">
      <dgm:prSet presAssocID="{800ED699-DB5E-4CB6-BA2C-31B3D16BE066}" presName="hierRoot2" presStyleCnt="0"/>
      <dgm:spPr/>
    </dgm:pt>
    <dgm:pt modelId="{CCC7DF43-BA68-4E6B-821F-DFB784105286}" type="pres">
      <dgm:prSet presAssocID="{800ED699-DB5E-4CB6-BA2C-31B3D16BE066}" presName="composite2" presStyleCnt="0"/>
      <dgm:spPr/>
    </dgm:pt>
    <dgm:pt modelId="{25BDF14C-F79D-4B49-8702-7660CAE729A1}" type="pres">
      <dgm:prSet presAssocID="{800ED699-DB5E-4CB6-BA2C-31B3D16BE066}" presName="background2" presStyleLbl="node2" presStyleIdx="0" presStyleCnt="2"/>
      <dgm:spPr/>
    </dgm:pt>
    <dgm:pt modelId="{42F9FBAB-79C9-4952-91A7-FA6D9A2D6CF5}" type="pres">
      <dgm:prSet presAssocID="{800ED699-DB5E-4CB6-BA2C-31B3D16BE066}" presName="text2" presStyleLbl="fgAcc2" presStyleIdx="0" presStyleCnt="2">
        <dgm:presLayoutVars>
          <dgm:chPref val="3"/>
        </dgm:presLayoutVars>
      </dgm:prSet>
      <dgm:spPr/>
    </dgm:pt>
    <dgm:pt modelId="{BA5A39EB-4617-4C29-848D-51FC820EAA31}" type="pres">
      <dgm:prSet presAssocID="{800ED699-DB5E-4CB6-BA2C-31B3D16BE066}" presName="hierChild3" presStyleCnt="0"/>
      <dgm:spPr/>
    </dgm:pt>
    <dgm:pt modelId="{21508319-A877-4D48-80FB-FC936D1302C2}" type="pres">
      <dgm:prSet presAssocID="{F44D3448-207C-4C04-A649-F2D5EB8B0179}" presName="Name10" presStyleLbl="parChTrans1D2" presStyleIdx="1" presStyleCnt="2"/>
      <dgm:spPr/>
    </dgm:pt>
    <dgm:pt modelId="{E1379FD9-875A-4136-98AC-5F9BCDBEC6B1}" type="pres">
      <dgm:prSet presAssocID="{0AC31D8B-1694-40B6-A100-E27FBB222C16}" presName="hierRoot2" presStyleCnt="0"/>
      <dgm:spPr/>
    </dgm:pt>
    <dgm:pt modelId="{8D3A7D40-11C9-4083-A65E-8640A3C434BB}" type="pres">
      <dgm:prSet presAssocID="{0AC31D8B-1694-40B6-A100-E27FBB222C16}" presName="composite2" presStyleCnt="0"/>
      <dgm:spPr/>
    </dgm:pt>
    <dgm:pt modelId="{52E84B4A-613A-4BFF-9143-2CBB5C17802A}" type="pres">
      <dgm:prSet presAssocID="{0AC31D8B-1694-40B6-A100-E27FBB222C16}" presName="background2" presStyleLbl="node2" presStyleIdx="1" presStyleCnt="2"/>
      <dgm:spPr/>
    </dgm:pt>
    <dgm:pt modelId="{DDB4968C-B11E-4D71-8B36-01D1BF9C4DD5}" type="pres">
      <dgm:prSet presAssocID="{0AC31D8B-1694-40B6-A100-E27FBB222C16}" presName="text2" presStyleLbl="fgAcc2" presStyleIdx="1" presStyleCnt="2">
        <dgm:presLayoutVars>
          <dgm:chPref val="3"/>
        </dgm:presLayoutVars>
      </dgm:prSet>
      <dgm:spPr/>
    </dgm:pt>
    <dgm:pt modelId="{AB1E9ECA-DE38-4F83-B5B5-D9B1DDD31D8F}" type="pres">
      <dgm:prSet presAssocID="{0AC31D8B-1694-40B6-A100-E27FBB222C16}" presName="hierChild3" presStyleCnt="0"/>
      <dgm:spPr/>
    </dgm:pt>
  </dgm:ptLst>
  <dgm:cxnLst>
    <dgm:cxn modelId="{2AEF3C1F-B270-49FD-8B9C-7DFB3168A8C9}" type="presOf" srcId="{1CA361E0-BD7F-4E48-BBD8-BF073AF69361}" destId="{47ED2C6B-339A-426D-9AF1-E3BE189B25E9}" srcOrd="0" destOrd="0" presId="urn:microsoft.com/office/officeart/2005/8/layout/hierarchy1"/>
    <dgm:cxn modelId="{9FB9153D-391C-418C-A6CC-FDC149D51D46}" type="presOf" srcId="{6EAF00FE-3E6A-4867-86E1-FE0F278B191C}" destId="{F79569F3-EA84-4722-AEE9-A2AAC8CBD75A}" srcOrd="0" destOrd="0" presId="urn:microsoft.com/office/officeart/2005/8/layout/hierarchy1"/>
    <dgm:cxn modelId="{6C1EF45E-B654-4682-811B-C136D20335A8}" type="presOf" srcId="{800ED699-DB5E-4CB6-BA2C-31B3D16BE066}" destId="{42F9FBAB-79C9-4952-91A7-FA6D9A2D6CF5}" srcOrd="0" destOrd="0" presId="urn:microsoft.com/office/officeart/2005/8/layout/hierarchy1"/>
    <dgm:cxn modelId="{7DE56241-CEC4-48FC-AF93-CC8705192F3F}" type="presOf" srcId="{CD82C3FF-67A0-47C4-8B36-F4EE92B0065B}" destId="{9D22DD63-65A5-4CBF-9189-7A3F1BB641BE}" srcOrd="0" destOrd="0" presId="urn:microsoft.com/office/officeart/2005/8/layout/hierarchy1"/>
    <dgm:cxn modelId="{B22C414C-FAF4-4B09-9B1A-A3C765730D9D}" srcId="{6EAF00FE-3E6A-4867-86E1-FE0F278B191C}" destId="{1CA361E0-BD7F-4E48-BBD8-BF073AF69361}" srcOrd="0" destOrd="0" parTransId="{0F2D20A6-DD43-49B9-8AB3-163BFFDC14AA}" sibTransId="{34C7F20C-2091-4C74-9F28-341A3011C14E}"/>
    <dgm:cxn modelId="{74EA8F59-8F68-4A82-9EDD-3990FCF76CCA}" srcId="{1CA361E0-BD7F-4E48-BBD8-BF073AF69361}" destId="{800ED699-DB5E-4CB6-BA2C-31B3D16BE066}" srcOrd="0" destOrd="0" parTransId="{CD82C3FF-67A0-47C4-8B36-F4EE92B0065B}" sibTransId="{93CD35E2-E490-4E33-AAE5-C4708E4DCCDA}"/>
    <dgm:cxn modelId="{81DE5589-82D5-4C21-80D6-CE2E29790ADC}" srcId="{1CA361E0-BD7F-4E48-BBD8-BF073AF69361}" destId="{0AC31D8B-1694-40B6-A100-E27FBB222C16}" srcOrd="1" destOrd="0" parTransId="{F44D3448-207C-4C04-A649-F2D5EB8B0179}" sibTransId="{268E0D07-DD8C-47AF-AD08-80BC7A928219}"/>
    <dgm:cxn modelId="{2B19A6F3-57CA-4B8A-93D4-24FC609E8A7C}" type="presOf" srcId="{0AC31D8B-1694-40B6-A100-E27FBB222C16}" destId="{DDB4968C-B11E-4D71-8B36-01D1BF9C4DD5}" srcOrd="0" destOrd="0" presId="urn:microsoft.com/office/officeart/2005/8/layout/hierarchy1"/>
    <dgm:cxn modelId="{D02170FB-1780-4C0E-98B9-A6497F244E53}" type="presOf" srcId="{F44D3448-207C-4C04-A649-F2D5EB8B0179}" destId="{21508319-A877-4D48-80FB-FC936D1302C2}" srcOrd="0" destOrd="0" presId="urn:microsoft.com/office/officeart/2005/8/layout/hierarchy1"/>
    <dgm:cxn modelId="{8F84BF68-A5FA-4062-A985-FFB49F29AD96}" type="presParOf" srcId="{F79569F3-EA84-4722-AEE9-A2AAC8CBD75A}" destId="{A3FAC275-F5CA-46FA-99AA-6FEAABE55F2A}" srcOrd="0" destOrd="0" presId="urn:microsoft.com/office/officeart/2005/8/layout/hierarchy1"/>
    <dgm:cxn modelId="{8B5A79D1-918C-4C22-BDBD-3FE5C357B3A9}" type="presParOf" srcId="{A3FAC275-F5CA-46FA-99AA-6FEAABE55F2A}" destId="{EA9CAFCD-9121-4AD9-BC6C-E08FE636AAE2}" srcOrd="0" destOrd="0" presId="urn:microsoft.com/office/officeart/2005/8/layout/hierarchy1"/>
    <dgm:cxn modelId="{E028F75E-D42F-4A85-9B46-776E714E857D}" type="presParOf" srcId="{EA9CAFCD-9121-4AD9-BC6C-E08FE636AAE2}" destId="{FECB77CB-1654-45E0-850C-DA565880BCA4}" srcOrd="0" destOrd="0" presId="urn:microsoft.com/office/officeart/2005/8/layout/hierarchy1"/>
    <dgm:cxn modelId="{01A4BE45-87D1-485D-8825-A5AF8FE92CC2}" type="presParOf" srcId="{EA9CAFCD-9121-4AD9-BC6C-E08FE636AAE2}" destId="{47ED2C6B-339A-426D-9AF1-E3BE189B25E9}" srcOrd="1" destOrd="0" presId="urn:microsoft.com/office/officeart/2005/8/layout/hierarchy1"/>
    <dgm:cxn modelId="{514869C8-A79E-4A0F-9FB5-FCFAB2D0C2F6}" type="presParOf" srcId="{A3FAC275-F5CA-46FA-99AA-6FEAABE55F2A}" destId="{8E1833CC-66F8-4493-A25E-225C3BA7D0B7}" srcOrd="1" destOrd="0" presId="urn:microsoft.com/office/officeart/2005/8/layout/hierarchy1"/>
    <dgm:cxn modelId="{2F90FBB3-B988-4B3C-8D35-28D164DEF505}" type="presParOf" srcId="{8E1833CC-66F8-4493-A25E-225C3BA7D0B7}" destId="{9D22DD63-65A5-4CBF-9189-7A3F1BB641BE}" srcOrd="0" destOrd="0" presId="urn:microsoft.com/office/officeart/2005/8/layout/hierarchy1"/>
    <dgm:cxn modelId="{3C6A0065-8075-4757-9AE0-73D071994BDC}" type="presParOf" srcId="{8E1833CC-66F8-4493-A25E-225C3BA7D0B7}" destId="{E6986899-4F63-4E0D-9232-DDD5A5AD6A8D}" srcOrd="1" destOrd="0" presId="urn:microsoft.com/office/officeart/2005/8/layout/hierarchy1"/>
    <dgm:cxn modelId="{9D5A84FE-00E0-4E19-8731-6B112C04FEE6}" type="presParOf" srcId="{E6986899-4F63-4E0D-9232-DDD5A5AD6A8D}" destId="{CCC7DF43-BA68-4E6B-821F-DFB784105286}" srcOrd="0" destOrd="0" presId="urn:microsoft.com/office/officeart/2005/8/layout/hierarchy1"/>
    <dgm:cxn modelId="{BFB489B1-D25E-4CC3-A181-2306834F1054}" type="presParOf" srcId="{CCC7DF43-BA68-4E6B-821F-DFB784105286}" destId="{25BDF14C-F79D-4B49-8702-7660CAE729A1}" srcOrd="0" destOrd="0" presId="urn:microsoft.com/office/officeart/2005/8/layout/hierarchy1"/>
    <dgm:cxn modelId="{B88A5D34-C792-46ED-9CBC-7132D0729F2F}" type="presParOf" srcId="{CCC7DF43-BA68-4E6B-821F-DFB784105286}" destId="{42F9FBAB-79C9-4952-91A7-FA6D9A2D6CF5}" srcOrd="1" destOrd="0" presId="urn:microsoft.com/office/officeart/2005/8/layout/hierarchy1"/>
    <dgm:cxn modelId="{FECAA96C-5128-4AFD-9649-CB481F74B610}" type="presParOf" srcId="{E6986899-4F63-4E0D-9232-DDD5A5AD6A8D}" destId="{BA5A39EB-4617-4C29-848D-51FC820EAA31}" srcOrd="1" destOrd="0" presId="urn:microsoft.com/office/officeart/2005/8/layout/hierarchy1"/>
    <dgm:cxn modelId="{8676EF32-8C31-45DB-901C-A3E4584B6377}" type="presParOf" srcId="{8E1833CC-66F8-4493-A25E-225C3BA7D0B7}" destId="{21508319-A877-4D48-80FB-FC936D1302C2}" srcOrd="2" destOrd="0" presId="urn:microsoft.com/office/officeart/2005/8/layout/hierarchy1"/>
    <dgm:cxn modelId="{6C13D433-E07A-4A1C-B53E-E69670261063}" type="presParOf" srcId="{8E1833CC-66F8-4493-A25E-225C3BA7D0B7}" destId="{E1379FD9-875A-4136-98AC-5F9BCDBEC6B1}" srcOrd="3" destOrd="0" presId="urn:microsoft.com/office/officeart/2005/8/layout/hierarchy1"/>
    <dgm:cxn modelId="{FAA63A68-5BA4-4DE1-99D8-49B487E3C237}" type="presParOf" srcId="{E1379FD9-875A-4136-98AC-5F9BCDBEC6B1}" destId="{8D3A7D40-11C9-4083-A65E-8640A3C434BB}" srcOrd="0" destOrd="0" presId="urn:microsoft.com/office/officeart/2005/8/layout/hierarchy1"/>
    <dgm:cxn modelId="{73EEDFD5-E828-4437-B87B-A877BFE480F0}" type="presParOf" srcId="{8D3A7D40-11C9-4083-A65E-8640A3C434BB}" destId="{52E84B4A-613A-4BFF-9143-2CBB5C17802A}" srcOrd="0" destOrd="0" presId="urn:microsoft.com/office/officeart/2005/8/layout/hierarchy1"/>
    <dgm:cxn modelId="{A1232CC6-6F04-4A90-9160-F6ECCA4092E7}" type="presParOf" srcId="{8D3A7D40-11C9-4083-A65E-8640A3C434BB}" destId="{DDB4968C-B11E-4D71-8B36-01D1BF9C4DD5}" srcOrd="1" destOrd="0" presId="urn:microsoft.com/office/officeart/2005/8/layout/hierarchy1"/>
    <dgm:cxn modelId="{291A9421-B0B0-49DD-ABAC-F5E8ADCEE144}" type="presParOf" srcId="{E1379FD9-875A-4136-98AC-5F9BCDBEC6B1}" destId="{AB1E9ECA-DE38-4F83-B5B5-D9B1DDD31D8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F24E514-8C85-4CBC-BB68-6977FAE3D1CC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B11E832-5BF4-4DC7-A209-134FD79996C2}">
      <dgm:prSet phldrT="[Text]"/>
      <dgm:spPr/>
      <dgm:t>
        <a:bodyPr/>
        <a:lstStyle/>
        <a:p>
          <a:pPr rtl="1"/>
          <a:r>
            <a:rPr lang="ar-EG" dirty="0"/>
            <a:t>الاقتصادي</a:t>
          </a:r>
          <a:endParaRPr lang="en-US" dirty="0"/>
        </a:p>
      </dgm:t>
    </dgm:pt>
    <dgm:pt modelId="{3A1FC63C-90D2-41AC-B8D2-AB2DC3BF4487}" type="parTrans" cxnId="{02997408-3D74-4A36-BCA2-CC3F04FB8270}">
      <dgm:prSet/>
      <dgm:spPr/>
      <dgm:t>
        <a:bodyPr/>
        <a:lstStyle/>
        <a:p>
          <a:pPr rtl="1"/>
          <a:endParaRPr lang="en-US"/>
        </a:p>
      </dgm:t>
    </dgm:pt>
    <dgm:pt modelId="{C992EDB9-F331-4F8E-A4E3-4EBAB3698C95}" type="sibTrans" cxnId="{02997408-3D74-4A36-BCA2-CC3F04FB8270}">
      <dgm:prSet/>
      <dgm:spPr/>
      <dgm:t>
        <a:bodyPr/>
        <a:lstStyle/>
        <a:p>
          <a:pPr rtl="1"/>
          <a:endParaRPr lang="en-US"/>
        </a:p>
      </dgm:t>
    </dgm:pt>
    <dgm:pt modelId="{A997BE14-77E2-41D1-AA84-8234F33E551B}">
      <dgm:prSet phldrT="[Text]"/>
      <dgm:spPr/>
      <dgm:t>
        <a:bodyPr/>
        <a:lstStyle/>
        <a:p>
          <a:pPr rtl="1"/>
          <a:r>
            <a:rPr lang="ar-EG" dirty="0"/>
            <a:t>للرجال أولوية في الوظائف عن النساء</a:t>
          </a:r>
          <a:endParaRPr lang="en-US" dirty="0"/>
        </a:p>
      </dgm:t>
    </dgm:pt>
    <dgm:pt modelId="{7027330E-8A59-4543-85C4-A2D2B90BEB30}" type="parTrans" cxnId="{28B1E18D-97E0-472C-B11F-D62C6B2D7C57}">
      <dgm:prSet/>
      <dgm:spPr/>
      <dgm:t>
        <a:bodyPr/>
        <a:lstStyle/>
        <a:p>
          <a:pPr rtl="1"/>
          <a:endParaRPr lang="en-US"/>
        </a:p>
      </dgm:t>
    </dgm:pt>
    <dgm:pt modelId="{4F7C2F41-25EC-4320-8EA8-F498C42040F1}" type="sibTrans" cxnId="{28B1E18D-97E0-472C-B11F-D62C6B2D7C57}">
      <dgm:prSet/>
      <dgm:spPr/>
      <dgm:t>
        <a:bodyPr/>
        <a:lstStyle/>
        <a:p>
          <a:pPr rtl="1"/>
          <a:endParaRPr lang="en-US"/>
        </a:p>
      </dgm:t>
    </dgm:pt>
    <dgm:pt modelId="{7F532C72-2870-4846-9B1B-497446E75CAC}">
      <dgm:prSet phldrT="[Text]"/>
      <dgm:spPr/>
      <dgm:t>
        <a:bodyPr/>
        <a:lstStyle/>
        <a:p>
          <a:pPr rtl="1"/>
          <a:r>
            <a:rPr lang="ar-EG" dirty="0"/>
            <a:t>الرجال تنفيذيين أفضل من النساء</a:t>
          </a:r>
          <a:endParaRPr lang="en-US" dirty="0"/>
        </a:p>
      </dgm:t>
    </dgm:pt>
    <dgm:pt modelId="{C30DC16A-F10E-410B-ACF1-CB0AB91632C8}" type="parTrans" cxnId="{85D16E18-78CE-4321-B018-079332E4F82F}">
      <dgm:prSet/>
      <dgm:spPr/>
      <dgm:t>
        <a:bodyPr/>
        <a:lstStyle/>
        <a:p>
          <a:pPr rtl="1"/>
          <a:endParaRPr lang="en-US"/>
        </a:p>
      </dgm:t>
    </dgm:pt>
    <dgm:pt modelId="{47D86630-0A93-4509-BA31-4FE967388507}" type="sibTrans" cxnId="{85D16E18-78CE-4321-B018-079332E4F82F}">
      <dgm:prSet/>
      <dgm:spPr/>
      <dgm:t>
        <a:bodyPr/>
        <a:lstStyle/>
        <a:p>
          <a:pPr rtl="1"/>
          <a:endParaRPr lang="en-US"/>
        </a:p>
      </dgm:t>
    </dgm:pt>
    <dgm:pt modelId="{65209868-985A-4EDE-B84B-6F660307942E}">
      <dgm:prSet phldrT="[Text]"/>
      <dgm:spPr/>
      <dgm:t>
        <a:bodyPr/>
        <a:lstStyle/>
        <a:p>
          <a:pPr rtl="1"/>
          <a:r>
            <a:rPr lang="ar-EG" dirty="0"/>
            <a:t>التعليم</a:t>
          </a:r>
          <a:endParaRPr lang="en-US" dirty="0"/>
        </a:p>
      </dgm:t>
    </dgm:pt>
    <dgm:pt modelId="{EF12C4EA-2309-4BED-A6F6-65268A7561AB}" type="parTrans" cxnId="{D93B2DE8-3148-40EF-9E03-D3C3B6683919}">
      <dgm:prSet/>
      <dgm:spPr/>
      <dgm:t>
        <a:bodyPr/>
        <a:lstStyle/>
        <a:p>
          <a:pPr rtl="1"/>
          <a:endParaRPr lang="en-US"/>
        </a:p>
      </dgm:t>
    </dgm:pt>
    <dgm:pt modelId="{CFC7331B-0EED-4C0C-84CC-C692BC577E4C}" type="sibTrans" cxnId="{D93B2DE8-3148-40EF-9E03-D3C3B6683919}">
      <dgm:prSet/>
      <dgm:spPr/>
      <dgm:t>
        <a:bodyPr/>
        <a:lstStyle/>
        <a:p>
          <a:pPr rtl="1"/>
          <a:endParaRPr lang="en-US"/>
        </a:p>
      </dgm:t>
    </dgm:pt>
    <dgm:pt modelId="{EACD69A4-3762-4940-B6E7-3CA77B562C18}">
      <dgm:prSet phldrT="[Text]"/>
      <dgm:spPr/>
      <dgm:t>
        <a:bodyPr/>
        <a:lstStyle/>
        <a:p>
          <a:pPr rtl="1"/>
          <a:r>
            <a:rPr lang="ar-EG" dirty="0"/>
            <a:t>التعليم الجامعي أهم للرجال من النساء</a:t>
          </a:r>
          <a:endParaRPr lang="en-US" dirty="0"/>
        </a:p>
      </dgm:t>
    </dgm:pt>
    <dgm:pt modelId="{C84B35AF-2D2D-410D-9F5C-A412E390F989}" type="parTrans" cxnId="{FD6DBE37-14CA-43D3-9625-DBBD1990B3BB}">
      <dgm:prSet/>
      <dgm:spPr/>
      <dgm:t>
        <a:bodyPr/>
        <a:lstStyle/>
        <a:p>
          <a:pPr rtl="1"/>
          <a:endParaRPr lang="en-US"/>
        </a:p>
      </dgm:t>
    </dgm:pt>
    <dgm:pt modelId="{861DC322-15A1-4452-BDA3-FF8F9D4EE35B}" type="sibTrans" cxnId="{FD6DBE37-14CA-43D3-9625-DBBD1990B3BB}">
      <dgm:prSet/>
      <dgm:spPr/>
      <dgm:t>
        <a:bodyPr/>
        <a:lstStyle/>
        <a:p>
          <a:pPr rtl="1"/>
          <a:endParaRPr lang="en-US"/>
        </a:p>
      </dgm:t>
    </dgm:pt>
    <dgm:pt modelId="{93E54A76-608C-4E03-A728-D243332C2ECC}">
      <dgm:prSet phldrT="[Text]"/>
      <dgm:spPr/>
      <dgm:t>
        <a:bodyPr/>
        <a:lstStyle/>
        <a:p>
          <a:pPr rtl="1"/>
          <a:r>
            <a:rPr lang="ar-EG" dirty="0"/>
            <a:t>السياسي</a:t>
          </a:r>
          <a:endParaRPr lang="en-US" dirty="0"/>
        </a:p>
      </dgm:t>
    </dgm:pt>
    <dgm:pt modelId="{DAA5A1B7-D7A1-4952-A39F-A90FF8AE40B1}" type="parTrans" cxnId="{73412EFD-60ED-4D5C-934C-93AD8C8A6A2C}">
      <dgm:prSet/>
      <dgm:spPr/>
      <dgm:t>
        <a:bodyPr/>
        <a:lstStyle/>
        <a:p>
          <a:pPr rtl="1"/>
          <a:endParaRPr lang="en-US"/>
        </a:p>
      </dgm:t>
    </dgm:pt>
    <dgm:pt modelId="{B7046DC5-181C-4257-ACF8-220546D62F59}" type="sibTrans" cxnId="{73412EFD-60ED-4D5C-934C-93AD8C8A6A2C}">
      <dgm:prSet/>
      <dgm:spPr/>
      <dgm:t>
        <a:bodyPr/>
        <a:lstStyle/>
        <a:p>
          <a:pPr rtl="1"/>
          <a:endParaRPr lang="en-US"/>
        </a:p>
      </dgm:t>
    </dgm:pt>
    <dgm:pt modelId="{86FD36BA-D84A-46BF-994E-DE902D48CA6A}">
      <dgm:prSet phldrT="[Text]"/>
      <dgm:spPr/>
      <dgm:t>
        <a:bodyPr/>
        <a:lstStyle/>
        <a:p>
          <a:pPr rtl="1"/>
          <a:r>
            <a:rPr lang="ar-EG" dirty="0"/>
            <a:t>المساواة بين الذكورر والإناث في الحقوق شئ أساسي للديمقراطية</a:t>
          </a:r>
          <a:endParaRPr lang="en-US" dirty="0"/>
        </a:p>
      </dgm:t>
    </dgm:pt>
    <dgm:pt modelId="{6981B42C-4A18-4F81-BB70-C9787FDCB989}" type="parTrans" cxnId="{BC3E8310-BA9A-4E2A-89ED-17F2BACDB4C0}">
      <dgm:prSet/>
      <dgm:spPr/>
      <dgm:t>
        <a:bodyPr/>
        <a:lstStyle/>
        <a:p>
          <a:pPr rtl="1"/>
          <a:endParaRPr lang="en-US"/>
        </a:p>
      </dgm:t>
    </dgm:pt>
    <dgm:pt modelId="{01072A07-5F52-425E-966D-10F6CE157507}" type="sibTrans" cxnId="{BC3E8310-BA9A-4E2A-89ED-17F2BACDB4C0}">
      <dgm:prSet/>
      <dgm:spPr/>
      <dgm:t>
        <a:bodyPr/>
        <a:lstStyle/>
        <a:p>
          <a:pPr rtl="1"/>
          <a:endParaRPr lang="en-US"/>
        </a:p>
      </dgm:t>
    </dgm:pt>
    <dgm:pt modelId="{B9C3273F-E732-41A8-B872-C27BAFFF6C26}">
      <dgm:prSet phldrT="[Text]"/>
      <dgm:spPr/>
      <dgm:t>
        <a:bodyPr/>
        <a:lstStyle/>
        <a:p>
          <a:pPr rtl="1"/>
          <a:r>
            <a:rPr lang="ar-EG" dirty="0"/>
            <a:t>الرجال قادة سياسيين أفضل من النساء</a:t>
          </a:r>
          <a:endParaRPr lang="en-US" dirty="0"/>
        </a:p>
      </dgm:t>
    </dgm:pt>
    <dgm:pt modelId="{2BDF9446-87FB-44D9-A62D-CD79BC72D69A}" type="parTrans" cxnId="{CD79FE52-F1FB-4A72-976A-007548F13C24}">
      <dgm:prSet/>
      <dgm:spPr/>
      <dgm:t>
        <a:bodyPr/>
        <a:lstStyle/>
        <a:p>
          <a:pPr rtl="1"/>
          <a:endParaRPr lang="en-US"/>
        </a:p>
      </dgm:t>
    </dgm:pt>
    <dgm:pt modelId="{9DE8D0BF-003E-4CE4-B3CA-7A1BD7BCF50F}" type="sibTrans" cxnId="{CD79FE52-F1FB-4A72-976A-007548F13C24}">
      <dgm:prSet/>
      <dgm:spPr/>
      <dgm:t>
        <a:bodyPr/>
        <a:lstStyle/>
        <a:p>
          <a:pPr rtl="1"/>
          <a:endParaRPr lang="en-US"/>
        </a:p>
      </dgm:t>
    </dgm:pt>
    <dgm:pt modelId="{1FBB0572-8E1D-4AA9-992A-AB0F43DA2A2C}">
      <dgm:prSet phldrT="[Text]"/>
      <dgm:spPr/>
      <dgm:t>
        <a:bodyPr/>
        <a:lstStyle/>
        <a:p>
          <a:pPr rtl="1"/>
          <a:r>
            <a:rPr lang="ar-EG" dirty="0"/>
            <a:t>الحقوق الإنجابية</a:t>
          </a:r>
          <a:endParaRPr lang="en-US" dirty="0"/>
        </a:p>
      </dgm:t>
    </dgm:pt>
    <dgm:pt modelId="{FDED3C01-DFF9-4BD1-8A68-BD42C80134FE}" type="parTrans" cxnId="{E80A8CEB-B47B-4709-A725-B97CACC698A5}">
      <dgm:prSet/>
      <dgm:spPr/>
      <dgm:t>
        <a:bodyPr/>
        <a:lstStyle/>
        <a:p>
          <a:pPr rtl="1"/>
          <a:endParaRPr lang="en-US"/>
        </a:p>
      </dgm:t>
    </dgm:pt>
    <dgm:pt modelId="{29EEAEB6-5A47-4E40-85F6-E3E866B2541F}" type="sibTrans" cxnId="{E80A8CEB-B47B-4709-A725-B97CACC698A5}">
      <dgm:prSet/>
      <dgm:spPr/>
      <dgm:t>
        <a:bodyPr/>
        <a:lstStyle/>
        <a:p>
          <a:pPr rtl="1"/>
          <a:endParaRPr lang="en-US"/>
        </a:p>
      </dgm:t>
    </dgm:pt>
    <dgm:pt modelId="{227E973F-4F1F-45A3-996A-C141003AFAFA}">
      <dgm:prSet phldrT="[Text]"/>
      <dgm:spPr/>
      <dgm:t>
        <a:bodyPr/>
        <a:lstStyle/>
        <a:p>
          <a:pPr rtl="1"/>
          <a:r>
            <a:rPr lang="ar-EG" dirty="0"/>
            <a:t>السلامة الجسدية</a:t>
          </a:r>
          <a:endParaRPr lang="en-US" dirty="0"/>
        </a:p>
      </dgm:t>
    </dgm:pt>
    <dgm:pt modelId="{0B53433E-DE31-4DC5-8870-38CDB7F1EC19}" type="parTrans" cxnId="{152DE31E-6BB6-4C56-B79A-2959A2D4C08A}">
      <dgm:prSet/>
      <dgm:spPr/>
      <dgm:t>
        <a:bodyPr/>
        <a:lstStyle/>
        <a:p>
          <a:pPr rtl="1"/>
          <a:endParaRPr lang="en-US"/>
        </a:p>
      </dgm:t>
    </dgm:pt>
    <dgm:pt modelId="{CE6332CB-0D6B-4739-8170-8504D17290D7}" type="sibTrans" cxnId="{152DE31E-6BB6-4C56-B79A-2959A2D4C08A}">
      <dgm:prSet/>
      <dgm:spPr/>
      <dgm:t>
        <a:bodyPr/>
        <a:lstStyle/>
        <a:p>
          <a:pPr rtl="1"/>
          <a:endParaRPr lang="en-US"/>
        </a:p>
      </dgm:t>
    </dgm:pt>
    <dgm:pt modelId="{E267B766-BB17-4A51-8793-C9070B709358}">
      <dgm:prSet phldrT="[Text]"/>
      <dgm:spPr/>
      <dgm:t>
        <a:bodyPr/>
        <a:lstStyle/>
        <a:p>
          <a:pPr rtl="1"/>
          <a:r>
            <a:rPr lang="ar-EG" dirty="0"/>
            <a:t>عنف الزوج/الشريك</a:t>
          </a:r>
          <a:endParaRPr lang="en-US" dirty="0"/>
        </a:p>
      </dgm:t>
    </dgm:pt>
    <dgm:pt modelId="{0B44E80C-6600-47B6-8ABE-30DABB7BD1A4}" type="parTrans" cxnId="{5EF21674-E008-47D0-8168-A47A7650DFA7}">
      <dgm:prSet/>
      <dgm:spPr/>
      <dgm:t>
        <a:bodyPr/>
        <a:lstStyle/>
        <a:p>
          <a:pPr rtl="1"/>
          <a:endParaRPr lang="en-US"/>
        </a:p>
      </dgm:t>
    </dgm:pt>
    <dgm:pt modelId="{3D728763-6FD5-4726-8EC8-02F4EE33A403}" type="sibTrans" cxnId="{5EF21674-E008-47D0-8168-A47A7650DFA7}">
      <dgm:prSet/>
      <dgm:spPr/>
      <dgm:t>
        <a:bodyPr/>
        <a:lstStyle/>
        <a:p>
          <a:pPr rtl="1"/>
          <a:endParaRPr lang="en-US"/>
        </a:p>
      </dgm:t>
    </dgm:pt>
    <dgm:pt modelId="{F7E9FF39-3247-415B-A6B4-594786B41A33}" type="pres">
      <dgm:prSet presAssocID="{2F24E514-8C85-4CBC-BB68-6977FAE3D1CC}" presName="Name0" presStyleCnt="0">
        <dgm:presLayoutVars>
          <dgm:dir/>
          <dgm:animLvl val="lvl"/>
          <dgm:resizeHandles val="exact"/>
        </dgm:presLayoutVars>
      </dgm:prSet>
      <dgm:spPr/>
    </dgm:pt>
    <dgm:pt modelId="{F155B329-F8A6-4AC2-BD50-916DD20EDED9}" type="pres">
      <dgm:prSet presAssocID="{227E973F-4F1F-45A3-996A-C141003AFAFA}" presName="composite" presStyleCnt="0"/>
      <dgm:spPr/>
    </dgm:pt>
    <dgm:pt modelId="{4A8F6489-9F40-44A4-BC73-964BC816E1D3}" type="pres">
      <dgm:prSet presAssocID="{227E973F-4F1F-45A3-996A-C141003AFAFA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FCC4FDAE-98EF-423C-BB8A-D2D1CDB043E7}" type="pres">
      <dgm:prSet presAssocID="{227E973F-4F1F-45A3-996A-C141003AFAFA}" presName="desTx" presStyleLbl="alignAccFollowNode1" presStyleIdx="0" presStyleCnt="4">
        <dgm:presLayoutVars>
          <dgm:bulletEnabled val="1"/>
        </dgm:presLayoutVars>
      </dgm:prSet>
      <dgm:spPr/>
    </dgm:pt>
    <dgm:pt modelId="{36D986AF-45E1-4EA4-AE78-412370044625}" type="pres">
      <dgm:prSet presAssocID="{CE6332CB-0D6B-4739-8170-8504D17290D7}" presName="space" presStyleCnt="0"/>
      <dgm:spPr/>
    </dgm:pt>
    <dgm:pt modelId="{2BFE1323-5C85-4246-8088-FBD7E0F43B9B}" type="pres">
      <dgm:prSet presAssocID="{AB11E832-5BF4-4DC7-A209-134FD79996C2}" presName="composite" presStyleCnt="0"/>
      <dgm:spPr/>
    </dgm:pt>
    <dgm:pt modelId="{38BA33CC-6D5D-4632-8695-011FACC79E1E}" type="pres">
      <dgm:prSet presAssocID="{AB11E832-5BF4-4DC7-A209-134FD79996C2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78B0084B-0B55-4C8B-8344-E7F617E618D6}" type="pres">
      <dgm:prSet presAssocID="{AB11E832-5BF4-4DC7-A209-134FD79996C2}" presName="desTx" presStyleLbl="alignAccFollowNode1" presStyleIdx="1" presStyleCnt="4">
        <dgm:presLayoutVars>
          <dgm:bulletEnabled val="1"/>
        </dgm:presLayoutVars>
      </dgm:prSet>
      <dgm:spPr/>
    </dgm:pt>
    <dgm:pt modelId="{6D95804C-B427-4859-979F-54988DA9C407}" type="pres">
      <dgm:prSet presAssocID="{C992EDB9-F331-4F8E-A4E3-4EBAB3698C95}" presName="space" presStyleCnt="0"/>
      <dgm:spPr/>
    </dgm:pt>
    <dgm:pt modelId="{93F0214F-E5DD-4722-B176-507968058A29}" type="pres">
      <dgm:prSet presAssocID="{65209868-985A-4EDE-B84B-6F660307942E}" presName="composite" presStyleCnt="0"/>
      <dgm:spPr/>
    </dgm:pt>
    <dgm:pt modelId="{23330EFD-FE2B-46A1-AD75-213AC381AF6B}" type="pres">
      <dgm:prSet presAssocID="{65209868-985A-4EDE-B84B-6F660307942E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BC142165-066A-49EF-85F9-953C506088CB}" type="pres">
      <dgm:prSet presAssocID="{65209868-985A-4EDE-B84B-6F660307942E}" presName="desTx" presStyleLbl="alignAccFollowNode1" presStyleIdx="2" presStyleCnt="4">
        <dgm:presLayoutVars>
          <dgm:bulletEnabled val="1"/>
        </dgm:presLayoutVars>
      </dgm:prSet>
      <dgm:spPr/>
    </dgm:pt>
    <dgm:pt modelId="{D27C15CE-C2DE-4D7C-9146-C67E8DC1A18C}" type="pres">
      <dgm:prSet presAssocID="{CFC7331B-0EED-4C0C-84CC-C692BC577E4C}" presName="space" presStyleCnt="0"/>
      <dgm:spPr/>
    </dgm:pt>
    <dgm:pt modelId="{564397EF-D346-4221-ADFB-7FBECF32EE3D}" type="pres">
      <dgm:prSet presAssocID="{93E54A76-608C-4E03-A728-D243332C2ECC}" presName="composite" presStyleCnt="0"/>
      <dgm:spPr/>
    </dgm:pt>
    <dgm:pt modelId="{5FB5C656-D10C-4EB9-A68A-5D1108CC2235}" type="pres">
      <dgm:prSet presAssocID="{93E54A76-608C-4E03-A728-D243332C2ECC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1918D9AF-1D74-4A85-B7F6-6F5F8B6866C6}" type="pres">
      <dgm:prSet presAssocID="{93E54A76-608C-4E03-A728-D243332C2ECC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9321FB06-6C01-4885-8A63-3B50C11B4466}" type="presOf" srcId="{7F532C72-2870-4846-9B1B-497446E75CAC}" destId="{78B0084B-0B55-4C8B-8344-E7F617E618D6}" srcOrd="0" destOrd="1" presId="urn:microsoft.com/office/officeart/2005/8/layout/hList1"/>
    <dgm:cxn modelId="{02997408-3D74-4A36-BCA2-CC3F04FB8270}" srcId="{2F24E514-8C85-4CBC-BB68-6977FAE3D1CC}" destId="{AB11E832-5BF4-4DC7-A209-134FD79996C2}" srcOrd="1" destOrd="0" parTransId="{3A1FC63C-90D2-41AC-B8D2-AB2DC3BF4487}" sibTransId="{C992EDB9-F331-4F8E-A4E3-4EBAB3698C95}"/>
    <dgm:cxn modelId="{F7F2050C-552A-4102-8683-5CFA6E7A7A60}" type="presOf" srcId="{2F24E514-8C85-4CBC-BB68-6977FAE3D1CC}" destId="{F7E9FF39-3247-415B-A6B4-594786B41A33}" srcOrd="0" destOrd="0" presId="urn:microsoft.com/office/officeart/2005/8/layout/hList1"/>
    <dgm:cxn modelId="{BC3E8310-BA9A-4E2A-89ED-17F2BACDB4C0}" srcId="{93E54A76-608C-4E03-A728-D243332C2ECC}" destId="{86FD36BA-D84A-46BF-994E-DE902D48CA6A}" srcOrd="0" destOrd="0" parTransId="{6981B42C-4A18-4F81-BB70-C9787FDCB989}" sibTransId="{01072A07-5F52-425E-966D-10F6CE157507}"/>
    <dgm:cxn modelId="{824B7614-8BB5-4F1D-BA23-30C90C723B11}" type="presOf" srcId="{AB11E832-5BF4-4DC7-A209-134FD79996C2}" destId="{38BA33CC-6D5D-4632-8695-011FACC79E1E}" srcOrd="0" destOrd="0" presId="urn:microsoft.com/office/officeart/2005/8/layout/hList1"/>
    <dgm:cxn modelId="{85D16E18-78CE-4321-B018-079332E4F82F}" srcId="{AB11E832-5BF4-4DC7-A209-134FD79996C2}" destId="{7F532C72-2870-4846-9B1B-497446E75CAC}" srcOrd="1" destOrd="0" parTransId="{C30DC16A-F10E-410B-ACF1-CB0AB91632C8}" sibTransId="{47D86630-0A93-4509-BA31-4FE967388507}"/>
    <dgm:cxn modelId="{152DE31E-6BB6-4C56-B79A-2959A2D4C08A}" srcId="{2F24E514-8C85-4CBC-BB68-6977FAE3D1CC}" destId="{227E973F-4F1F-45A3-996A-C141003AFAFA}" srcOrd="0" destOrd="0" parTransId="{0B53433E-DE31-4DC5-8870-38CDB7F1EC19}" sibTransId="{CE6332CB-0D6B-4739-8170-8504D17290D7}"/>
    <dgm:cxn modelId="{1BC20B1F-BE2D-481C-A6B4-F6B3438D272B}" type="presOf" srcId="{227E973F-4F1F-45A3-996A-C141003AFAFA}" destId="{4A8F6489-9F40-44A4-BC73-964BC816E1D3}" srcOrd="0" destOrd="0" presId="urn:microsoft.com/office/officeart/2005/8/layout/hList1"/>
    <dgm:cxn modelId="{E8ADAD34-66F7-4CBB-8292-9373C41BD93A}" type="presOf" srcId="{93E54A76-608C-4E03-A728-D243332C2ECC}" destId="{5FB5C656-D10C-4EB9-A68A-5D1108CC2235}" srcOrd="0" destOrd="0" presId="urn:microsoft.com/office/officeart/2005/8/layout/hList1"/>
    <dgm:cxn modelId="{BB8C4336-A87B-4B41-8D83-35BCA8225D89}" type="presOf" srcId="{B9C3273F-E732-41A8-B872-C27BAFFF6C26}" destId="{1918D9AF-1D74-4A85-B7F6-6F5F8B6866C6}" srcOrd="0" destOrd="1" presId="urn:microsoft.com/office/officeart/2005/8/layout/hList1"/>
    <dgm:cxn modelId="{FD6DBE37-14CA-43D3-9625-DBBD1990B3BB}" srcId="{65209868-985A-4EDE-B84B-6F660307942E}" destId="{EACD69A4-3762-4940-B6E7-3CA77B562C18}" srcOrd="0" destOrd="0" parTransId="{C84B35AF-2D2D-410D-9F5C-A412E390F989}" sibTransId="{861DC322-15A1-4452-BDA3-FF8F9D4EE35B}"/>
    <dgm:cxn modelId="{182DFB5E-BD88-44DE-A1C6-D3FAFB2BB8AA}" type="presOf" srcId="{A997BE14-77E2-41D1-AA84-8234F33E551B}" destId="{78B0084B-0B55-4C8B-8344-E7F617E618D6}" srcOrd="0" destOrd="0" presId="urn:microsoft.com/office/officeart/2005/8/layout/hList1"/>
    <dgm:cxn modelId="{CD79FE52-F1FB-4A72-976A-007548F13C24}" srcId="{93E54A76-608C-4E03-A728-D243332C2ECC}" destId="{B9C3273F-E732-41A8-B872-C27BAFFF6C26}" srcOrd="1" destOrd="0" parTransId="{2BDF9446-87FB-44D9-A62D-CD79BC72D69A}" sibTransId="{9DE8D0BF-003E-4CE4-B3CA-7A1BD7BCF50F}"/>
    <dgm:cxn modelId="{5EF21674-E008-47D0-8168-A47A7650DFA7}" srcId="{227E973F-4F1F-45A3-996A-C141003AFAFA}" destId="{E267B766-BB17-4A51-8793-C9070B709358}" srcOrd="0" destOrd="0" parTransId="{0B44E80C-6600-47B6-8ABE-30DABB7BD1A4}" sibTransId="{3D728763-6FD5-4726-8EC8-02F4EE33A403}"/>
    <dgm:cxn modelId="{E00B6777-E004-40F1-B5FD-372A10A6C30A}" type="presOf" srcId="{1FBB0572-8E1D-4AA9-992A-AB0F43DA2A2C}" destId="{FCC4FDAE-98EF-423C-BB8A-D2D1CDB043E7}" srcOrd="0" destOrd="1" presId="urn:microsoft.com/office/officeart/2005/8/layout/hList1"/>
    <dgm:cxn modelId="{28B1E18D-97E0-472C-B11F-D62C6B2D7C57}" srcId="{AB11E832-5BF4-4DC7-A209-134FD79996C2}" destId="{A997BE14-77E2-41D1-AA84-8234F33E551B}" srcOrd="0" destOrd="0" parTransId="{7027330E-8A59-4543-85C4-A2D2B90BEB30}" sibTransId="{4F7C2F41-25EC-4320-8EA8-F498C42040F1}"/>
    <dgm:cxn modelId="{9AFC5D98-B235-4E7A-BA7B-FEA2BB40094C}" type="presOf" srcId="{86FD36BA-D84A-46BF-994E-DE902D48CA6A}" destId="{1918D9AF-1D74-4A85-B7F6-6F5F8B6866C6}" srcOrd="0" destOrd="0" presId="urn:microsoft.com/office/officeart/2005/8/layout/hList1"/>
    <dgm:cxn modelId="{C3E67FE3-F758-46ED-987D-D653CF056E6F}" type="presOf" srcId="{EACD69A4-3762-4940-B6E7-3CA77B562C18}" destId="{BC142165-066A-49EF-85F9-953C506088CB}" srcOrd="0" destOrd="0" presId="urn:microsoft.com/office/officeart/2005/8/layout/hList1"/>
    <dgm:cxn modelId="{8B1DDCE7-D230-4D59-B202-F3948A581A18}" type="presOf" srcId="{65209868-985A-4EDE-B84B-6F660307942E}" destId="{23330EFD-FE2B-46A1-AD75-213AC381AF6B}" srcOrd="0" destOrd="0" presId="urn:microsoft.com/office/officeart/2005/8/layout/hList1"/>
    <dgm:cxn modelId="{7A8FE3E7-7B2E-4FC0-A1E0-E302B6F6FF65}" type="presOf" srcId="{E267B766-BB17-4A51-8793-C9070B709358}" destId="{FCC4FDAE-98EF-423C-BB8A-D2D1CDB043E7}" srcOrd="0" destOrd="0" presId="urn:microsoft.com/office/officeart/2005/8/layout/hList1"/>
    <dgm:cxn modelId="{D93B2DE8-3148-40EF-9E03-D3C3B6683919}" srcId="{2F24E514-8C85-4CBC-BB68-6977FAE3D1CC}" destId="{65209868-985A-4EDE-B84B-6F660307942E}" srcOrd="2" destOrd="0" parTransId="{EF12C4EA-2309-4BED-A6F6-65268A7561AB}" sibTransId="{CFC7331B-0EED-4C0C-84CC-C692BC577E4C}"/>
    <dgm:cxn modelId="{E80A8CEB-B47B-4709-A725-B97CACC698A5}" srcId="{227E973F-4F1F-45A3-996A-C141003AFAFA}" destId="{1FBB0572-8E1D-4AA9-992A-AB0F43DA2A2C}" srcOrd="1" destOrd="0" parTransId="{FDED3C01-DFF9-4BD1-8A68-BD42C80134FE}" sibTransId="{29EEAEB6-5A47-4E40-85F6-E3E866B2541F}"/>
    <dgm:cxn modelId="{73412EFD-60ED-4D5C-934C-93AD8C8A6A2C}" srcId="{2F24E514-8C85-4CBC-BB68-6977FAE3D1CC}" destId="{93E54A76-608C-4E03-A728-D243332C2ECC}" srcOrd="3" destOrd="0" parTransId="{DAA5A1B7-D7A1-4952-A39F-A90FF8AE40B1}" sibTransId="{B7046DC5-181C-4257-ACF8-220546D62F59}"/>
    <dgm:cxn modelId="{314896B2-EC1C-496E-BD90-2FCECF776D76}" type="presParOf" srcId="{F7E9FF39-3247-415B-A6B4-594786B41A33}" destId="{F155B329-F8A6-4AC2-BD50-916DD20EDED9}" srcOrd="0" destOrd="0" presId="urn:microsoft.com/office/officeart/2005/8/layout/hList1"/>
    <dgm:cxn modelId="{8E85247F-46BB-48B6-BD60-162EE9623245}" type="presParOf" srcId="{F155B329-F8A6-4AC2-BD50-916DD20EDED9}" destId="{4A8F6489-9F40-44A4-BC73-964BC816E1D3}" srcOrd="0" destOrd="0" presId="urn:microsoft.com/office/officeart/2005/8/layout/hList1"/>
    <dgm:cxn modelId="{7263F7C9-279A-4EE7-8B01-C8FEB33701D1}" type="presParOf" srcId="{F155B329-F8A6-4AC2-BD50-916DD20EDED9}" destId="{FCC4FDAE-98EF-423C-BB8A-D2D1CDB043E7}" srcOrd="1" destOrd="0" presId="urn:microsoft.com/office/officeart/2005/8/layout/hList1"/>
    <dgm:cxn modelId="{37C01044-A4F8-43E0-913D-3982E4B6F7F0}" type="presParOf" srcId="{F7E9FF39-3247-415B-A6B4-594786B41A33}" destId="{36D986AF-45E1-4EA4-AE78-412370044625}" srcOrd="1" destOrd="0" presId="urn:microsoft.com/office/officeart/2005/8/layout/hList1"/>
    <dgm:cxn modelId="{F839BFDD-5F0D-402F-BFA9-A185A84E5257}" type="presParOf" srcId="{F7E9FF39-3247-415B-A6B4-594786B41A33}" destId="{2BFE1323-5C85-4246-8088-FBD7E0F43B9B}" srcOrd="2" destOrd="0" presId="urn:microsoft.com/office/officeart/2005/8/layout/hList1"/>
    <dgm:cxn modelId="{E59F5EC9-5FAE-492F-8FD1-0D62CA0C20D2}" type="presParOf" srcId="{2BFE1323-5C85-4246-8088-FBD7E0F43B9B}" destId="{38BA33CC-6D5D-4632-8695-011FACC79E1E}" srcOrd="0" destOrd="0" presId="urn:microsoft.com/office/officeart/2005/8/layout/hList1"/>
    <dgm:cxn modelId="{02ABE679-97E4-456C-884E-446EC231366F}" type="presParOf" srcId="{2BFE1323-5C85-4246-8088-FBD7E0F43B9B}" destId="{78B0084B-0B55-4C8B-8344-E7F617E618D6}" srcOrd="1" destOrd="0" presId="urn:microsoft.com/office/officeart/2005/8/layout/hList1"/>
    <dgm:cxn modelId="{D674EC49-C371-4605-862C-87DC72521771}" type="presParOf" srcId="{F7E9FF39-3247-415B-A6B4-594786B41A33}" destId="{6D95804C-B427-4859-979F-54988DA9C407}" srcOrd="3" destOrd="0" presId="urn:microsoft.com/office/officeart/2005/8/layout/hList1"/>
    <dgm:cxn modelId="{CEDB82EB-C396-456F-A20E-8E10E289C110}" type="presParOf" srcId="{F7E9FF39-3247-415B-A6B4-594786B41A33}" destId="{93F0214F-E5DD-4722-B176-507968058A29}" srcOrd="4" destOrd="0" presId="urn:microsoft.com/office/officeart/2005/8/layout/hList1"/>
    <dgm:cxn modelId="{639ECAFF-84B6-403B-9D85-11EC573ECCA8}" type="presParOf" srcId="{93F0214F-E5DD-4722-B176-507968058A29}" destId="{23330EFD-FE2B-46A1-AD75-213AC381AF6B}" srcOrd="0" destOrd="0" presId="urn:microsoft.com/office/officeart/2005/8/layout/hList1"/>
    <dgm:cxn modelId="{D27C20CB-D1AE-4C28-BAB1-E009E8ECFDC7}" type="presParOf" srcId="{93F0214F-E5DD-4722-B176-507968058A29}" destId="{BC142165-066A-49EF-85F9-953C506088CB}" srcOrd="1" destOrd="0" presId="urn:microsoft.com/office/officeart/2005/8/layout/hList1"/>
    <dgm:cxn modelId="{EB003028-0D98-404F-A12A-154CC2126A6F}" type="presParOf" srcId="{F7E9FF39-3247-415B-A6B4-594786B41A33}" destId="{D27C15CE-C2DE-4D7C-9146-C67E8DC1A18C}" srcOrd="5" destOrd="0" presId="urn:microsoft.com/office/officeart/2005/8/layout/hList1"/>
    <dgm:cxn modelId="{2FDF63CA-8B76-48A4-80F9-193528C6B659}" type="presParOf" srcId="{F7E9FF39-3247-415B-A6B4-594786B41A33}" destId="{564397EF-D346-4221-ADFB-7FBECF32EE3D}" srcOrd="6" destOrd="0" presId="urn:microsoft.com/office/officeart/2005/8/layout/hList1"/>
    <dgm:cxn modelId="{911028E4-C393-4417-A897-C0DF904993C4}" type="presParOf" srcId="{564397EF-D346-4221-ADFB-7FBECF32EE3D}" destId="{5FB5C656-D10C-4EB9-A68A-5D1108CC2235}" srcOrd="0" destOrd="0" presId="urn:microsoft.com/office/officeart/2005/8/layout/hList1"/>
    <dgm:cxn modelId="{BBD4B781-D43C-4626-9021-B16B60E5EF25}" type="presParOf" srcId="{564397EF-D346-4221-ADFB-7FBECF32EE3D}" destId="{1918D9AF-1D74-4A85-B7F6-6F5F8B6866C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469A17-F08A-403B-B043-7229D3236E42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</dgm:pt>
    <dgm:pt modelId="{2F0AD11F-FF39-44BF-B89C-0D2CB1E2C606}">
      <dgm:prSet phldrT="[Text]"/>
      <dgm:spPr>
        <a:solidFill>
          <a:srgbClr val="00B050"/>
        </a:solidFill>
      </dgm:spPr>
      <dgm:t>
        <a:bodyPr/>
        <a:lstStyle/>
        <a:p>
          <a:r>
            <a:rPr lang="ar-EG" dirty="0"/>
            <a:t>تحسن</a:t>
          </a:r>
          <a:endParaRPr lang="en-US" dirty="0"/>
        </a:p>
      </dgm:t>
    </dgm:pt>
    <dgm:pt modelId="{8E5AAB87-4133-41D9-B178-0324D7EF6007}" type="parTrans" cxnId="{FD12619C-E7E3-40A3-9856-DE7D43177C05}">
      <dgm:prSet/>
      <dgm:spPr/>
      <dgm:t>
        <a:bodyPr/>
        <a:lstStyle/>
        <a:p>
          <a:endParaRPr lang="en-US"/>
        </a:p>
      </dgm:t>
    </dgm:pt>
    <dgm:pt modelId="{803CF0C2-4389-422D-8F89-0D38B5161F1A}" type="sibTrans" cxnId="{FD12619C-E7E3-40A3-9856-DE7D43177C05}">
      <dgm:prSet/>
      <dgm:spPr/>
      <dgm:t>
        <a:bodyPr/>
        <a:lstStyle/>
        <a:p>
          <a:endParaRPr lang="en-US"/>
        </a:p>
      </dgm:t>
    </dgm:pt>
    <dgm:pt modelId="{41B42863-1A3D-468A-9AB6-1404ACCAAD77}">
      <dgm:prSet phldrT="[Text]"/>
      <dgm:spPr>
        <a:solidFill>
          <a:srgbClr val="FFC000"/>
        </a:solidFill>
      </dgm:spPr>
      <dgm:t>
        <a:bodyPr/>
        <a:lstStyle/>
        <a:p>
          <a:r>
            <a:rPr lang="ar-EG" dirty="0"/>
            <a:t>ثبات</a:t>
          </a:r>
          <a:endParaRPr lang="en-US" dirty="0"/>
        </a:p>
      </dgm:t>
    </dgm:pt>
    <dgm:pt modelId="{908E7439-A383-488C-85ED-6D87E4D96DAF}" type="parTrans" cxnId="{E9131E5C-7CF2-4E93-9E64-D94574BFABF1}">
      <dgm:prSet/>
      <dgm:spPr/>
      <dgm:t>
        <a:bodyPr/>
        <a:lstStyle/>
        <a:p>
          <a:endParaRPr lang="en-US"/>
        </a:p>
      </dgm:t>
    </dgm:pt>
    <dgm:pt modelId="{231AD693-8A1E-4551-B5F1-7C1907EC1325}" type="sibTrans" cxnId="{E9131E5C-7CF2-4E93-9E64-D94574BFABF1}">
      <dgm:prSet/>
      <dgm:spPr/>
      <dgm:t>
        <a:bodyPr/>
        <a:lstStyle/>
        <a:p>
          <a:endParaRPr lang="en-US"/>
        </a:p>
      </dgm:t>
    </dgm:pt>
    <dgm:pt modelId="{072C5BF1-8DDE-4B6D-A4DD-12B343ED0EBF}">
      <dgm:prSet phldrT="[Text]"/>
      <dgm:spPr>
        <a:solidFill>
          <a:srgbClr val="C00000"/>
        </a:solidFill>
      </dgm:spPr>
      <dgm:t>
        <a:bodyPr/>
        <a:lstStyle/>
        <a:p>
          <a:r>
            <a:rPr lang="ar-EG" dirty="0"/>
            <a:t>تراجع</a:t>
          </a:r>
          <a:endParaRPr lang="en-US" dirty="0"/>
        </a:p>
      </dgm:t>
    </dgm:pt>
    <dgm:pt modelId="{7096E3E7-BD2D-47DD-8F5F-40AC974ACE69}" type="parTrans" cxnId="{41CC6BC1-1541-4E86-AF77-3215C72CE879}">
      <dgm:prSet/>
      <dgm:spPr/>
      <dgm:t>
        <a:bodyPr/>
        <a:lstStyle/>
        <a:p>
          <a:endParaRPr lang="en-US"/>
        </a:p>
      </dgm:t>
    </dgm:pt>
    <dgm:pt modelId="{A2A0C47B-AB54-45F4-A116-D31EAEDF1022}" type="sibTrans" cxnId="{41CC6BC1-1541-4E86-AF77-3215C72CE879}">
      <dgm:prSet/>
      <dgm:spPr/>
      <dgm:t>
        <a:bodyPr/>
        <a:lstStyle/>
        <a:p>
          <a:endParaRPr lang="en-US"/>
        </a:p>
      </dgm:t>
    </dgm:pt>
    <dgm:pt modelId="{2B21B9D0-1AB7-4755-A16B-321E00154622}" type="pres">
      <dgm:prSet presAssocID="{16469A17-F08A-403B-B043-7229D3236E42}" presName="compositeShape" presStyleCnt="0">
        <dgm:presLayoutVars>
          <dgm:chMax val="7"/>
          <dgm:dir/>
          <dgm:resizeHandles val="exact"/>
        </dgm:presLayoutVars>
      </dgm:prSet>
      <dgm:spPr/>
    </dgm:pt>
    <dgm:pt modelId="{E8101B89-C6A2-4B31-A162-75EC6DC147E2}" type="pres">
      <dgm:prSet presAssocID="{16469A17-F08A-403B-B043-7229D3236E42}" presName="wedge1" presStyleLbl="node1" presStyleIdx="0" presStyleCnt="3" custLinFactNeighborX="-4697" custLinFactNeighborY="2562"/>
      <dgm:spPr/>
    </dgm:pt>
    <dgm:pt modelId="{433D47CC-F06D-4535-89B7-CEBEF58470F1}" type="pres">
      <dgm:prSet presAssocID="{16469A17-F08A-403B-B043-7229D3236E42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24A34062-418A-4BD6-9C02-7F544C5CE5E7}" type="pres">
      <dgm:prSet presAssocID="{16469A17-F08A-403B-B043-7229D3236E42}" presName="wedge2" presStyleLbl="node1" presStyleIdx="1" presStyleCnt="3"/>
      <dgm:spPr/>
    </dgm:pt>
    <dgm:pt modelId="{874171BD-DA59-4B70-BC41-439AED29C10E}" type="pres">
      <dgm:prSet presAssocID="{16469A17-F08A-403B-B043-7229D3236E42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847C1D06-B2F1-43FD-B8C8-AB9C35B9FBD0}" type="pres">
      <dgm:prSet presAssocID="{16469A17-F08A-403B-B043-7229D3236E42}" presName="wedge3" presStyleLbl="node1" presStyleIdx="2" presStyleCnt="3"/>
      <dgm:spPr/>
    </dgm:pt>
    <dgm:pt modelId="{A4481543-316B-4A00-98AD-42EBE14442A3}" type="pres">
      <dgm:prSet presAssocID="{16469A17-F08A-403B-B043-7229D3236E42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D04DEF0E-32B2-452E-B235-11392E6DAB60}" type="presOf" srcId="{072C5BF1-8DDE-4B6D-A4DD-12B343ED0EBF}" destId="{847C1D06-B2F1-43FD-B8C8-AB9C35B9FBD0}" srcOrd="0" destOrd="0" presId="urn:microsoft.com/office/officeart/2005/8/layout/chart3"/>
    <dgm:cxn modelId="{9546671F-97ED-4EA5-995D-40DCABB55E56}" type="presOf" srcId="{2F0AD11F-FF39-44BF-B89C-0D2CB1E2C606}" destId="{E8101B89-C6A2-4B31-A162-75EC6DC147E2}" srcOrd="0" destOrd="0" presId="urn:microsoft.com/office/officeart/2005/8/layout/chart3"/>
    <dgm:cxn modelId="{492FD920-4135-43E5-A495-6396BD9AD9B3}" type="presOf" srcId="{072C5BF1-8DDE-4B6D-A4DD-12B343ED0EBF}" destId="{A4481543-316B-4A00-98AD-42EBE14442A3}" srcOrd="1" destOrd="0" presId="urn:microsoft.com/office/officeart/2005/8/layout/chart3"/>
    <dgm:cxn modelId="{E9131E5C-7CF2-4E93-9E64-D94574BFABF1}" srcId="{16469A17-F08A-403B-B043-7229D3236E42}" destId="{41B42863-1A3D-468A-9AB6-1404ACCAAD77}" srcOrd="1" destOrd="0" parTransId="{908E7439-A383-488C-85ED-6D87E4D96DAF}" sibTransId="{231AD693-8A1E-4551-B5F1-7C1907EC1325}"/>
    <dgm:cxn modelId="{25DC0B44-258A-4441-981C-2D963DF8584B}" type="presOf" srcId="{41B42863-1A3D-468A-9AB6-1404ACCAAD77}" destId="{874171BD-DA59-4B70-BC41-439AED29C10E}" srcOrd="1" destOrd="0" presId="urn:microsoft.com/office/officeart/2005/8/layout/chart3"/>
    <dgm:cxn modelId="{2724914B-DE10-422C-A9A9-AED03B0D644C}" type="presOf" srcId="{16469A17-F08A-403B-B043-7229D3236E42}" destId="{2B21B9D0-1AB7-4755-A16B-321E00154622}" srcOrd="0" destOrd="0" presId="urn:microsoft.com/office/officeart/2005/8/layout/chart3"/>
    <dgm:cxn modelId="{FD12619C-E7E3-40A3-9856-DE7D43177C05}" srcId="{16469A17-F08A-403B-B043-7229D3236E42}" destId="{2F0AD11F-FF39-44BF-B89C-0D2CB1E2C606}" srcOrd="0" destOrd="0" parTransId="{8E5AAB87-4133-41D9-B178-0324D7EF6007}" sibTransId="{803CF0C2-4389-422D-8F89-0D38B5161F1A}"/>
    <dgm:cxn modelId="{1BFAABA5-F3FB-4592-994B-E162FAD28D82}" type="presOf" srcId="{2F0AD11F-FF39-44BF-B89C-0D2CB1E2C606}" destId="{433D47CC-F06D-4535-89B7-CEBEF58470F1}" srcOrd="1" destOrd="0" presId="urn:microsoft.com/office/officeart/2005/8/layout/chart3"/>
    <dgm:cxn modelId="{A5DD28B0-6BE1-4255-9FC7-8E8813C97E16}" type="presOf" srcId="{41B42863-1A3D-468A-9AB6-1404ACCAAD77}" destId="{24A34062-418A-4BD6-9C02-7F544C5CE5E7}" srcOrd="0" destOrd="0" presId="urn:microsoft.com/office/officeart/2005/8/layout/chart3"/>
    <dgm:cxn modelId="{41CC6BC1-1541-4E86-AF77-3215C72CE879}" srcId="{16469A17-F08A-403B-B043-7229D3236E42}" destId="{072C5BF1-8DDE-4B6D-A4DD-12B343ED0EBF}" srcOrd="2" destOrd="0" parTransId="{7096E3E7-BD2D-47DD-8F5F-40AC974ACE69}" sibTransId="{A2A0C47B-AB54-45F4-A116-D31EAEDF1022}"/>
    <dgm:cxn modelId="{F89C2524-9769-4999-8297-C889393D475B}" type="presParOf" srcId="{2B21B9D0-1AB7-4755-A16B-321E00154622}" destId="{E8101B89-C6A2-4B31-A162-75EC6DC147E2}" srcOrd="0" destOrd="0" presId="urn:microsoft.com/office/officeart/2005/8/layout/chart3"/>
    <dgm:cxn modelId="{D0CFF961-7CA4-4BBF-8BB5-E3A0C3CBAD16}" type="presParOf" srcId="{2B21B9D0-1AB7-4755-A16B-321E00154622}" destId="{433D47CC-F06D-4535-89B7-CEBEF58470F1}" srcOrd="1" destOrd="0" presId="urn:microsoft.com/office/officeart/2005/8/layout/chart3"/>
    <dgm:cxn modelId="{B22905A6-4F93-400B-92A1-2D9FECABB59E}" type="presParOf" srcId="{2B21B9D0-1AB7-4755-A16B-321E00154622}" destId="{24A34062-418A-4BD6-9C02-7F544C5CE5E7}" srcOrd="2" destOrd="0" presId="urn:microsoft.com/office/officeart/2005/8/layout/chart3"/>
    <dgm:cxn modelId="{C109C916-88F7-4363-AFB5-01DD3BB25E8D}" type="presParOf" srcId="{2B21B9D0-1AB7-4755-A16B-321E00154622}" destId="{874171BD-DA59-4B70-BC41-439AED29C10E}" srcOrd="3" destOrd="0" presId="urn:microsoft.com/office/officeart/2005/8/layout/chart3"/>
    <dgm:cxn modelId="{CFC23C1C-C796-4BDB-B25D-2D7F96C08A29}" type="presParOf" srcId="{2B21B9D0-1AB7-4755-A16B-321E00154622}" destId="{847C1D06-B2F1-43FD-B8C8-AB9C35B9FBD0}" srcOrd="4" destOrd="0" presId="urn:microsoft.com/office/officeart/2005/8/layout/chart3"/>
    <dgm:cxn modelId="{3CD2343B-0E67-400F-8521-22925FEFD48D}" type="presParOf" srcId="{2B21B9D0-1AB7-4755-A16B-321E00154622}" destId="{A4481543-316B-4A00-98AD-42EBE14442A3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A305D3-7CCF-402D-BFDB-A4190166EEE6}">
      <dsp:nvSpPr>
        <dsp:cNvPr id="0" name=""/>
        <dsp:cNvSpPr/>
      </dsp:nvSpPr>
      <dsp:spPr>
        <a:xfrm rot="10800000">
          <a:off x="1559207" y="1141"/>
          <a:ext cx="5405120" cy="791071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حق المرأة في العمل </a:t>
          </a:r>
          <a:endParaRPr lang="en-US" sz="3600" kern="1200" dirty="0"/>
        </a:p>
      </dsp:txBody>
      <dsp:txXfrm rot="10800000">
        <a:off x="1756975" y="1141"/>
        <a:ext cx="5207352" cy="791071"/>
      </dsp:txXfrm>
    </dsp:sp>
    <dsp:sp modelId="{A41BF9F6-4613-416E-8524-574CEF894118}">
      <dsp:nvSpPr>
        <dsp:cNvPr id="0" name=""/>
        <dsp:cNvSpPr/>
      </dsp:nvSpPr>
      <dsp:spPr>
        <a:xfrm>
          <a:off x="1163672" y="1141"/>
          <a:ext cx="791071" cy="79107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F033C8-F4E7-43F2-AB31-E87F9FC0C842}">
      <dsp:nvSpPr>
        <dsp:cNvPr id="0" name=""/>
        <dsp:cNvSpPr/>
      </dsp:nvSpPr>
      <dsp:spPr>
        <a:xfrm rot="10800000">
          <a:off x="1559207" y="1028352"/>
          <a:ext cx="5405120" cy="791071"/>
        </a:xfrm>
        <a:prstGeom prst="homePlate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دور المرأة المزدوج</a:t>
          </a:r>
          <a:endParaRPr lang="en-US" sz="3600" kern="1200" dirty="0"/>
        </a:p>
      </dsp:txBody>
      <dsp:txXfrm rot="10800000">
        <a:off x="1756975" y="1028352"/>
        <a:ext cx="5207352" cy="791071"/>
      </dsp:txXfrm>
    </dsp:sp>
    <dsp:sp modelId="{FD508B3A-6181-4F77-9A4B-E5B30C452934}">
      <dsp:nvSpPr>
        <dsp:cNvPr id="0" name=""/>
        <dsp:cNvSpPr/>
      </dsp:nvSpPr>
      <dsp:spPr>
        <a:xfrm>
          <a:off x="1163672" y="1028352"/>
          <a:ext cx="791071" cy="79107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E0A3FF-D8AB-46A6-88B5-08FB99DEEFF8}">
      <dsp:nvSpPr>
        <dsp:cNvPr id="0" name=""/>
        <dsp:cNvSpPr/>
      </dsp:nvSpPr>
      <dsp:spPr>
        <a:xfrm rot="10800000">
          <a:off x="1559207" y="2055564"/>
          <a:ext cx="5405120" cy="791071"/>
        </a:xfrm>
        <a:prstGeom prst="homePlate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/>
            <a:t>دور الرجل</a:t>
          </a:r>
          <a:endParaRPr lang="en-US" sz="3600" kern="1200"/>
        </a:p>
      </dsp:txBody>
      <dsp:txXfrm rot="10800000">
        <a:off x="1756975" y="2055564"/>
        <a:ext cx="5207352" cy="791071"/>
      </dsp:txXfrm>
    </dsp:sp>
    <dsp:sp modelId="{5A81FDC3-1EEB-44B6-9835-32CBEA901745}">
      <dsp:nvSpPr>
        <dsp:cNvPr id="0" name=""/>
        <dsp:cNvSpPr/>
      </dsp:nvSpPr>
      <dsp:spPr>
        <a:xfrm>
          <a:off x="1163672" y="2055564"/>
          <a:ext cx="791071" cy="79107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854427-2485-4EC6-9D17-1902EC7FA4F0}">
      <dsp:nvSpPr>
        <dsp:cNvPr id="0" name=""/>
        <dsp:cNvSpPr/>
      </dsp:nvSpPr>
      <dsp:spPr>
        <a:xfrm rot="10800000">
          <a:off x="1559207" y="3082776"/>
          <a:ext cx="5405120" cy="791071"/>
        </a:xfrm>
        <a:prstGeom prst="homePlate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ظروف العمل</a:t>
          </a:r>
          <a:endParaRPr lang="en-US" sz="3600" kern="1200" dirty="0"/>
        </a:p>
      </dsp:txBody>
      <dsp:txXfrm rot="10800000">
        <a:off x="1756975" y="3082776"/>
        <a:ext cx="5207352" cy="791071"/>
      </dsp:txXfrm>
    </dsp:sp>
    <dsp:sp modelId="{B0CEFDAE-41F5-4E22-A513-D8FC463BE3E6}">
      <dsp:nvSpPr>
        <dsp:cNvPr id="0" name=""/>
        <dsp:cNvSpPr/>
      </dsp:nvSpPr>
      <dsp:spPr>
        <a:xfrm>
          <a:off x="1163672" y="3082776"/>
          <a:ext cx="791071" cy="791071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BCB5E4-6F65-487E-8282-FDE3C398436A}">
      <dsp:nvSpPr>
        <dsp:cNvPr id="0" name=""/>
        <dsp:cNvSpPr/>
      </dsp:nvSpPr>
      <dsp:spPr>
        <a:xfrm rot="10800000">
          <a:off x="1559207" y="4109987"/>
          <a:ext cx="5405120" cy="791071"/>
        </a:xfrm>
        <a:prstGeom prst="homePlate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التمييز ضد المرأة في العمل</a:t>
          </a:r>
          <a:endParaRPr lang="en-US" sz="3600" kern="1200" dirty="0"/>
        </a:p>
      </dsp:txBody>
      <dsp:txXfrm rot="10800000">
        <a:off x="1756975" y="4109987"/>
        <a:ext cx="5207352" cy="791071"/>
      </dsp:txXfrm>
    </dsp:sp>
    <dsp:sp modelId="{81C899A6-9493-4B7D-8F4D-3E1CBED1D667}">
      <dsp:nvSpPr>
        <dsp:cNvPr id="0" name=""/>
        <dsp:cNvSpPr/>
      </dsp:nvSpPr>
      <dsp:spPr>
        <a:xfrm>
          <a:off x="1163672" y="4109987"/>
          <a:ext cx="791071" cy="79107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A305D3-7CCF-402D-BFDB-A4190166EEE6}">
      <dsp:nvSpPr>
        <dsp:cNvPr id="0" name=""/>
        <dsp:cNvSpPr/>
      </dsp:nvSpPr>
      <dsp:spPr>
        <a:xfrm rot="10800000">
          <a:off x="1559207" y="1141"/>
          <a:ext cx="5405120" cy="791071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حق المرأة في العمل </a:t>
          </a:r>
          <a:endParaRPr lang="en-US" sz="3600" kern="1200" dirty="0"/>
        </a:p>
      </dsp:txBody>
      <dsp:txXfrm rot="10800000">
        <a:off x="1756975" y="1141"/>
        <a:ext cx="5207352" cy="791071"/>
      </dsp:txXfrm>
    </dsp:sp>
    <dsp:sp modelId="{A41BF9F6-4613-416E-8524-574CEF894118}">
      <dsp:nvSpPr>
        <dsp:cNvPr id="0" name=""/>
        <dsp:cNvSpPr/>
      </dsp:nvSpPr>
      <dsp:spPr>
        <a:xfrm>
          <a:off x="1163672" y="1141"/>
          <a:ext cx="791071" cy="79107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F033C8-F4E7-43F2-AB31-E87F9FC0C842}">
      <dsp:nvSpPr>
        <dsp:cNvPr id="0" name=""/>
        <dsp:cNvSpPr/>
      </dsp:nvSpPr>
      <dsp:spPr>
        <a:xfrm rot="10800000">
          <a:off x="1559207" y="1028352"/>
          <a:ext cx="5405120" cy="791071"/>
        </a:xfrm>
        <a:prstGeom prst="homePlate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دور المرأة المزدوج</a:t>
          </a:r>
          <a:endParaRPr lang="en-US" sz="3600" kern="1200" dirty="0"/>
        </a:p>
      </dsp:txBody>
      <dsp:txXfrm rot="10800000">
        <a:off x="1756975" y="1028352"/>
        <a:ext cx="5207352" cy="791071"/>
      </dsp:txXfrm>
    </dsp:sp>
    <dsp:sp modelId="{FD508B3A-6181-4F77-9A4B-E5B30C452934}">
      <dsp:nvSpPr>
        <dsp:cNvPr id="0" name=""/>
        <dsp:cNvSpPr/>
      </dsp:nvSpPr>
      <dsp:spPr>
        <a:xfrm>
          <a:off x="1163672" y="1028352"/>
          <a:ext cx="791071" cy="79107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E0A3FF-D8AB-46A6-88B5-08FB99DEEFF8}">
      <dsp:nvSpPr>
        <dsp:cNvPr id="0" name=""/>
        <dsp:cNvSpPr/>
      </dsp:nvSpPr>
      <dsp:spPr>
        <a:xfrm rot="10800000">
          <a:off x="1559207" y="2055564"/>
          <a:ext cx="5405120" cy="791071"/>
        </a:xfrm>
        <a:prstGeom prst="homePlate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/>
            <a:t>دور الرجل</a:t>
          </a:r>
          <a:endParaRPr lang="en-US" sz="3600" kern="1200"/>
        </a:p>
      </dsp:txBody>
      <dsp:txXfrm rot="10800000">
        <a:off x="1756975" y="2055564"/>
        <a:ext cx="5207352" cy="791071"/>
      </dsp:txXfrm>
    </dsp:sp>
    <dsp:sp modelId="{5A81FDC3-1EEB-44B6-9835-32CBEA901745}">
      <dsp:nvSpPr>
        <dsp:cNvPr id="0" name=""/>
        <dsp:cNvSpPr/>
      </dsp:nvSpPr>
      <dsp:spPr>
        <a:xfrm>
          <a:off x="1163672" y="2055564"/>
          <a:ext cx="791071" cy="79107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854427-2485-4EC6-9D17-1902EC7FA4F0}">
      <dsp:nvSpPr>
        <dsp:cNvPr id="0" name=""/>
        <dsp:cNvSpPr/>
      </dsp:nvSpPr>
      <dsp:spPr>
        <a:xfrm rot="10800000">
          <a:off x="1559207" y="3082776"/>
          <a:ext cx="5405120" cy="791071"/>
        </a:xfrm>
        <a:prstGeom prst="homePlate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ظروف العمل</a:t>
          </a:r>
          <a:endParaRPr lang="en-US" sz="3600" kern="1200" dirty="0"/>
        </a:p>
      </dsp:txBody>
      <dsp:txXfrm rot="10800000">
        <a:off x="1756975" y="3082776"/>
        <a:ext cx="5207352" cy="791071"/>
      </dsp:txXfrm>
    </dsp:sp>
    <dsp:sp modelId="{B0CEFDAE-41F5-4E22-A513-D8FC463BE3E6}">
      <dsp:nvSpPr>
        <dsp:cNvPr id="0" name=""/>
        <dsp:cNvSpPr/>
      </dsp:nvSpPr>
      <dsp:spPr>
        <a:xfrm>
          <a:off x="1163672" y="3082776"/>
          <a:ext cx="791071" cy="791071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BCB5E4-6F65-487E-8282-FDE3C398436A}">
      <dsp:nvSpPr>
        <dsp:cNvPr id="0" name=""/>
        <dsp:cNvSpPr/>
      </dsp:nvSpPr>
      <dsp:spPr>
        <a:xfrm rot="10800000">
          <a:off x="1559207" y="4109987"/>
          <a:ext cx="5405120" cy="791071"/>
        </a:xfrm>
        <a:prstGeom prst="homePlate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840" tIns="137160" rIns="256032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600" kern="1200" dirty="0"/>
            <a:t>التمييز ضد المرأة في العمل</a:t>
          </a:r>
          <a:endParaRPr lang="en-US" sz="3600" kern="1200" dirty="0"/>
        </a:p>
      </dsp:txBody>
      <dsp:txXfrm rot="10800000">
        <a:off x="1756975" y="4109987"/>
        <a:ext cx="5207352" cy="791071"/>
      </dsp:txXfrm>
    </dsp:sp>
    <dsp:sp modelId="{81C899A6-9493-4B7D-8F4D-3E1CBED1D667}">
      <dsp:nvSpPr>
        <dsp:cNvPr id="0" name=""/>
        <dsp:cNvSpPr/>
      </dsp:nvSpPr>
      <dsp:spPr>
        <a:xfrm>
          <a:off x="1163672" y="4109987"/>
          <a:ext cx="791071" cy="79107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08319-A877-4D48-80FB-FC936D1302C2}">
      <dsp:nvSpPr>
        <dsp:cNvPr id="0" name=""/>
        <dsp:cNvSpPr/>
      </dsp:nvSpPr>
      <dsp:spPr>
        <a:xfrm>
          <a:off x="5112748" y="1658197"/>
          <a:ext cx="1595567" cy="7593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7471"/>
              </a:lnTo>
              <a:lnTo>
                <a:pt x="1595567" y="517471"/>
              </a:lnTo>
              <a:lnTo>
                <a:pt x="1595567" y="75934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22DD63-65A5-4CBF-9189-7A3F1BB641BE}">
      <dsp:nvSpPr>
        <dsp:cNvPr id="0" name=""/>
        <dsp:cNvSpPr/>
      </dsp:nvSpPr>
      <dsp:spPr>
        <a:xfrm>
          <a:off x="3517180" y="1658197"/>
          <a:ext cx="1595567" cy="759345"/>
        </a:xfrm>
        <a:custGeom>
          <a:avLst/>
          <a:gdLst/>
          <a:ahLst/>
          <a:cxnLst/>
          <a:rect l="0" t="0" r="0" b="0"/>
          <a:pathLst>
            <a:path>
              <a:moveTo>
                <a:pt x="1595567" y="0"/>
              </a:moveTo>
              <a:lnTo>
                <a:pt x="1595567" y="517471"/>
              </a:lnTo>
              <a:lnTo>
                <a:pt x="0" y="517471"/>
              </a:lnTo>
              <a:lnTo>
                <a:pt x="0" y="75934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CB77CB-1654-45E0-850C-DA565880BCA4}">
      <dsp:nvSpPr>
        <dsp:cNvPr id="0" name=""/>
        <dsp:cNvSpPr/>
      </dsp:nvSpPr>
      <dsp:spPr>
        <a:xfrm>
          <a:off x="3807283" y="257"/>
          <a:ext cx="2610929" cy="16579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ED2C6B-339A-426D-9AF1-E3BE189B25E9}">
      <dsp:nvSpPr>
        <dsp:cNvPr id="0" name=""/>
        <dsp:cNvSpPr/>
      </dsp:nvSpPr>
      <dsp:spPr>
        <a:xfrm>
          <a:off x="4097387" y="275855"/>
          <a:ext cx="2610929" cy="16579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kern="1200" dirty="0"/>
            <a:t>مؤشر الأعراف الاجتماعية السائدة</a:t>
          </a:r>
          <a:endParaRPr lang="en-US" sz="3200" kern="1200" dirty="0"/>
        </a:p>
      </dsp:txBody>
      <dsp:txXfrm>
        <a:off x="4145946" y="324414"/>
        <a:ext cx="2513811" cy="1560821"/>
      </dsp:txXfrm>
    </dsp:sp>
    <dsp:sp modelId="{25BDF14C-F79D-4B49-8702-7660CAE729A1}">
      <dsp:nvSpPr>
        <dsp:cNvPr id="0" name=""/>
        <dsp:cNvSpPr/>
      </dsp:nvSpPr>
      <dsp:spPr>
        <a:xfrm>
          <a:off x="2211716" y="2417542"/>
          <a:ext cx="2610929" cy="16579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F9FBAB-79C9-4952-91A7-FA6D9A2D6CF5}">
      <dsp:nvSpPr>
        <dsp:cNvPr id="0" name=""/>
        <dsp:cNvSpPr/>
      </dsp:nvSpPr>
      <dsp:spPr>
        <a:xfrm>
          <a:off x="2501819" y="2693140"/>
          <a:ext cx="2610929" cy="16579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kern="1200" dirty="0"/>
            <a:t>التصورات عن معتقدات المجتمع</a:t>
          </a:r>
          <a:endParaRPr lang="en-US" sz="3200" kern="1200" dirty="0"/>
        </a:p>
      </dsp:txBody>
      <dsp:txXfrm>
        <a:off x="2550378" y="2741699"/>
        <a:ext cx="2513811" cy="1560821"/>
      </dsp:txXfrm>
    </dsp:sp>
    <dsp:sp modelId="{52E84B4A-613A-4BFF-9143-2CBB5C17802A}">
      <dsp:nvSpPr>
        <dsp:cNvPr id="0" name=""/>
        <dsp:cNvSpPr/>
      </dsp:nvSpPr>
      <dsp:spPr>
        <a:xfrm>
          <a:off x="5402851" y="2417542"/>
          <a:ext cx="2610929" cy="16579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B4968C-B11E-4D71-8B36-01D1BF9C4DD5}">
      <dsp:nvSpPr>
        <dsp:cNvPr id="0" name=""/>
        <dsp:cNvSpPr/>
      </dsp:nvSpPr>
      <dsp:spPr>
        <a:xfrm>
          <a:off x="5692954" y="2693140"/>
          <a:ext cx="2610929" cy="16579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3200" kern="1200" dirty="0"/>
            <a:t>المعتقدات الشخصية</a:t>
          </a:r>
          <a:endParaRPr lang="en-US" sz="3200" kern="1200" dirty="0"/>
        </a:p>
      </dsp:txBody>
      <dsp:txXfrm>
        <a:off x="5741513" y="2741699"/>
        <a:ext cx="2513811" cy="15608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8F6489-9F40-44A4-BC73-964BC816E1D3}">
      <dsp:nvSpPr>
        <dsp:cNvPr id="0" name=""/>
        <dsp:cNvSpPr/>
      </dsp:nvSpPr>
      <dsp:spPr>
        <a:xfrm>
          <a:off x="3953" y="213209"/>
          <a:ext cx="2377306" cy="6912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kern="1200" dirty="0"/>
            <a:t>السلامة الجسدية</a:t>
          </a:r>
          <a:endParaRPr lang="en-US" sz="2400" kern="1200" dirty="0"/>
        </a:p>
      </dsp:txBody>
      <dsp:txXfrm>
        <a:off x="3953" y="213209"/>
        <a:ext cx="2377306" cy="691200"/>
      </dsp:txXfrm>
    </dsp:sp>
    <dsp:sp modelId="{FCC4FDAE-98EF-423C-BB8A-D2D1CDB043E7}">
      <dsp:nvSpPr>
        <dsp:cNvPr id="0" name=""/>
        <dsp:cNvSpPr/>
      </dsp:nvSpPr>
      <dsp:spPr>
        <a:xfrm>
          <a:off x="3953" y="904409"/>
          <a:ext cx="2377306" cy="266698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400" kern="1200" dirty="0"/>
            <a:t>عنف الزوج/الشريك</a:t>
          </a:r>
          <a:endParaRPr lang="en-US" sz="2400" kern="1200" dirty="0"/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400" kern="1200" dirty="0"/>
            <a:t>الحقوق الإنجابية</a:t>
          </a:r>
          <a:endParaRPr lang="en-US" sz="2400" kern="1200" dirty="0"/>
        </a:p>
      </dsp:txBody>
      <dsp:txXfrm>
        <a:off x="3953" y="904409"/>
        <a:ext cx="2377306" cy="2666981"/>
      </dsp:txXfrm>
    </dsp:sp>
    <dsp:sp modelId="{38BA33CC-6D5D-4632-8695-011FACC79E1E}">
      <dsp:nvSpPr>
        <dsp:cNvPr id="0" name=""/>
        <dsp:cNvSpPr/>
      </dsp:nvSpPr>
      <dsp:spPr>
        <a:xfrm>
          <a:off x="2714082" y="213209"/>
          <a:ext cx="2377306" cy="6912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kern="1200" dirty="0"/>
            <a:t>الاقتصادي</a:t>
          </a:r>
          <a:endParaRPr lang="en-US" sz="2400" kern="1200" dirty="0"/>
        </a:p>
      </dsp:txBody>
      <dsp:txXfrm>
        <a:off x="2714082" y="213209"/>
        <a:ext cx="2377306" cy="691200"/>
      </dsp:txXfrm>
    </dsp:sp>
    <dsp:sp modelId="{78B0084B-0B55-4C8B-8344-E7F617E618D6}">
      <dsp:nvSpPr>
        <dsp:cNvPr id="0" name=""/>
        <dsp:cNvSpPr/>
      </dsp:nvSpPr>
      <dsp:spPr>
        <a:xfrm>
          <a:off x="2714082" y="904409"/>
          <a:ext cx="2377306" cy="2666981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400" kern="1200" dirty="0"/>
            <a:t>للرجال أولوية في الوظائف عن النساء</a:t>
          </a:r>
          <a:endParaRPr lang="en-US" sz="2400" kern="1200" dirty="0"/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400" kern="1200" dirty="0"/>
            <a:t>الرجال تنفيذيين أفضل من النساء</a:t>
          </a:r>
          <a:endParaRPr lang="en-US" sz="2400" kern="1200" dirty="0"/>
        </a:p>
      </dsp:txBody>
      <dsp:txXfrm>
        <a:off x="2714082" y="904409"/>
        <a:ext cx="2377306" cy="2666981"/>
      </dsp:txXfrm>
    </dsp:sp>
    <dsp:sp modelId="{23330EFD-FE2B-46A1-AD75-213AC381AF6B}">
      <dsp:nvSpPr>
        <dsp:cNvPr id="0" name=""/>
        <dsp:cNvSpPr/>
      </dsp:nvSpPr>
      <dsp:spPr>
        <a:xfrm>
          <a:off x="5424211" y="213209"/>
          <a:ext cx="2377306" cy="6912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kern="1200" dirty="0"/>
            <a:t>التعليم</a:t>
          </a:r>
          <a:endParaRPr lang="en-US" sz="2400" kern="1200" dirty="0"/>
        </a:p>
      </dsp:txBody>
      <dsp:txXfrm>
        <a:off x="5424211" y="213209"/>
        <a:ext cx="2377306" cy="691200"/>
      </dsp:txXfrm>
    </dsp:sp>
    <dsp:sp modelId="{BC142165-066A-49EF-85F9-953C506088CB}">
      <dsp:nvSpPr>
        <dsp:cNvPr id="0" name=""/>
        <dsp:cNvSpPr/>
      </dsp:nvSpPr>
      <dsp:spPr>
        <a:xfrm>
          <a:off x="5424211" y="904409"/>
          <a:ext cx="2377306" cy="2666981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400" kern="1200" dirty="0"/>
            <a:t>التعليم الجامعي أهم للرجال من النساء</a:t>
          </a:r>
          <a:endParaRPr lang="en-US" sz="2400" kern="1200" dirty="0"/>
        </a:p>
      </dsp:txBody>
      <dsp:txXfrm>
        <a:off x="5424211" y="904409"/>
        <a:ext cx="2377306" cy="2666981"/>
      </dsp:txXfrm>
    </dsp:sp>
    <dsp:sp modelId="{5FB5C656-D10C-4EB9-A68A-5D1108CC2235}">
      <dsp:nvSpPr>
        <dsp:cNvPr id="0" name=""/>
        <dsp:cNvSpPr/>
      </dsp:nvSpPr>
      <dsp:spPr>
        <a:xfrm>
          <a:off x="8134340" y="213209"/>
          <a:ext cx="2377306" cy="6912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2400" kern="1200" dirty="0"/>
            <a:t>السياسي</a:t>
          </a:r>
          <a:endParaRPr lang="en-US" sz="2400" kern="1200" dirty="0"/>
        </a:p>
      </dsp:txBody>
      <dsp:txXfrm>
        <a:off x="8134340" y="213209"/>
        <a:ext cx="2377306" cy="691200"/>
      </dsp:txXfrm>
    </dsp:sp>
    <dsp:sp modelId="{1918D9AF-1D74-4A85-B7F6-6F5F8B6866C6}">
      <dsp:nvSpPr>
        <dsp:cNvPr id="0" name=""/>
        <dsp:cNvSpPr/>
      </dsp:nvSpPr>
      <dsp:spPr>
        <a:xfrm>
          <a:off x="8134340" y="904409"/>
          <a:ext cx="2377306" cy="266698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400" kern="1200" dirty="0"/>
            <a:t>المساواة بين الذكورر والإناث في الحقوق شئ أساسي للديمقراطية</a:t>
          </a:r>
          <a:endParaRPr lang="en-US" sz="2400" kern="1200" dirty="0"/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ar-EG" sz="2400" kern="1200" dirty="0"/>
            <a:t>الرجال قادة سياسيين أفضل من النساء</a:t>
          </a:r>
          <a:endParaRPr lang="en-US" sz="2400" kern="1200" dirty="0"/>
        </a:p>
      </dsp:txBody>
      <dsp:txXfrm>
        <a:off x="8134340" y="904409"/>
        <a:ext cx="2377306" cy="26669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01B89-C6A2-4B31-A162-75EC6DC147E2}">
      <dsp:nvSpPr>
        <dsp:cNvPr id="0" name=""/>
        <dsp:cNvSpPr/>
      </dsp:nvSpPr>
      <dsp:spPr>
        <a:xfrm>
          <a:off x="1636431" y="391175"/>
          <a:ext cx="3691128" cy="3691128"/>
        </a:xfrm>
        <a:prstGeom prst="pie">
          <a:avLst>
            <a:gd name="adj1" fmla="val 16200000"/>
            <a:gd name="adj2" fmla="val 180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4600" kern="1200" dirty="0"/>
            <a:t>تحسن</a:t>
          </a:r>
          <a:endParaRPr lang="en-US" sz="4600" kern="1200" dirty="0"/>
        </a:p>
      </dsp:txBody>
      <dsp:txXfrm>
        <a:off x="3643262" y="1072276"/>
        <a:ext cx="1252347" cy="1230376"/>
      </dsp:txXfrm>
    </dsp:sp>
    <dsp:sp modelId="{24A34062-418A-4BD6-9C02-7F544C5CE5E7}">
      <dsp:nvSpPr>
        <dsp:cNvPr id="0" name=""/>
        <dsp:cNvSpPr/>
      </dsp:nvSpPr>
      <dsp:spPr>
        <a:xfrm>
          <a:off x="1619535" y="406463"/>
          <a:ext cx="3691128" cy="3691128"/>
        </a:xfrm>
        <a:prstGeom prst="pie">
          <a:avLst>
            <a:gd name="adj1" fmla="val 1800000"/>
            <a:gd name="adj2" fmla="val 900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4600" kern="1200" dirty="0"/>
            <a:t>ثبات</a:t>
          </a:r>
          <a:endParaRPr lang="en-US" sz="4600" kern="1200" dirty="0"/>
        </a:p>
      </dsp:txBody>
      <dsp:txXfrm>
        <a:off x="2630201" y="2735389"/>
        <a:ext cx="1669796" cy="1142492"/>
      </dsp:txXfrm>
    </dsp:sp>
    <dsp:sp modelId="{847C1D06-B2F1-43FD-B8C8-AB9C35B9FBD0}">
      <dsp:nvSpPr>
        <dsp:cNvPr id="0" name=""/>
        <dsp:cNvSpPr/>
      </dsp:nvSpPr>
      <dsp:spPr>
        <a:xfrm>
          <a:off x="1619535" y="406463"/>
          <a:ext cx="3691128" cy="3691128"/>
        </a:xfrm>
        <a:prstGeom prst="pie">
          <a:avLst>
            <a:gd name="adj1" fmla="val 9000000"/>
            <a:gd name="adj2" fmla="val 1620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EG" sz="4600" kern="1200" dirty="0"/>
            <a:t>تراجع</a:t>
          </a:r>
          <a:endParaRPr lang="en-US" sz="4600" kern="1200" dirty="0"/>
        </a:p>
      </dsp:txBody>
      <dsp:txXfrm>
        <a:off x="2015013" y="1131506"/>
        <a:ext cx="1252347" cy="12303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A1B87-A57C-4068-9958-CCBAA2F01123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F391D-1C34-4982-851D-352B932CB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80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8F391D-1C34-4982-851D-352B932CBA6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83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8F391D-1C34-4982-851D-352B932CBA6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829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DA23D-355F-4E9D-9E6B-BDE937BA1027}" type="slidenum">
              <a:rPr lang="ar-EG" smtClean="0"/>
              <a:pPr/>
              <a:t>29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899957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D57E3-9BFE-52C3-BEB6-62384A962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E8B910-81F6-ECB9-910B-D0CF228BFB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C723B-FCAC-C551-21EC-EE6B19A61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FBD2C9-F6C6-0ADD-2673-12C7B0E40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A97C3-4994-269A-6BC4-B13C048DA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22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EDF07-0765-C794-4100-123937CEC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233E7C-5F4A-4DC2-1740-40AA150587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6C9DA7-42D7-839C-67B5-50BEEF2D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87F47-FFAC-88E6-DD86-5E6FC762E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2462B-F86E-308B-7348-AC43B6EFD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780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AA5AC8-D36C-7BB1-C7F4-A46665FA16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9DA5F8-7253-C2BD-D776-B593E6A2BE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EF296-28FC-1ECB-6E33-6127A93BF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0C210-1084-2417-F271-26075E31A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5D43-930F-1D5E-7849-9172426B4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3974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FC44D8-7993-4321-952A-328B3286EC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73" y="0"/>
            <a:ext cx="122104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1479AA-AD48-4DE5-A7E8-F777905D4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073" y="78801"/>
            <a:ext cx="10190010" cy="909490"/>
          </a:xfrm>
        </p:spPr>
        <p:txBody>
          <a:bodyPr/>
          <a:lstStyle>
            <a:lvl1pPr algn="r" rtl="1">
              <a:defRPr>
                <a:solidFill>
                  <a:srgbClr val="FFC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D8695-BB21-4CD4-92AB-FA8BD3E8A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6A82-A437-47FA-814B-BB19B92B8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BBF12-774A-4EFF-BEB2-3AA5B6265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677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76064-8684-4ADA-934C-D5B9D9A201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D59E2D-301E-47E2-ABA4-6715F54B9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73271-906B-4464-A9EC-4F4089541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4329A-4BFA-41F3-B5D5-6CEC96C0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EDE6-9B72-48C4-BC80-C1F0C5E1A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20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FC44D8-7993-4321-952A-328B3286EC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73" y="0"/>
            <a:ext cx="122104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1479AA-AD48-4DE5-A7E8-F777905D4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073" y="78801"/>
            <a:ext cx="10190010" cy="909490"/>
          </a:xfrm>
        </p:spPr>
        <p:txBody>
          <a:bodyPr/>
          <a:lstStyle>
            <a:lvl1pPr algn="r" rtl="1">
              <a:defRPr>
                <a:solidFill>
                  <a:srgbClr val="FFC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88669-33FC-468F-9BE8-6108715E7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800" y="1613190"/>
            <a:ext cx="10515600" cy="4351338"/>
          </a:xfrm>
        </p:spPr>
        <p:txBody>
          <a:bodyPr/>
          <a:lstStyle>
            <a:lvl1pPr algn="r" rtl="1">
              <a:defRPr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r" rtl="1">
              <a:defRPr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r" rtl="1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r" rtl="1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r" rtl="1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D8695-BB21-4CD4-92AB-FA8BD3E8A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6A82-A437-47FA-814B-BB19B92B8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BBF12-774A-4EFF-BEB2-3AA5B6265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37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045B1E9-03DF-2DD1-C9BA-87B9D39D1F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73" y="0"/>
            <a:ext cx="122104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CC936B-1E9A-4BC0-9A34-AB278D0DA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1D2FDC-625B-4EAC-BE4B-2961C562A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2FEFCF-7E6A-4966-BD5C-32A2A176F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C6275-7114-41ED-8CA5-C0DE1ECC1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7A6F0-4F10-43E6-B129-809435514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55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8846C-54F4-486D-899B-03AFEB96E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E5416-CB43-48CC-A3E6-D514CE12D8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71958A-AF8D-4FF8-97B9-715047BB8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1E2F8E-20C4-435D-96FC-BB99E9D08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F37A3-94E8-4277-BBAE-19026B27B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5F84E3-C208-464D-AF63-3AF2DF5E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2455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69022-7BFD-4F1B-AD39-62400BD6E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F307B-6693-4869-9612-886270305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B7C650-E8A9-4775-9677-3E74AC28D1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5903AC-11F0-44DA-8E94-2C35E1B191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C9350B-8C4F-4CE2-B112-6C9B4236A2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3C31E0-94AC-43EF-8AED-0C0B871C8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42B8E7-22E2-4929-BFE9-A07A1D50C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DFE20-7440-47FB-BCED-60847D596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532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947EB-EFEC-4D71-A920-B87B5B7E1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93007D-20AC-4101-8876-2734A0D6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43AA0-97BA-4B78-A852-C8752B94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CFB015-664B-46E7-AA22-F7E4FC00C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147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C94B7B-D5FD-43EA-B19F-45387FBE6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372F67-BC9E-4E30-B87E-2EB78141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876F2B-9BF2-4E47-901C-6A902F6A3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61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BF2493D-E01B-9219-32AB-C825E4AEEC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73" y="0"/>
            <a:ext cx="122104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22DCD-ADE9-F197-3243-2E2EBE32A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280" y="89354"/>
            <a:ext cx="10515600" cy="779463"/>
          </a:xfrm>
        </p:spPr>
        <p:txBody>
          <a:bodyPr/>
          <a:lstStyle>
            <a:lvl1pPr algn="r" rtl="1">
              <a:defRPr>
                <a:solidFill>
                  <a:srgbClr val="FFC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0CB66-B7CE-FC22-486D-4ACD944CC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3243"/>
            <a:ext cx="10515600" cy="4394851"/>
          </a:xfrm>
        </p:spPr>
        <p:txBody>
          <a:bodyPr/>
          <a:lstStyle>
            <a:lvl1pPr marL="457200" indent="-457200" algn="r" defTabSz="914400" rtl="1" eaLnBrk="1" latinLnBrk="0" hangingPunct="1">
              <a:lnSpc>
                <a:spcPct val="150000"/>
              </a:lnSpc>
              <a:buFont typeface="Wingdings" panose="05000000000000000000" pitchFamily="2" charset="2"/>
              <a:buChar char="§"/>
              <a:defRPr lang="en-US" sz="2800" kern="1200" dirty="0" smtClean="0">
                <a:solidFill>
                  <a:schemeClr val="accent5">
                    <a:lumMod val="50000"/>
                  </a:schemeClr>
                </a:solidFill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defRPr>
            </a:lvl1pPr>
            <a:lvl2pPr algn="r" rtl="1">
              <a:defRPr>
                <a:solidFill>
                  <a:srgbClr val="C00000"/>
                </a:solidFill>
              </a:defRPr>
            </a:lvl2pPr>
            <a:lvl3pPr algn="r" rtl="1">
              <a:defRPr/>
            </a:lvl3pPr>
            <a:lvl4pPr algn="r" rtl="1">
              <a:defRPr/>
            </a:lvl4pPr>
            <a:lvl5pPr algn="r" rtl="1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99315-8A16-D650-E44F-70BB4E2A7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7D1740-5E7B-DED5-326B-FBE3AB155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B393C-ABA6-8C73-3544-EF6E47E9B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211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57587-5A8E-47A9-9DDD-7A4391CD1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0B1C2-451E-4744-8BA5-654BE01BA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5A26C8-A12B-4E82-B6C1-DAF420EEC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3E7B6B-6F35-436B-9464-0E20EF5D9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23CFA2-D0AA-478A-84ED-4847C3BA6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EC8E99-D124-4E72-863F-44BFE9A29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792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34B95-258F-4727-B788-1D1A01F8A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674957-63B7-4549-822E-9716D9A75C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EA92BC-FC33-4D6A-B7F3-ED9D3AD98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76401D-8CFB-47BD-A267-3ABFBF1BF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CE6171-74A9-4D29-BC66-D1BAAD29A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B81B51-A7FC-45AB-86B8-2836070AA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045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E0CEB-21CC-4885-8D55-66E68C8AD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759E43-12D4-4D7C-8448-E784C42707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040C6-F0F3-4753-A974-CD4018467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F1807-CFA3-498D-A125-8FB31A50E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3FA2-A0DF-4B0F-A586-A3171EAE5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870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2803C2-351F-4F47-98F5-0692DEA71C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42D886-70FD-4591-9C11-CCCA6E0C2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FC668-CD04-475E-86E0-35BF57D28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1155A5-9209-4E2E-A758-E0578671A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13F79-2E05-46AE-9B2B-30075EA2F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925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FC44D8-7993-4321-952A-328B3286EC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73" y="0"/>
            <a:ext cx="122104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1479AA-AD48-4DE5-A7E8-F777905D4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073" y="78801"/>
            <a:ext cx="10190010" cy="909490"/>
          </a:xfrm>
        </p:spPr>
        <p:txBody>
          <a:bodyPr/>
          <a:lstStyle>
            <a:lvl1pPr algn="r" rtl="1">
              <a:defRPr>
                <a:solidFill>
                  <a:srgbClr val="FFC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D8695-BB21-4CD4-92AB-FA8BD3E8A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6A82-A437-47FA-814B-BB19B92B8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BBF12-774A-4EFF-BEB2-3AA5B6265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5730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76064-8684-4ADA-934C-D5B9D9A201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D59E2D-301E-47E2-ABA4-6715F54B9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73271-906B-4464-A9EC-4F4089541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4329A-4BFA-41F3-B5D5-6CEC96C0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EDE6-9B72-48C4-BC80-C1F0C5E1A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97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FC44D8-7993-4321-952A-328B3286EC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73" y="0"/>
            <a:ext cx="122104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1479AA-AD48-4DE5-A7E8-F777905D4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073" y="78801"/>
            <a:ext cx="10190010" cy="909490"/>
          </a:xfrm>
        </p:spPr>
        <p:txBody>
          <a:bodyPr/>
          <a:lstStyle>
            <a:lvl1pPr algn="r" rtl="1">
              <a:defRPr>
                <a:solidFill>
                  <a:srgbClr val="FFC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88669-33FC-468F-9BE8-6108715E7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800" y="1613190"/>
            <a:ext cx="10515600" cy="4351338"/>
          </a:xfrm>
        </p:spPr>
        <p:txBody>
          <a:bodyPr/>
          <a:lstStyle>
            <a:lvl1pPr algn="r" rtl="1">
              <a:defRPr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r" rtl="1">
              <a:defRPr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r" rtl="1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r" rtl="1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r" rtl="1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D8695-BB21-4CD4-92AB-FA8BD3E8A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C6A82-A437-47FA-814B-BB19B92B8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BBF12-774A-4EFF-BEB2-3AA5B6265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1976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C936B-1E9A-4BC0-9A34-AB278D0DA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1D2FDC-625B-4EAC-BE4B-2961C562A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2FEFCF-7E6A-4966-BD5C-32A2A176F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C6275-7114-41ED-8CA5-C0DE1ECC1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7A6F0-4F10-43E6-B129-809435514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2151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8846C-54F4-486D-899B-03AFEB96E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E5416-CB43-48CC-A3E6-D514CE12D8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71958A-AF8D-4FF8-97B9-715047BB8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1E2F8E-20C4-435D-96FC-BB99E9D08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F37A3-94E8-4277-BBAE-19026B27B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5F84E3-C208-464D-AF63-3AF2DF5E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661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69022-7BFD-4F1B-AD39-62400BD6E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F307B-6693-4869-9612-886270305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B7C650-E8A9-4775-9677-3E74AC28D1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5903AC-11F0-44DA-8E94-2C35E1B191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C9350B-8C4F-4CE2-B112-6C9B4236A2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3C31E0-94AC-43EF-8AED-0C0B871C8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42B8E7-22E2-4929-BFE9-A07A1D50C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DFE20-7440-47FB-BCED-60847D596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2AE78-0CB1-B0ED-AB24-DF10D3F79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B25643-9859-C86C-B9E4-733D72C23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31E56-6256-7D8E-ACB8-897C3B686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140D3-6F01-1B7E-0007-3E11D1B14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D624E-E225-C257-F9BA-2AAAAC116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6955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947EB-EFEC-4D71-A920-B87B5B7E1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93007D-20AC-4101-8876-2734A0D6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43AA0-97BA-4B78-A852-C8752B94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CFB015-664B-46E7-AA22-F7E4FC00C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91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C94B7B-D5FD-43EA-B19F-45387FBE6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372F67-BC9E-4E30-B87E-2EB78141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876F2B-9BF2-4E47-901C-6A902F6A3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5744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57587-5A8E-47A9-9DDD-7A4391CD1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0B1C2-451E-4744-8BA5-654BE01BA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5A26C8-A12B-4E82-B6C1-DAF420EEC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3E7B6B-6F35-436B-9464-0E20EF5D9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23CFA2-D0AA-478A-84ED-4847C3BA6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EC8E99-D124-4E72-863F-44BFE9A29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056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34B95-258F-4727-B788-1D1A01F8A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674957-63B7-4549-822E-9716D9A75C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EA92BC-FC33-4D6A-B7F3-ED9D3AD98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76401D-8CFB-47BD-A267-3ABFBF1BF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CE6171-74A9-4D29-BC66-D1BAAD29A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B81B51-A7FC-45AB-86B8-2836070AA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25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E0CEB-21CC-4885-8D55-66E68C8AD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759E43-12D4-4D7C-8448-E784C42707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040C6-F0F3-4753-A974-CD4018467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F1807-CFA3-498D-A125-8FB31A50E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3FA2-A0DF-4B0F-A586-A3171EAE5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2169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2803C2-351F-4F47-98F5-0692DEA71C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42D886-70FD-4591-9C11-CCCA6E0C2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FC668-CD04-475E-86E0-35BF57D28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1155A5-9209-4E2E-A758-E0578671A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13F79-2E05-46AE-9B2B-30075EA2F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9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3E4C5-26CA-4623-5AB4-2C980E802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7D542-F457-2FD0-1E70-47A5844029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A05D33-C5BF-2C4B-F11C-85568081B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E29BB8-270F-2BCF-388E-9CBF23315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2CBF2-FFAA-1F5E-5488-E0CDC1A98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C22E-717C-C420-8781-F31C7EE12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80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A7E89-BEDB-F32F-62B6-699424B51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490883-3D84-1C05-38E0-5878DBA4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B5F7E0-5EE6-5165-EEFD-DDD607710B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83676A-E7E5-DBFA-B9D1-7117A52D5F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AA66E2-98AF-8F82-A669-B2B5883A33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026792-4DAE-E101-A166-0F885F686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060251-8E2C-AF02-7111-1C836965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33C05C-02F9-FA95-D5AA-44759C582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683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4D803-2EE1-A422-523E-4696644BA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8CB771-3D1D-C1C9-E1DC-88EF34743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85F8FA-8ACF-B842-16E2-44096751B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EA0262-C605-F061-BA8C-8F9FBBAA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626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AB73B3-F12B-7C55-56CC-2B89D2AFB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DE0C8-AEF8-5E0B-873D-8CEF19C55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DFB216-16E5-D57C-531D-1D0E195D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5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79B14-3F17-0AAE-8C54-E7B301CE3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0D55D-8ACC-4225-0289-EF0AA094C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32208-1D50-9A00-DBD8-DBF42AC36F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2159AF-523A-8532-A877-60DB112E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844804-BED9-7996-4A46-DA71D3869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BA8234-9C57-5D43-E3FA-9C440EB39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66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2F2A1-95B0-B905-FDCA-C8E2591EC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145BE0-1CAA-D0ED-44EE-1D8F424A69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A4E9D5-9B2E-BE38-B557-78613E989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75202-68F3-3706-A4CE-088ED54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17622B-7B65-1D81-69BD-F09806FF2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F8A730-4CF5-6ADB-F1DD-C40BE0166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C2B133-B1AD-E8DF-902B-BAEE2FA34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13EEE-6465-EE85-320E-CFE80F14D2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DF252-70C0-AAFD-80C3-629111D454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91E40-98D4-48DC-BDD1-09CE446884F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3B44B-BD9A-A85D-3838-844DAD83E7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44159C-CC43-9DE4-15D8-2F14B27792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EDD40-6C60-4337-943A-6AA41255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5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F4FE1E2-32F8-46F1-2873-D99113B480E1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73" y="0"/>
            <a:ext cx="12210472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55768B-A5D3-4CFB-AE76-20EAFDFCF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33CB2-9F8B-4355-9FDB-5EA94C16C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9A734-FFB8-4B11-B371-CB1D432B0A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1EDE3-C2F8-48AA-8B5D-FA36589D13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FF945-ABA9-4BEE-9C25-D73F32177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9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55768B-A5D3-4CFB-AE76-20EAFDFCF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33CB2-9F8B-4355-9FDB-5EA94C16C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9A734-FFB8-4B11-B371-CB1D432B0A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424B-B1A8-4018-9FB2-CCFED66F712A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1EDE3-C2F8-48AA-8B5D-FA36589D13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FF945-ABA9-4BEE-9C25-D73F32177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F350E-0340-4B12-A77D-26FD9E0C71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7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mailto:Hanan.Girgis@baseera.com.eg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chart" Target="../charts/chart2.xml"/><Relationship Id="rId7" Type="http://schemas.openxmlformats.org/officeDocument/2006/relationships/image" Target="../media/image1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5.jpeg"/><Relationship Id="rId5" Type="http://schemas.openxmlformats.org/officeDocument/2006/relationships/chart" Target="../charts/chart4.xml"/><Relationship Id="rId10" Type="http://schemas.openxmlformats.org/officeDocument/2006/relationships/image" Target="../media/image14.jpeg"/><Relationship Id="rId4" Type="http://schemas.openxmlformats.org/officeDocument/2006/relationships/chart" Target="../charts/chart3.xml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chart" Target="../charts/chart6.xml"/><Relationship Id="rId7" Type="http://schemas.openxmlformats.org/officeDocument/2006/relationships/image" Target="../media/image12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5.jpeg"/><Relationship Id="rId5" Type="http://schemas.openxmlformats.org/officeDocument/2006/relationships/chart" Target="../charts/chart8.xml"/><Relationship Id="rId10" Type="http://schemas.openxmlformats.org/officeDocument/2006/relationships/image" Target="../media/image14.jpeg"/><Relationship Id="rId4" Type="http://schemas.openxmlformats.org/officeDocument/2006/relationships/chart" Target="../charts/chart7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CC25DD-5824-3E52-2F5C-9C0D92A69F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9" t="11921" b="38366"/>
          <a:stretch/>
        </p:blipFill>
        <p:spPr>
          <a:xfrm>
            <a:off x="-14748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0E2737-C00F-C71D-78C9-35A2E52328AF}"/>
              </a:ext>
            </a:extLst>
          </p:cNvPr>
          <p:cNvSpPr txBox="1"/>
          <p:nvPr/>
        </p:nvSpPr>
        <p:spPr>
          <a:xfrm>
            <a:off x="8566227" y="2674532"/>
            <a:ext cx="3455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EG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الأعراف والقيم الاجتماعية ذات الصلة</a:t>
            </a:r>
          </a:p>
          <a:p>
            <a:pPr algn="ctr" rtl="1"/>
            <a:r>
              <a:rPr lang="ar-EG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بالتمكين الاقتصادي للمرأة المصرية</a:t>
            </a:r>
            <a:endParaRPr lang="en-US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المجلس القومي للمرأة | Cairo">
            <a:extLst>
              <a:ext uri="{FF2B5EF4-FFF2-40B4-BE49-F238E27FC236}">
                <a16:creationId xmlns:a16="http://schemas.microsoft.com/office/drawing/2014/main" id="{B3C8ECDC-1962-90F7-9198-2D11C718B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780" y="62388"/>
            <a:ext cx="1579683" cy="154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2B591BD-8B1E-1B42-86C3-F358DC635BC0}"/>
              </a:ext>
            </a:extLst>
          </p:cNvPr>
          <p:cNvGrpSpPr/>
          <p:nvPr/>
        </p:nvGrpSpPr>
        <p:grpSpPr>
          <a:xfrm>
            <a:off x="4084898" y="311543"/>
            <a:ext cx="3731747" cy="1060057"/>
            <a:chOff x="4084898" y="311543"/>
            <a:chExt cx="3731747" cy="106005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A7A2767-D436-4F5C-9586-9A2A8C75EAC9}"/>
                </a:ext>
              </a:extLst>
            </p:cNvPr>
            <p:cNvSpPr/>
            <p:nvPr/>
          </p:nvSpPr>
          <p:spPr>
            <a:xfrm>
              <a:off x="4124844" y="311543"/>
              <a:ext cx="3691801" cy="106005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A picture containing graphics, font, logo, screenshot&#10;&#10;Description automatically generated">
              <a:extLst>
                <a:ext uri="{FF2B5EF4-FFF2-40B4-BE49-F238E27FC236}">
                  <a16:creationId xmlns:a16="http://schemas.microsoft.com/office/drawing/2014/main" id="{28D7EF9D-881F-E870-75FF-65D65DEC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4898" y="311543"/>
              <a:ext cx="3725275" cy="1039144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CD6A576-8A36-1EF0-8ED4-B2C039851D6D}"/>
              </a:ext>
            </a:extLst>
          </p:cNvPr>
          <p:cNvGrpSpPr/>
          <p:nvPr/>
        </p:nvGrpSpPr>
        <p:grpSpPr>
          <a:xfrm>
            <a:off x="512621" y="401311"/>
            <a:ext cx="2642806" cy="690072"/>
            <a:chOff x="512621" y="401311"/>
            <a:chExt cx="2642806" cy="69007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DB1D6A-80C5-2BAF-05B9-D6A5B83C48FC}"/>
                </a:ext>
              </a:extLst>
            </p:cNvPr>
            <p:cNvSpPr/>
            <p:nvPr/>
          </p:nvSpPr>
          <p:spPr>
            <a:xfrm>
              <a:off x="512621" y="401311"/>
              <a:ext cx="2642806" cy="69007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50B4705-5BB5-0C5E-612B-3ADC5485F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359" y="494390"/>
              <a:ext cx="2560320" cy="533400"/>
            </a:xfrm>
            <a:prstGeom prst="rect">
              <a:avLst/>
            </a:prstGeom>
            <a:noFill/>
          </p:spPr>
        </p:pic>
      </p:grpSp>
      <p:sp>
        <p:nvSpPr>
          <p:cNvPr id="2" name="Title 4">
            <a:extLst>
              <a:ext uri="{FF2B5EF4-FFF2-40B4-BE49-F238E27FC236}">
                <a16:creationId xmlns:a16="http://schemas.microsoft.com/office/drawing/2014/main" id="{3861D177-4F8B-13BE-0396-12ADA6B4D1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4898" y="1651873"/>
            <a:ext cx="3691802" cy="1022659"/>
          </a:xfrm>
        </p:spPr>
        <p:txBody>
          <a:bodyPr>
            <a:normAutofit/>
          </a:bodyPr>
          <a:lstStyle/>
          <a:p>
            <a:pPr algn="ctr"/>
            <a:r>
              <a:rPr lang="ar-EG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نتائج الدراسة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5ECDA-D573-D18D-7ECA-9F7F9DB682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168272"/>
            <a:ext cx="3145032" cy="1655762"/>
          </a:xfrm>
        </p:spPr>
        <p:txBody>
          <a:bodyPr>
            <a:normAutofit/>
          </a:bodyPr>
          <a:lstStyle/>
          <a:p>
            <a:r>
              <a:rPr lang="ar-EG" sz="2800" dirty="0">
                <a:solidFill>
                  <a:schemeClr val="bg1"/>
                </a:solidFill>
              </a:rPr>
              <a:t>د. حنان جرجس</a:t>
            </a:r>
          </a:p>
          <a:p>
            <a:r>
              <a:rPr lang="ar-EG" sz="2800" dirty="0">
                <a:solidFill>
                  <a:schemeClr val="bg1"/>
                </a:solidFill>
              </a:rPr>
              <a:t>نائب الرئيس التنفيذي لمركز بصيرة</a:t>
            </a:r>
          </a:p>
        </p:txBody>
      </p:sp>
    </p:spTree>
    <p:extLst>
      <p:ext uri="{BB962C8B-B14F-4D97-AF65-F5344CB8AC3E}">
        <p14:creationId xmlns:p14="http://schemas.microsoft.com/office/powerpoint/2010/main" val="647432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76F90-85C2-4645-89F1-95E784A32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>
              <a:spcBef>
                <a:spcPts val="0"/>
              </a:spcBef>
            </a:pPr>
            <a:r>
              <a:rPr lang="ar-EG" sz="4400" dirty="0">
                <a:solidFill>
                  <a:schemeClr val="accent4"/>
                </a:solidFill>
                <a:latin typeface="+mn-lt"/>
              </a:rPr>
              <a:t>دور المرأة المزدوج</a:t>
            </a:r>
            <a:endParaRPr lang="en-US" dirty="0">
              <a:solidFill>
                <a:schemeClr val="accent4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3F0322F-474D-31FF-9D41-F2B41C6CBC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862946"/>
              </p:ext>
            </p:extLst>
          </p:nvPr>
        </p:nvGraphicFramePr>
        <p:xfrm>
          <a:off x="2193191" y="1825625"/>
          <a:ext cx="9850446" cy="2793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045">
                  <a:extLst>
                    <a:ext uri="{9D8B030D-6E8A-4147-A177-3AD203B41FA5}">
                      <a16:colId xmlns:a16="http://schemas.microsoft.com/office/drawing/2014/main" val="3885185446"/>
                    </a:ext>
                  </a:extLst>
                </a:gridCol>
                <a:gridCol w="7965466">
                  <a:extLst>
                    <a:ext uri="{9D8B030D-6E8A-4147-A177-3AD203B41FA5}">
                      <a16:colId xmlns:a16="http://schemas.microsoft.com/office/drawing/2014/main" val="3120457316"/>
                    </a:ext>
                  </a:extLst>
                </a:gridCol>
                <a:gridCol w="1034935">
                  <a:extLst>
                    <a:ext uri="{9D8B030D-6E8A-4147-A177-3AD203B41FA5}">
                      <a16:colId xmlns:a16="http://schemas.microsoft.com/office/drawing/2014/main" val="1358858895"/>
                    </a:ext>
                  </a:extLst>
                </a:gridCol>
              </a:tblGrid>
              <a:tr h="462217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نسبة الإناث نسبة الذكور </a:t>
                      </a:r>
                      <a:r>
                        <a:rPr lang="ar-JO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 نسبة الإناث اللاتي يعتقدن أن المجتمع يوافق بشدة  </a:t>
                      </a:r>
                      <a:endParaRPr lang="ar-JO" sz="24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669190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dirty="0">
                          <a:solidFill>
                            <a:srgbClr val="C00000"/>
                          </a:solidFill>
                        </a:rPr>
                        <a:t>46%</a:t>
                      </a:r>
                      <a:endParaRPr lang="en-US" sz="2400" dirty="0">
                        <a:solidFill>
                          <a:srgbClr val="C00000"/>
                        </a:solidFill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الست اللي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بتشتغل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 بتعرف توازن بين مسئوليات البيت والشغل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r>
                        <a:rPr lang="ar-EG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نسبة الموافقين/ات بشدة على العبارة: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3808886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dirty="0">
                          <a:solidFill>
                            <a:srgbClr val="C00000"/>
                          </a:solidFill>
                        </a:rPr>
                        <a:t>41%</a:t>
                      </a: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الست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إللي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بتشتغل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قادرة على تربية أولادها بصورة أحسن</a:t>
                      </a:r>
                      <a:endParaRPr lang="ar-EG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/>
                      <a:r>
                        <a:rPr lang="ar-EG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المرأة</a:t>
                      </a:r>
                      <a:endParaRPr lang="en-US" sz="2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633283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rgbClr val="00B050"/>
                          </a:solidFill>
                          <a:latin typeface="+mn-lt"/>
                        </a:rPr>
                        <a:t>18%</a:t>
                      </a:r>
                      <a:endParaRPr lang="en-US" sz="24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بعد الزواج الستات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ماينفعش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 تشتغل ولازم تتفرغ للأسرة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/>
                      <a:r>
                        <a:rPr lang="ar-EG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المزدوج</a:t>
                      </a:r>
                      <a:endParaRPr lang="en-US" sz="2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84422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rgbClr val="C00000"/>
                          </a:solidFill>
                          <a:latin typeface="+mn-lt"/>
                        </a:rPr>
                        <a:t>22%</a:t>
                      </a:r>
                      <a:endParaRPr lang="en-US" sz="2400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2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من حق  الست اللي </a:t>
                      </a:r>
                      <a:r>
                        <a:rPr lang="ar-JO" sz="22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بتشتغل</a:t>
                      </a:r>
                      <a:r>
                        <a:rPr lang="ar-JO" sz="2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 إنها تجيب حد يساعدها في رعاية الأطفال عشان تقدر تشتغل</a:t>
                      </a:r>
                      <a:endParaRPr lang="en-US" sz="2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/>
                      <a:endParaRPr lang="en-US" sz="2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262749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rgbClr val="00B050"/>
                          </a:solidFill>
                          <a:latin typeface="+mn-lt"/>
                        </a:rPr>
                        <a:t>17%</a:t>
                      </a:r>
                      <a:endParaRPr lang="en-US" sz="24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رعاية الاطفال مسئولية الستات بس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/>
                      <a:endParaRPr lang="en-US" sz="2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346034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DD2E87-304F-6368-1132-C055DB4CB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161673"/>
              </p:ext>
            </p:extLst>
          </p:nvPr>
        </p:nvGraphicFramePr>
        <p:xfrm>
          <a:off x="1183257" y="1825625"/>
          <a:ext cx="850045" cy="2793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045">
                  <a:extLst>
                    <a:ext uri="{9D8B030D-6E8A-4147-A177-3AD203B41FA5}">
                      <a16:colId xmlns:a16="http://schemas.microsoft.com/office/drawing/2014/main" val="2952090077"/>
                    </a:ext>
                  </a:extLst>
                </a:gridCol>
              </a:tblGrid>
              <a:tr h="462217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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4208909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22%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789284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25%</a:t>
                      </a: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997361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35%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05994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15%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6930668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22%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119123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3E39ACE-2C91-554C-514C-6CFFE4D7F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507823"/>
              </p:ext>
            </p:extLst>
          </p:nvPr>
        </p:nvGraphicFramePr>
        <p:xfrm>
          <a:off x="199844" y="1825625"/>
          <a:ext cx="850045" cy="2793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045">
                  <a:extLst>
                    <a:ext uri="{9D8B030D-6E8A-4147-A177-3AD203B41FA5}">
                      <a16:colId xmlns:a16="http://schemas.microsoft.com/office/drawing/2014/main" val="3865479328"/>
                    </a:ext>
                  </a:extLst>
                </a:gridCol>
              </a:tblGrid>
              <a:tr h="462217">
                <a:tc>
                  <a:txBody>
                    <a:bodyPr/>
                    <a:lstStyle/>
                    <a:p>
                      <a:pPr algn="ctr" rtl="1" fontAlgn="b"/>
                      <a:r>
                        <a:rPr lang="ar-JO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831768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36%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142021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31%</a:t>
                      </a: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681047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22%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91288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20%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0054065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/>
                      <a:r>
                        <a:rPr lang="ar-EG" sz="24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</a:rPr>
                        <a:t>28%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7949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6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3C081C5-288F-42AD-04C0-3493DE43B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652495"/>
              </p:ext>
            </p:extLst>
          </p:nvPr>
        </p:nvGraphicFramePr>
        <p:xfrm>
          <a:off x="2347824" y="2187759"/>
          <a:ext cx="9735486" cy="2812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4001642174"/>
                    </a:ext>
                  </a:extLst>
                </a:gridCol>
                <a:gridCol w="7957702">
                  <a:extLst>
                    <a:ext uri="{9D8B030D-6E8A-4147-A177-3AD203B41FA5}">
                      <a16:colId xmlns:a16="http://schemas.microsoft.com/office/drawing/2014/main" val="1942635729"/>
                    </a:ext>
                  </a:extLst>
                </a:gridCol>
                <a:gridCol w="931220">
                  <a:extLst>
                    <a:ext uri="{9D8B030D-6E8A-4147-A177-3AD203B41FA5}">
                      <a16:colId xmlns:a16="http://schemas.microsoft.com/office/drawing/2014/main" val="54495496"/>
                    </a:ext>
                  </a:extLst>
                </a:gridCol>
              </a:tblGrid>
              <a:tr h="552832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نسبة الإناث نسبة الذكور </a:t>
                      </a:r>
                      <a:r>
                        <a:rPr lang="ar-JO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 نسبة الإناث اللاتي يعتقدن أن المجتمع يوافق بشدة  </a:t>
                      </a:r>
                      <a:endParaRPr lang="ar-JO" sz="24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84141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7%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الراجل اللي يسيب زوجته تشتغل غلطان</a:t>
                      </a:r>
                      <a:endParaRPr lang="ar-EG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r>
                        <a:rPr lang="ar-EG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نسبة الموافقين/ات بشدة على العبارة: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9127758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الزوج اللي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بيساعد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زوجته في أعمال المنزل زوج ضعيف</a:t>
                      </a:r>
                      <a:endParaRPr lang="ar-EG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572099"/>
                  </a:ext>
                </a:extLst>
              </a:tr>
              <a:tr h="427593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57%</a:t>
                      </a:r>
                      <a:endParaRPr lang="ar-JO" sz="24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رجل  البيت هو الوحيد في الأسرة المسؤول عن توليد الدخل ومستوى معيشة الأسرة</a:t>
                      </a:r>
                      <a:endParaRPr lang="ar-EG" sz="2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115403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14%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شغل الست يجعلها أكثر غروراً واستكباراً على الزوج</a:t>
                      </a:r>
                      <a:endParaRPr lang="ar-EG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058372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22%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شغل الست يزود المشاكل بينها وبين زوجها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576648"/>
                  </a:ext>
                </a:extLst>
              </a:tr>
            </a:tbl>
          </a:graphicData>
        </a:graphic>
      </p:graphicFrame>
      <p:sp>
        <p:nvSpPr>
          <p:cNvPr id="7" name="Title 5">
            <a:extLst>
              <a:ext uri="{FF2B5EF4-FFF2-40B4-BE49-F238E27FC236}">
                <a16:creationId xmlns:a16="http://schemas.microsoft.com/office/drawing/2014/main" id="{4EE06DF6-1439-9DC3-8EA6-1A534CABD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EG" sz="4400" dirty="0">
                <a:solidFill>
                  <a:schemeClr val="accent4"/>
                </a:solidFill>
              </a:rPr>
              <a:t>دور الرجل</a:t>
            </a:r>
            <a:endParaRPr lang="en-US" dirty="0">
              <a:solidFill>
                <a:schemeClr val="accent4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E34902C-0700-2B02-0964-10315C8BF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557840"/>
              </p:ext>
            </p:extLst>
          </p:nvPr>
        </p:nvGraphicFramePr>
        <p:xfrm>
          <a:off x="1321281" y="2187930"/>
          <a:ext cx="846564" cy="2812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1543308107"/>
                    </a:ext>
                  </a:extLst>
                </a:gridCol>
              </a:tblGrid>
              <a:tr h="552832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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2087266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21%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922120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6%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002076"/>
                  </a:ext>
                </a:extLst>
              </a:tr>
              <a:tr h="427593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75%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65235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30%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005899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33%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469545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B66061-B17C-B3CC-5643-DBFB58D18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77697"/>
              </p:ext>
            </p:extLst>
          </p:nvPr>
        </p:nvGraphicFramePr>
        <p:xfrm>
          <a:off x="337868" y="2187929"/>
          <a:ext cx="846564" cy="2812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1474039298"/>
                    </a:ext>
                  </a:extLst>
                </a:gridCol>
              </a:tblGrid>
              <a:tr h="552832">
                <a:tc>
                  <a:txBody>
                    <a:bodyPr/>
                    <a:lstStyle/>
                    <a:p>
                      <a:pPr algn="ctr" rtl="1" fontAlgn="b"/>
                      <a:r>
                        <a:rPr lang="ar-JO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6799276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9%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63696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11%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313939"/>
                  </a:ext>
                </a:extLst>
              </a:tr>
              <a:tr h="427593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54%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86350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17%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676559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23%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92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715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3C081C5-288F-42AD-04C0-3493DE43B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35110"/>
              </p:ext>
            </p:extLst>
          </p:nvPr>
        </p:nvGraphicFramePr>
        <p:xfrm>
          <a:off x="2347824" y="1859959"/>
          <a:ext cx="9735486" cy="1927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4001642174"/>
                    </a:ext>
                  </a:extLst>
                </a:gridCol>
                <a:gridCol w="7957702">
                  <a:extLst>
                    <a:ext uri="{9D8B030D-6E8A-4147-A177-3AD203B41FA5}">
                      <a16:colId xmlns:a16="http://schemas.microsoft.com/office/drawing/2014/main" val="1942635729"/>
                    </a:ext>
                  </a:extLst>
                </a:gridCol>
                <a:gridCol w="931220">
                  <a:extLst>
                    <a:ext uri="{9D8B030D-6E8A-4147-A177-3AD203B41FA5}">
                      <a16:colId xmlns:a16="http://schemas.microsoft.com/office/drawing/2014/main" val="54495496"/>
                    </a:ext>
                  </a:extLst>
                </a:gridCol>
              </a:tblGrid>
              <a:tr h="552832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نسبة الإناث نسبة الذكور </a:t>
                      </a:r>
                      <a:r>
                        <a:rPr lang="ar-JO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 نسبة الإناث اللاتي يعتقدن أن المجتمع يوافق بشدة  </a:t>
                      </a:r>
                      <a:endParaRPr lang="ar-JO" sz="24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84141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31%</a:t>
                      </a:r>
                      <a:endParaRPr lang="ar-JO" sz="24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شغل الست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بيعرضها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للمضايقات والمعاكسات</a:t>
                      </a:r>
                      <a:endParaRPr lang="ar-EG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ظروف العمل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36930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25%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مينفعش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الستات تشتغل في مكان كله رجالة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234299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33%</a:t>
                      </a:r>
                      <a:endParaRPr lang="ar-JO" sz="24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الستات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لاتصلح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 للشغل إلا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فى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أعمال معينة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89670"/>
                  </a:ext>
                </a:extLst>
              </a:tr>
            </a:tbl>
          </a:graphicData>
        </a:graphic>
      </p:graphicFrame>
      <p:sp>
        <p:nvSpPr>
          <p:cNvPr id="7" name="Title 5">
            <a:extLst>
              <a:ext uri="{FF2B5EF4-FFF2-40B4-BE49-F238E27FC236}">
                <a16:creationId xmlns:a16="http://schemas.microsoft.com/office/drawing/2014/main" id="{4EE06DF6-1439-9DC3-8EA6-1A534CABD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EG" sz="4400" dirty="0">
                <a:solidFill>
                  <a:schemeClr val="accent4"/>
                </a:solidFill>
              </a:rPr>
              <a:t>ظروف العمل</a:t>
            </a:r>
            <a:endParaRPr lang="en-US" dirty="0">
              <a:solidFill>
                <a:schemeClr val="accent4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E34902C-0700-2B02-0964-10315C8BF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76350"/>
              </p:ext>
            </p:extLst>
          </p:nvPr>
        </p:nvGraphicFramePr>
        <p:xfrm>
          <a:off x="1321281" y="1860130"/>
          <a:ext cx="846564" cy="1927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1543308107"/>
                    </a:ext>
                  </a:extLst>
                </a:gridCol>
              </a:tblGrid>
              <a:tr h="552832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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2087266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46%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649766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40%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134574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53%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25990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B66061-B17C-B3CC-5643-DBFB58D18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200062"/>
              </p:ext>
            </p:extLst>
          </p:nvPr>
        </p:nvGraphicFramePr>
        <p:xfrm>
          <a:off x="337868" y="1860129"/>
          <a:ext cx="846564" cy="1927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1474039298"/>
                    </a:ext>
                  </a:extLst>
                </a:gridCol>
              </a:tblGrid>
              <a:tr h="552832">
                <a:tc>
                  <a:txBody>
                    <a:bodyPr/>
                    <a:lstStyle/>
                    <a:p>
                      <a:pPr algn="ctr" rtl="1" fontAlgn="b"/>
                      <a:r>
                        <a:rPr lang="ar-JO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6799276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26%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3261776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26%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334663"/>
                  </a:ext>
                </a:extLst>
              </a:tr>
              <a:tr h="458135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31%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887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49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3C081C5-288F-42AD-04C0-3493DE43B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620666"/>
              </p:ext>
            </p:extLst>
          </p:nvPr>
        </p:nvGraphicFramePr>
        <p:xfrm>
          <a:off x="2313318" y="2015234"/>
          <a:ext cx="9735486" cy="2381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4001642174"/>
                    </a:ext>
                  </a:extLst>
                </a:gridCol>
                <a:gridCol w="7575851">
                  <a:extLst>
                    <a:ext uri="{9D8B030D-6E8A-4147-A177-3AD203B41FA5}">
                      <a16:colId xmlns:a16="http://schemas.microsoft.com/office/drawing/2014/main" val="1942635729"/>
                    </a:ext>
                  </a:extLst>
                </a:gridCol>
                <a:gridCol w="1313071">
                  <a:extLst>
                    <a:ext uri="{9D8B030D-6E8A-4147-A177-3AD203B41FA5}">
                      <a16:colId xmlns:a16="http://schemas.microsoft.com/office/drawing/2014/main" val="54495496"/>
                    </a:ext>
                  </a:extLst>
                </a:gridCol>
              </a:tblGrid>
              <a:tr h="552832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نسبة الإناث نسبة الذكور </a:t>
                      </a:r>
                      <a:r>
                        <a:rPr lang="ar-JO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 نسبة الإناث اللاتي يعتقدن أن المجتمع يوافق بشدة  </a:t>
                      </a:r>
                      <a:endParaRPr lang="ar-JO" sz="24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84141"/>
                  </a:ext>
                </a:extLst>
              </a:tr>
              <a:tr h="767801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65%</a:t>
                      </a:r>
                      <a:endParaRPr lang="ar-JO" sz="24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أما تقل فرص العمل، المفروض يكون للرجالة الأولوية في الشغل عن الستات</a:t>
                      </a:r>
                      <a:endParaRPr lang="ar-EG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r>
                        <a:rPr lang="ar-EG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نسبة الموافقين/ات بشدة على العبارة: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4791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2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30%</a:t>
                      </a:r>
                      <a:endParaRPr lang="ar-JO" sz="24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الراجل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يأخد</a:t>
                      </a:r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أجر أعلى من الست لو </a:t>
                      </a:r>
                      <a:r>
                        <a:rPr lang="ar-EG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بيشتغلوا</a:t>
                      </a:r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في نفس الدرجة الوظيفية وفي نفس المكان</a:t>
                      </a:r>
                      <a:endParaRPr lang="en-US" sz="24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308675"/>
                  </a:ext>
                </a:extLst>
              </a:tr>
            </a:tbl>
          </a:graphicData>
        </a:graphic>
      </p:graphicFrame>
      <p:sp>
        <p:nvSpPr>
          <p:cNvPr id="7" name="Title 5">
            <a:extLst>
              <a:ext uri="{FF2B5EF4-FFF2-40B4-BE49-F238E27FC236}">
                <a16:creationId xmlns:a16="http://schemas.microsoft.com/office/drawing/2014/main" id="{4EE06DF6-1439-9DC3-8EA6-1A534CABD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EG" sz="4400" dirty="0">
                <a:solidFill>
                  <a:schemeClr val="accent4"/>
                </a:solidFill>
              </a:rPr>
              <a:t>التمييز ضد المرأة في العمل</a:t>
            </a:r>
            <a:endParaRPr lang="en-US" dirty="0">
              <a:solidFill>
                <a:schemeClr val="accent4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E34902C-0700-2B02-0964-10315C8BF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615017"/>
              </p:ext>
            </p:extLst>
          </p:nvPr>
        </p:nvGraphicFramePr>
        <p:xfrm>
          <a:off x="1286775" y="2015405"/>
          <a:ext cx="846564" cy="237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1543308107"/>
                    </a:ext>
                  </a:extLst>
                </a:gridCol>
              </a:tblGrid>
              <a:tr h="558462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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2087266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77%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729573"/>
                  </a:ext>
                </a:extLst>
              </a:tr>
              <a:tr h="999066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41%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05224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B66061-B17C-B3CC-5643-DBFB58D18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259741"/>
              </p:ext>
            </p:extLst>
          </p:nvPr>
        </p:nvGraphicFramePr>
        <p:xfrm>
          <a:off x="303362" y="2015404"/>
          <a:ext cx="846564" cy="2370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564">
                  <a:extLst>
                    <a:ext uri="{9D8B030D-6E8A-4147-A177-3AD203B41FA5}">
                      <a16:colId xmlns:a16="http://schemas.microsoft.com/office/drawing/2014/main" val="1474039298"/>
                    </a:ext>
                  </a:extLst>
                </a:gridCol>
              </a:tblGrid>
              <a:tr h="558463">
                <a:tc>
                  <a:txBody>
                    <a:bodyPr/>
                    <a:lstStyle/>
                    <a:p>
                      <a:pPr algn="ctr" rtl="1" fontAlgn="b"/>
                      <a:r>
                        <a:rPr lang="ar-JO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6799276"/>
                  </a:ext>
                </a:extLst>
              </a:tr>
              <a:tr h="829733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68%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161232"/>
                  </a:ext>
                </a:extLst>
              </a:tr>
              <a:tr h="982133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50%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282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40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3842F-4A26-5745-001D-E8016C670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31" y="2974255"/>
            <a:ext cx="10190010" cy="904571"/>
          </a:xfrm>
        </p:spPr>
        <p:txBody>
          <a:bodyPr/>
          <a:lstStyle/>
          <a:p>
            <a:r>
              <a:rPr lang="ar-EG" dirty="0">
                <a:solidFill>
                  <a:srgbClr val="C00000"/>
                </a:solidFill>
              </a:rPr>
              <a:t>مؤشر الأعراف الاجتماعية السائدة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69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4D961-F3F1-3810-B781-1B7568D51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>
                <a:solidFill>
                  <a:schemeClr val="accent4"/>
                </a:solidFill>
              </a:rPr>
              <a:t>مؤشر الأعراف الاجتماعية السائدة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1BF6E1-5A6F-1EDC-D947-B2C8A8D58B55}"/>
              </a:ext>
            </a:extLst>
          </p:cNvPr>
          <p:cNvSpPr txBox="1"/>
          <p:nvPr/>
        </p:nvSpPr>
        <p:spPr>
          <a:xfrm>
            <a:off x="575187" y="1976284"/>
            <a:ext cx="10943303" cy="262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ar-EG" sz="2800" dirty="0">
                <a:solidFill>
                  <a:schemeClr val="accent5">
                    <a:lumMod val="50000"/>
                  </a:schemeClr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مؤشر الأعراف الاجتماعية السائدة هو مؤشر مركب تم تطويره لرصد التغيرات في معتقدات المصريين الشخصية وتصوراتهم عما يعتقده المجتمع فيما يتعلق بالمشاركة الاقتصادية للمرأة. </a:t>
            </a:r>
          </a:p>
          <a:p>
            <a:pPr marL="457200" indent="-457200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ar-EG" sz="2800" dirty="0">
                <a:solidFill>
                  <a:schemeClr val="accent5">
                    <a:lumMod val="50000"/>
                  </a:schemeClr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يوفر المؤشر مقياسًا إجماليًا يمكن استخدامه في عملية المتابعة لقياس أثر التدخلات المختلفة على القيم والأعراف الاجتماعية المتعلقة بعمل المرأة.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3192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E6CFF-5582-9312-C8FB-745D765D2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280" y="192872"/>
            <a:ext cx="10515600" cy="779463"/>
          </a:xfrm>
        </p:spPr>
        <p:txBody>
          <a:bodyPr>
            <a:normAutofit fontScale="90000"/>
          </a:bodyPr>
          <a:lstStyle/>
          <a:p>
            <a:r>
              <a:rPr lang="ar-EG" dirty="0"/>
              <a:t>مؤشر الأعراف الاجتماعية السائدة المتعلقة بالتمكين الاقتصادي للمرأة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D55E778-FF68-3B17-8432-028B802A0F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39800" y="161290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2834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38659-57F6-D36E-A19C-C6FB48B38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مؤشر الأمم المتحدة للأعراف الاجتماعية </a:t>
            </a:r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250D3CD-316D-C88A-6F73-CA429C342893}"/>
              </a:ext>
            </a:extLst>
          </p:cNvPr>
          <p:cNvGraphicFramePr/>
          <p:nvPr/>
        </p:nvGraphicFramePr>
        <p:xfrm>
          <a:off x="795864" y="1871133"/>
          <a:ext cx="10515600" cy="378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EEF858-8FC0-0680-D896-561D5A3016D6}"/>
              </a:ext>
            </a:extLst>
          </p:cNvPr>
          <p:cNvSpPr/>
          <p:nvPr/>
        </p:nvSpPr>
        <p:spPr>
          <a:xfrm>
            <a:off x="4538133" y="1202267"/>
            <a:ext cx="2556934" cy="66886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2800" dirty="0"/>
              <a:t>المحاور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2A9950-251D-1E7D-7731-F513FDCDDB62}"/>
              </a:ext>
            </a:extLst>
          </p:cNvPr>
          <p:cNvSpPr txBox="1"/>
          <p:nvPr/>
        </p:nvSpPr>
        <p:spPr>
          <a:xfrm>
            <a:off x="2082800" y="5892800"/>
            <a:ext cx="948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EG" sz="2400" dirty="0"/>
              <a:t>يعتمد على بيانات المسح العالمي للقيم.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4076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D8BBC-AB93-42D1-C10B-81ADBFC07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أبعاد المؤشرات الفرعية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A65AEA8-53F0-6C79-655E-B7EA1999E3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012693"/>
              </p:ext>
            </p:extLst>
          </p:nvPr>
        </p:nvGraphicFramePr>
        <p:xfrm>
          <a:off x="838200" y="1612900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32F3A19B-98D3-BB75-BBA7-44A7240572C1}"/>
              </a:ext>
            </a:extLst>
          </p:cNvPr>
          <p:cNvSpPr/>
          <p:nvPr/>
        </p:nvSpPr>
        <p:spPr>
          <a:xfrm>
            <a:off x="8996516" y="2330245"/>
            <a:ext cx="2357284" cy="4114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A82DDA4-6BFB-62D9-0A51-F3BE71B9E60B}"/>
              </a:ext>
            </a:extLst>
          </p:cNvPr>
          <p:cNvCxnSpPr/>
          <p:nvPr/>
        </p:nvCxnSpPr>
        <p:spPr>
          <a:xfrm>
            <a:off x="406400" y="2330245"/>
            <a:ext cx="0" cy="244495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FE952D9-F236-83FF-8C2A-5491D637EDBC}"/>
              </a:ext>
            </a:extLst>
          </p:cNvPr>
          <p:cNvSpPr/>
          <p:nvPr/>
        </p:nvSpPr>
        <p:spPr>
          <a:xfrm>
            <a:off x="0" y="1280378"/>
            <a:ext cx="838200" cy="80242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dirty="0"/>
              <a:t>وضع مواتي 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E7C0E9-F055-9C89-A0DC-41F4FB1F9265}"/>
              </a:ext>
            </a:extLst>
          </p:cNvPr>
          <p:cNvSpPr/>
          <p:nvPr/>
        </p:nvSpPr>
        <p:spPr>
          <a:xfrm>
            <a:off x="21166" y="5022645"/>
            <a:ext cx="838200" cy="80242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1600" dirty="0"/>
              <a:t>وضع غير مواتي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5268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C8445-F8C3-47D1-22E3-6565D7B25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EG" sz="4000" b="0" i="0" u="none" strike="noStrike" baseline="0" dirty="0">
                <a:latin typeface="Calibri" panose="020F0502020204030204" pitchFamily="34" charset="0"/>
              </a:rPr>
              <a:t>مؤشر الأعراف الاجتماعية السائدة</a:t>
            </a:r>
            <a:endParaRPr lang="en-US" sz="8000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CF18DAFC-46F1-9E8A-636B-0CD533D223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20161"/>
              </p:ext>
            </p:extLst>
          </p:nvPr>
        </p:nvGraphicFramePr>
        <p:xfrm>
          <a:off x="939800" y="1612900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2907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5853-8423-1BE3-BA1D-0207E1F23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نتائج الداسة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9BF4B-BDC0-4B37-F046-9B7C19447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dirty="0"/>
              <a:t>يعتمد هذا العرض على نتائج دراسة الأعراف الاجتماعية التي أجريت في 2022،</a:t>
            </a:r>
          </a:p>
          <a:p>
            <a:r>
              <a:rPr lang="ar-EG" dirty="0"/>
              <a:t>مؤشر الأعراف الاجتماعية، </a:t>
            </a:r>
            <a:endParaRPr lang="en-US" dirty="0"/>
          </a:p>
          <a:p>
            <a:r>
              <a:rPr lang="ar-EG" dirty="0"/>
              <a:t>مقارنة النتائج بنتائج الاستطلاعات السابقة لمتابعة التطور.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653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E17B2-8B6E-63DA-9094-64257193B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مؤشر الأعراف الاجتماعية حسب الخصائص الرئيسية</a:t>
            </a:r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6FC4C61-698B-1E84-CF09-366E5E7ACD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3541647"/>
              </p:ext>
            </p:extLst>
          </p:nvPr>
        </p:nvGraphicFramePr>
        <p:xfrm>
          <a:off x="609600" y="1699259"/>
          <a:ext cx="10668000" cy="456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468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985E0-EBA3-B175-5966-781C12BF2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هل نحتاج إلى تكرار حساب المؤشر بصورة دورية؟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3DD432E-6AEC-EDE6-C234-51CEBBED34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163657"/>
              </p:ext>
            </p:extLst>
          </p:nvPr>
        </p:nvGraphicFramePr>
        <p:xfrm>
          <a:off x="194732" y="1673225"/>
          <a:ext cx="7120467" cy="439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843196-D5EA-58A4-087E-7C95CDEB133E}"/>
              </a:ext>
            </a:extLst>
          </p:cNvPr>
          <p:cNvSpPr/>
          <p:nvPr/>
        </p:nvSpPr>
        <p:spPr>
          <a:xfrm>
            <a:off x="7450667" y="2895599"/>
            <a:ext cx="2675466" cy="130386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EG" sz="3600" dirty="0"/>
              <a:t>نعم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7949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71A2FCE-E2D8-3B82-38C1-5973F9D21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EG" dirty="0">
                <a:solidFill>
                  <a:srgbClr val="00B050"/>
                </a:solidFill>
              </a:rPr>
              <a:t>تحسن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ADC935-B1F5-C4A9-5BEE-AE51A033A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0257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71820-191F-C97A-EC82-A8653606F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1777F-65FB-AAA8-97D7-1593048AE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073" y="-22797"/>
            <a:ext cx="10190010" cy="1258932"/>
          </a:xfrm>
        </p:spPr>
        <p:txBody>
          <a:bodyPr>
            <a:normAutofit/>
          </a:bodyPr>
          <a:lstStyle/>
          <a:p>
            <a:r>
              <a:rPr lang="ar-EG" sz="3200" dirty="0"/>
              <a:t>هل توافق أو لا توافق على " الست اللي بتشتغل بتعرف توازن بين مسئوليات البيت والشغل"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02A6AAF-72A7-8984-8D4D-BAC608A7A1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67309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2059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728A8-7670-3AE3-4AEA-AA819D474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B3B8E-0D97-F0B7-2681-0D0F0F812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073" y="11068"/>
            <a:ext cx="10190010" cy="1140399"/>
          </a:xfrm>
        </p:spPr>
        <p:txBody>
          <a:bodyPr>
            <a:normAutofit/>
          </a:bodyPr>
          <a:lstStyle/>
          <a:p>
            <a:r>
              <a:rPr lang="ar-EG" sz="3200" dirty="0"/>
              <a:t>هل توافق أو لا توافق على " من حق  الست اللي بتشتغل إنها تجيب حد يساعدها في رعاية الأطفال عشان تقدر تشتغل "</a:t>
            </a:r>
            <a:endParaRPr lang="en-US" sz="3200" dirty="0"/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C19EFBB7-C35B-A6AB-5F9E-F63F53626C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01122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32315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71A2FCE-E2D8-3B82-38C1-5973F9D21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EG" dirty="0">
                <a:solidFill>
                  <a:schemeClr val="accent2"/>
                </a:solidFill>
              </a:rPr>
              <a:t>ثبات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5EE22D-0AA9-0A8E-9204-905DE07525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1275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D235E-8066-C394-422B-A38D2A668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EG" sz="3200" dirty="0"/>
              <a:t>" من حق المرأة أنها تشتغل زيها زي الراجل"</a:t>
            </a:r>
            <a:endParaRPr lang="en-US" sz="32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556303D-8281-7A34-F47A-406970838C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795685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25874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B6016-E47F-F92C-0F5B-954A35517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A7439-7DEC-EE6E-576E-A931DB199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EG" sz="3200" dirty="0"/>
              <a:t>هل توافق أو لا توافق على " رعاية الاطفال مسئولية الستات بس"</a:t>
            </a:r>
            <a:endParaRPr lang="en-US" sz="32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77DE53F-0244-AB61-D093-FB27A88B25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127891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14270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71A2FCE-E2D8-3B82-38C1-5973F9D21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EG" dirty="0">
                <a:solidFill>
                  <a:srgbClr val="C00000"/>
                </a:solidFill>
              </a:rPr>
              <a:t>تراجع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EF072-8607-57F8-F6AF-C896B6F877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0073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6F755-BC85-A3EB-F1A1-0EBD6F0F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E2EC9-1164-9023-5428-5E1BC8D24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EG" sz="3200" dirty="0"/>
              <a:t>هل توافق أو لا توافق على " أما تقل فرص العمل، المفروض يكون للرجالة الأولوية في الشغل عن الستات"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DA77289-8BAF-74BF-9E19-8D731AAF50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951568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97372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04635-501E-D625-8A46-8721D6C8C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أبعاد قياس الأعراف الاجتماعية</a:t>
            </a:r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CA52D99-D48F-8761-BAA1-AD22A3E69D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1507119"/>
              </p:ext>
            </p:extLst>
          </p:nvPr>
        </p:nvGraphicFramePr>
        <p:xfrm>
          <a:off x="2032000" y="1236133"/>
          <a:ext cx="8128000" cy="490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4251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0820C1-CC71-5E96-9CFB-B2857BE4D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F57B5-1C7C-1C8D-3433-36ECFEBAD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EG" sz="3200" dirty="0"/>
              <a:t>هل توافق أو لا توافق على " مينفعش الستات تشتغل في مكان كله رجالة"</a:t>
            </a:r>
            <a:endParaRPr lang="en-US" sz="32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EAF5E4B-FC15-8D17-F4C1-EDF317F2E2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190524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74440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5B732-CB38-18DC-E11E-9E7AA6BD6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FEB22-39FE-A4C4-6787-25532B8E3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EG" sz="3200" dirty="0"/>
              <a:t>هل توافق أو لا توافق على " الستات لاتصلح  للشغل إلا فى أعمال معينة"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E104DE1-AB66-9BC9-0772-6E2AD5EB2B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152729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38583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0FBA0-F1D8-0DAD-358E-5049A25DA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FA91E-FA8B-45F2-5E8C-2F5F45F0E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EG" sz="3200" dirty="0"/>
              <a:t>هل توافق أو لا توافق على " السبب الأساسي إللي يخلي الست تشتغل الحاجة المالية لأسرتها"</a:t>
            </a:r>
            <a:endParaRPr lang="en-US" sz="3200" dirty="0"/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13BB4B05-2629-FF19-6A41-9C719AFF39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874590"/>
              </p:ext>
            </p:extLst>
          </p:nvPr>
        </p:nvGraphicFramePr>
        <p:xfrm>
          <a:off x="855136" y="19780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4594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3842F-4A26-5745-001D-E8016C670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31" y="2974255"/>
            <a:ext cx="10190010" cy="904571"/>
          </a:xfrm>
        </p:spPr>
        <p:txBody>
          <a:bodyPr/>
          <a:lstStyle/>
          <a:p>
            <a:r>
              <a:rPr lang="ar-EG">
                <a:solidFill>
                  <a:srgbClr val="C00000"/>
                </a:solidFill>
              </a:rPr>
              <a:t>الخلاصة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6338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F0B41-2183-D106-D082-313F05B9E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الخلاصة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AC1AEE-C171-B831-6B00-E0B6CE09E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45" y="1293961"/>
            <a:ext cx="11558037" cy="5175849"/>
          </a:xfrm>
        </p:spPr>
        <p:txBody>
          <a:bodyPr>
            <a:normAutofit/>
          </a:bodyPr>
          <a:lstStyle/>
          <a:p>
            <a:pPr algn="r" rtl="1">
              <a:lnSpc>
                <a:spcPct val="110000"/>
              </a:lnSpc>
            </a:pPr>
            <a:r>
              <a:rPr lang="ar-E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الأعراف الاجتماعية المتعلقة بالمشاركة الاقتصادية للمرأة أكثر إيجابية بين الإناث مقارنةً بالذكور.</a:t>
            </a:r>
          </a:p>
          <a:p>
            <a:pPr algn="r" rtl="1">
              <a:lnSpc>
                <a:spcPct val="110000"/>
              </a:lnSpc>
            </a:pPr>
            <a:r>
              <a:rPr lang="ar-E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تصورات المرأة المصرية عما يعتقده المجتمع تجاه المشاركة الاقتصادية للمرأة أكثر إيجابية مما يعتقده الذكور.</a:t>
            </a:r>
          </a:p>
          <a:p>
            <a:pPr algn="r" rtl="1">
              <a:lnSpc>
                <a:spcPct val="110000"/>
              </a:lnSpc>
            </a:pPr>
            <a:r>
              <a:rPr lang="ar-E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مؤشر الأعراف الاجتماعية لم يتجاوز 45 نقطة مئوية مما يعكس منظومة أعراف اجتماعية غير مواتية للتمكين الاقتصادي للمرأة وزيادة مشاركتها الاقتصادية.</a:t>
            </a:r>
          </a:p>
          <a:p>
            <a:pPr algn="r" rtl="1">
              <a:lnSpc>
                <a:spcPct val="110000"/>
              </a:lnSpc>
            </a:pPr>
            <a:r>
              <a:rPr lang="ar-E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لا توجد فروق معنوية بين قيمة المؤشر الفرعي الخاص بالمعتقدات الشخصية، والمؤشر الفرعي الخاص بالتصورات عن معتقدات المجتمع.</a:t>
            </a:r>
          </a:p>
          <a:p>
            <a:pPr algn="r" rtl="1">
              <a:lnSpc>
                <a:spcPct val="110000"/>
              </a:lnSpc>
            </a:pPr>
            <a:r>
              <a:rPr lang="ar-E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المؤشرات الفرعية للأبعاد الخمسة تشير إلى أن مؤشر حق المرأة في العمل هو الأكثر إيجابية بينما التمييز ضد المرأة في العمل هو الأكثر سلبية.</a:t>
            </a:r>
          </a:p>
        </p:txBody>
      </p:sp>
    </p:spTree>
    <p:extLst>
      <p:ext uri="{BB962C8B-B14F-4D97-AF65-F5344CB8AC3E}">
        <p14:creationId xmlns:p14="http://schemas.microsoft.com/office/powerpoint/2010/main" val="3419059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0D82A-9B83-9664-C026-7CFE9A4B4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الخلاصة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312FBDD-0813-EBEB-F4A0-23D12FC09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45" y="1293961"/>
            <a:ext cx="11558037" cy="5175849"/>
          </a:xfrm>
        </p:spPr>
        <p:txBody>
          <a:bodyPr>
            <a:normAutofit/>
          </a:bodyPr>
          <a:lstStyle/>
          <a:p>
            <a:pPr algn="r" rtl="1">
              <a:lnSpc>
                <a:spcPct val="110000"/>
              </a:lnSpc>
            </a:pPr>
            <a:r>
              <a:rPr lang="ar-E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قيمة مؤشر الأعراف الاجتماعية أعلى بين الإناث مقارنةً بالذكور، وبين الأعلى تعليماً مقارنةً بالأقل تعليماً. </a:t>
            </a:r>
          </a:p>
          <a:p>
            <a:pPr algn="r" rtl="1">
              <a:lnSpc>
                <a:spcPct val="110000"/>
              </a:lnSpc>
            </a:pPr>
            <a:r>
              <a:rPr lang="ar-E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هناك عدد من الأعراف الاجتماعية السائدة المتعلقة بعمل المرأة شهدت تراجعاً خلال السنوات القليلة الماضية.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0386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2C577-AF17-129E-C94F-634642C84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06AC1-DF83-321F-C09B-D9BD41992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800" y="2607732"/>
            <a:ext cx="10515600" cy="3356795"/>
          </a:xfrm>
        </p:spPr>
        <p:txBody>
          <a:bodyPr/>
          <a:lstStyle/>
          <a:p>
            <a:pPr marL="0" indent="0" algn="ctr">
              <a:buNone/>
            </a:pPr>
            <a:r>
              <a:rPr lang="ar-EG" sz="4000" dirty="0">
                <a:solidFill>
                  <a:srgbClr val="C00000"/>
                </a:solidFill>
              </a:rPr>
              <a:t>شكراً</a:t>
            </a:r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Hanan.Girgis@baseera.com.eg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4925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3842F-4A26-5745-001D-E8016C670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31" y="2974255"/>
            <a:ext cx="10190010" cy="904571"/>
          </a:xfrm>
        </p:spPr>
        <p:txBody>
          <a:bodyPr/>
          <a:lstStyle/>
          <a:p>
            <a:r>
              <a:rPr lang="ar-EG" dirty="0">
                <a:solidFill>
                  <a:srgbClr val="C00000"/>
                </a:solidFill>
              </a:rPr>
              <a:t>نتائج الدراسة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38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8ED6D-1CC9-9CF6-6447-7EE480FB7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4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04635-501E-D625-8A46-8721D6C8C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/>
              <a:t>أبعاد قياس الأعراف الاجتماعية</a:t>
            </a:r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CA52D99-D48F-8761-BAA1-AD22A3E69D6D}"/>
              </a:ext>
            </a:extLst>
          </p:cNvPr>
          <p:cNvGraphicFramePr/>
          <p:nvPr/>
        </p:nvGraphicFramePr>
        <p:xfrm>
          <a:off x="2032000" y="1236133"/>
          <a:ext cx="8128000" cy="490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8697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CB02059-6CBD-B4D2-296F-B44A52560D5C}"/>
              </a:ext>
            </a:extLst>
          </p:cNvPr>
          <p:cNvGraphicFramePr/>
          <p:nvPr/>
        </p:nvGraphicFramePr>
        <p:xfrm>
          <a:off x="5783580" y="7315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3D147AC-65C7-7B2F-9771-A4F5CE02A0AE}"/>
              </a:ext>
            </a:extLst>
          </p:cNvPr>
          <p:cNvGraphicFramePr/>
          <p:nvPr/>
        </p:nvGraphicFramePr>
        <p:xfrm>
          <a:off x="5783580" y="34747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9633E84-6E69-AE8B-DA8B-905DAE4A74BE}"/>
              </a:ext>
            </a:extLst>
          </p:cNvPr>
          <p:cNvGraphicFramePr/>
          <p:nvPr/>
        </p:nvGraphicFramePr>
        <p:xfrm>
          <a:off x="289435" y="7315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8F60535-0D0E-664D-ED63-5B208B4D7463}"/>
              </a:ext>
            </a:extLst>
          </p:cNvPr>
          <p:cNvGraphicFramePr/>
          <p:nvPr/>
        </p:nvGraphicFramePr>
        <p:xfrm>
          <a:off x="289435" y="34747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0A775019-4901-984E-A8B0-A2A6B133072F}"/>
              </a:ext>
            </a:extLst>
          </p:cNvPr>
          <p:cNvGraphicFramePr>
            <a:graphicFrameLocks noGrp="1"/>
          </p:cNvGraphicFramePr>
          <p:nvPr/>
        </p:nvGraphicFramePr>
        <p:xfrm>
          <a:off x="297767" y="157443"/>
          <a:ext cx="10972800" cy="448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479730596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555911364"/>
                    </a:ext>
                  </a:extLst>
                </a:gridCol>
              </a:tblGrid>
              <a:tr h="448038">
                <a:tc>
                  <a:txBody>
                    <a:bodyPr/>
                    <a:lstStyle/>
                    <a:p>
                      <a:pPr algn="ctr"/>
                      <a:r>
                        <a:rPr lang="ar-EG" sz="2000" dirty="0"/>
                        <a:t>توجد فجوة بين الذكور والإناث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EG" sz="2000" dirty="0"/>
                        <a:t>لا توجد فجوة بين الذكور والإناث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980640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1754C0EE-F0B1-19DE-E595-B18DAA542EAC}"/>
              </a:ext>
            </a:extLst>
          </p:cNvPr>
          <p:cNvGraphicFramePr>
            <a:graphicFrameLocks noGrp="1"/>
          </p:cNvGraphicFramePr>
          <p:nvPr/>
        </p:nvGraphicFramePr>
        <p:xfrm>
          <a:off x="11420921" y="729055"/>
          <a:ext cx="4572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261740318"/>
                    </a:ext>
                  </a:extLst>
                </a:gridCol>
              </a:tblGrid>
              <a:tr h="2743200">
                <a:tc>
                  <a:txBody>
                    <a:bodyPr/>
                    <a:lstStyle/>
                    <a:p>
                      <a:pPr algn="ctr"/>
                      <a:r>
                        <a:rPr lang="ar-EG" sz="2000" b="1" dirty="0">
                          <a:solidFill>
                            <a:schemeClr val="bg1"/>
                          </a:solidFill>
                        </a:rPr>
                        <a:t>قيم مواتية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347647"/>
                  </a:ext>
                </a:extLst>
              </a:tr>
              <a:tr h="2743200">
                <a:tc>
                  <a:txBody>
                    <a:bodyPr/>
                    <a:lstStyle/>
                    <a:p>
                      <a:pPr algn="ctr"/>
                      <a:r>
                        <a:rPr lang="ar-EG" sz="2000" b="1" dirty="0">
                          <a:solidFill>
                            <a:schemeClr val="bg1"/>
                          </a:solidFill>
                        </a:rPr>
                        <a:t>قيم غير مواتية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960465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F397819-CC89-5DC6-4ADE-FEBEDFD85973}"/>
              </a:ext>
            </a:extLst>
          </p:cNvPr>
          <p:cNvGrpSpPr/>
          <p:nvPr/>
        </p:nvGrpSpPr>
        <p:grpSpPr>
          <a:xfrm>
            <a:off x="498641" y="6303988"/>
            <a:ext cx="10771339" cy="464247"/>
            <a:chOff x="498641" y="6287055"/>
            <a:chExt cx="10771339" cy="46424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01680E0-3EFF-9BF2-3D32-D3823537BB38}"/>
                </a:ext>
              </a:extLst>
            </p:cNvPr>
            <p:cNvGrpSpPr/>
            <p:nvPr/>
          </p:nvGrpSpPr>
          <p:grpSpPr>
            <a:xfrm>
              <a:off x="8078937" y="6287248"/>
              <a:ext cx="3191043" cy="457200"/>
              <a:chOff x="8214849" y="3075328"/>
              <a:chExt cx="3191043" cy="457200"/>
            </a:xfrm>
          </p:grpSpPr>
          <p:pic>
            <p:nvPicPr>
              <p:cNvPr id="3" name="Picture 2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7EC1A827-54F2-CFD3-9F51-D98551BBA8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8956"/>
              <a:stretch/>
            </p:blipFill>
            <p:spPr>
              <a:xfrm>
                <a:off x="10952661" y="3075328"/>
                <a:ext cx="453231" cy="45720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A6E8651-7DE9-19E3-E0A3-78067E27EE82}"/>
                  </a:ext>
                </a:extLst>
              </p:cNvPr>
              <p:cNvSpPr txBox="1"/>
              <p:nvPr/>
            </p:nvSpPr>
            <p:spPr>
              <a:xfrm>
                <a:off x="8214849" y="3126657"/>
                <a:ext cx="27726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إيجابية جداً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19A55C5-9502-E7F7-2D67-24D0C51020ED}"/>
                </a:ext>
              </a:extLst>
            </p:cNvPr>
            <p:cNvGrpSpPr/>
            <p:nvPr/>
          </p:nvGrpSpPr>
          <p:grpSpPr>
            <a:xfrm>
              <a:off x="5675599" y="6294102"/>
              <a:ext cx="3191758" cy="457200"/>
              <a:chOff x="4871886" y="3119268"/>
              <a:chExt cx="3191758" cy="45720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DC47B15-9582-2262-B616-9FBCF5C8C450}"/>
                  </a:ext>
                </a:extLst>
              </p:cNvPr>
              <p:cNvSpPr txBox="1"/>
              <p:nvPr/>
            </p:nvSpPr>
            <p:spPr>
              <a:xfrm>
                <a:off x="4871886" y="3190566"/>
                <a:ext cx="27726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إيجابية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  <p:pic>
            <p:nvPicPr>
              <p:cNvPr id="12" name="Picture 11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D9DC634A-1A01-473B-51B9-CBC6136223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477" r="60167"/>
              <a:stretch/>
            </p:blipFill>
            <p:spPr>
              <a:xfrm>
                <a:off x="7646925" y="3119268"/>
                <a:ext cx="416719" cy="457200"/>
              </a:xfrm>
              <a:prstGeom prst="rect">
                <a:avLst/>
              </a:prstGeom>
            </p:spPr>
          </p:pic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CF2055E-C091-CBAD-C80F-91599034CCFD}"/>
                </a:ext>
              </a:extLst>
            </p:cNvPr>
            <p:cNvGrpSpPr/>
            <p:nvPr/>
          </p:nvGrpSpPr>
          <p:grpSpPr>
            <a:xfrm>
              <a:off x="2606731" y="6306452"/>
              <a:ext cx="1890161" cy="437662"/>
              <a:chOff x="2733070" y="6306452"/>
              <a:chExt cx="1890161" cy="43766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033D5D3-804D-F963-D878-2D3BAF6CE5C0}"/>
                  </a:ext>
                </a:extLst>
              </p:cNvPr>
              <p:cNvSpPr txBox="1"/>
              <p:nvPr/>
            </p:nvSpPr>
            <p:spPr>
              <a:xfrm>
                <a:off x="2733070" y="6306472"/>
                <a:ext cx="15205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سلبية جداً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  <p:pic>
            <p:nvPicPr>
              <p:cNvPr id="19" name="Picture 18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6B1BBF37-3F5A-AF81-31F5-9407E8C83B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381"/>
              <a:stretch/>
            </p:blipFill>
            <p:spPr>
              <a:xfrm>
                <a:off x="4197726" y="6306452"/>
                <a:ext cx="425505" cy="437662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888DD85-E2F4-5C73-8AA1-55E5824874F9}"/>
                </a:ext>
              </a:extLst>
            </p:cNvPr>
            <p:cNvGrpSpPr/>
            <p:nvPr/>
          </p:nvGrpSpPr>
          <p:grpSpPr>
            <a:xfrm>
              <a:off x="5227203" y="6287055"/>
              <a:ext cx="1451812" cy="437662"/>
              <a:chOff x="5392388" y="6242811"/>
              <a:chExt cx="1451812" cy="437662"/>
            </a:xfrm>
          </p:grpSpPr>
          <p:pic>
            <p:nvPicPr>
              <p:cNvPr id="15" name="Picture 14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F604C789-3B00-CF14-2806-030D47C3B7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381"/>
              <a:stretch/>
            </p:blipFill>
            <p:spPr>
              <a:xfrm>
                <a:off x="6418695" y="6242811"/>
                <a:ext cx="425505" cy="437662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3577456-9C6E-B820-28D5-1DCB7FBC7320}"/>
                  </a:ext>
                </a:extLst>
              </p:cNvPr>
              <p:cNvSpPr txBox="1"/>
              <p:nvPr/>
            </p:nvSpPr>
            <p:spPr>
              <a:xfrm>
                <a:off x="5392388" y="6311141"/>
                <a:ext cx="11296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سلبية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9776A36-D5D1-A0A4-526C-6B6AE6CA37B1}"/>
                </a:ext>
              </a:extLst>
            </p:cNvPr>
            <p:cNvGrpSpPr/>
            <p:nvPr/>
          </p:nvGrpSpPr>
          <p:grpSpPr>
            <a:xfrm>
              <a:off x="498641" y="6289077"/>
              <a:ext cx="1376705" cy="457200"/>
              <a:chOff x="3174946" y="3122232"/>
              <a:chExt cx="1376705" cy="457200"/>
            </a:xfrm>
          </p:grpSpPr>
          <p:pic>
            <p:nvPicPr>
              <p:cNvPr id="27" name="Picture 26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B64D3F4F-C4A8-4108-4831-C5E59BA7C6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17" r="40328"/>
              <a:stretch/>
            </p:blipFill>
            <p:spPr>
              <a:xfrm>
                <a:off x="4134932" y="3122232"/>
                <a:ext cx="416719" cy="457200"/>
              </a:xfrm>
              <a:prstGeom prst="rect">
                <a:avLst/>
              </a:prstGeom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44F4FF0-109A-CA4D-0150-4A1C8AF3E84D}"/>
                  </a:ext>
                </a:extLst>
              </p:cNvPr>
              <p:cNvSpPr txBox="1"/>
              <p:nvPr/>
            </p:nvSpPr>
            <p:spPr>
              <a:xfrm>
                <a:off x="3174946" y="3163163"/>
                <a:ext cx="9939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لا أعرف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908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CB02059-6CBD-B4D2-296F-B44A52560D5C}"/>
              </a:ext>
            </a:extLst>
          </p:cNvPr>
          <p:cNvGraphicFramePr/>
          <p:nvPr/>
        </p:nvGraphicFramePr>
        <p:xfrm>
          <a:off x="5783580" y="7315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3D147AC-65C7-7B2F-9771-A4F5CE02A0AE}"/>
              </a:ext>
            </a:extLst>
          </p:cNvPr>
          <p:cNvGraphicFramePr/>
          <p:nvPr/>
        </p:nvGraphicFramePr>
        <p:xfrm>
          <a:off x="5783580" y="34747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9633E84-6E69-AE8B-DA8B-905DAE4A74BE}"/>
              </a:ext>
            </a:extLst>
          </p:cNvPr>
          <p:cNvGraphicFramePr/>
          <p:nvPr/>
        </p:nvGraphicFramePr>
        <p:xfrm>
          <a:off x="289435" y="7315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8F60535-0D0E-664D-ED63-5B208B4D7463}"/>
              </a:ext>
            </a:extLst>
          </p:cNvPr>
          <p:cNvGraphicFramePr/>
          <p:nvPr/>
        </p:nvGraphicFramePr>
        <p:xfrm>
          <a:off x="289435" y="3474720"/>
          <a:ext cx="5486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0A775019-4901-984E-A8B0-A2A6B133072F}"/>
              </a:ext>
            </a:extLst>
          </p:cNvPr>
          <p:cNvGraphicFramePr>
            <a:graphicFrameLocks noGrp="1"/>
          </p:cNvGraphicFramePr>
          <p:nvPr/>
        </p:nvGraphicFramePr>
        <p:xfrm>
          <a:off x="297767" y="157443"/>
          <a:ext cx="10972800" cy="448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479730596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555911364"/>
                    </a:ext>
                  </a:extLst>
                </a:gridCol>
              </a:tblGrid>
              <a:tr h="448038">
                <a:tc>
                  <a:txBody>
                    <a:bodyPr/>
                    <a:lstStyle/>
                    <a:p>
                      <a:pPr algn="ctr" rtl="1"/>
                      <a:r>
                        <a:rPr lang="ar-EG" sz="2000" dirty="0"/>
                        <a:t>توجد فجوة بين رأي الإناث وما تعتقد انه رأي المجتمع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EG" sz="2000" dirty="0"/>
                        <a:t>لا توجد فجوة بين ما تراه الإناث وما تعتقد ان المجتمع يراه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980640"/>
                  </a:ext>
                </a:extLst>
              </a:tr>
            </a:tbl>
          </a:graphicData>
        </a:graphic>
      </p:graphicFrame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1754C0EE-F0B1-19DE-E595-B18DAA542EAC}"/>
              </a:ext>
            </a:extLst>
          </p:cNvPr>
          <p:cNvGraphicFramePr>
            <a:graphicFrameLocks noGrp="1"/>
          </p:cNvGraphicFramePr>
          <p:nvPr/>
        </p:nvGraphicFramePr>
        <p:xfrm>
          <a:off x="11420921" y="729055"/>
          <a:ext cx="4572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261740318"/>
                    </a:ext>
                  </a:extLst>
                </a:gridCol>
              </a:tblGrid>
              <a:tr h="2743200">
                <a:tc>
                  <a:txBody>
                    <a:bodyPr/>
                    <a:lstStyle/>
                    <a:p>
                      <a:pPr algn="ctr"/>
                      <a:r>
                        <a:rPr lang="ar-EG" sz="2000" b="1" dirty="0">
                          <a:solidFill>
                            <a:schemeClr val="bg1"/>
                          </a:solidFill>
                        </a:rPr>
                        <a:t>قيم مواتية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347647"/>
                  </a:ext>
                </a:extLst>
              </a:tr>
              <a:tr h="2743200">
                <a:tc>
                  <a:txBody>
                    <a:bodyPr/>
                    <a:lstStyle/>
                    <a:p>
                      <a:pPr algn="ctr"/>
                      <a:r>
                        <a:rPr lang="ar-EG" sz="2000" b="1" dirty="0">
                          <a:solidFill>
                            <a:schemeClr val="bg1"/>
                          </a:solidFill>
                        </a:rPr>
                        <a:t>قيم غير مواتية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vert="vert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960465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43643B60-95B7-CD41-E0E5-C50A2D21BDE5}"/>
              </a:ext>
            </a:extLst>
          </p:cNvPr>
          <p:cNvGrpSpPr/>
          <p:nvPr/>
        </p:nvGrpSpPr>
        <p:grpSpPr>
          <a:xfrm>
            <a:off x="498641" y="6290000"/>
            <a:ext cx="10771339" cy="464247"/>
            <a:chOff x="498641" y="6290000"/>
            <a:chExt cx="10771339" cy="46424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E173C2D-CA00-44D3-0990-C36D47213273}"/>
                </a:ext>
              </a:extLst>
            </p:cNvPr>
            <p:cNvGrpSpPr/>
            <p:nvPr/>
          </p:nvGrpSpPr>
          <p:grpSpPr>
            <a:xfrm>
              <a:off x="8078937" y="6290193"/>
              <a:ext cx="3191043" cy="457200"/>
              <a:chOff x="8214849" y="3075328"/>
              <a:chExt cx="3191043" cy="457200"/>
            </a:xfrm>
          </p:grpSpPr>
          <p:pic>
            <p:nvPicPr>
              <p:cNvPr id="3" name="Picture 2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1490C287-B4F5-A229-D6F9-7598649B3E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8956"/>
              <a:stretch/>
            </p:blipFill>
            <p:spPr>
              <a:xfrm>
                <a:off x="10952661" y="3075328"/>
                <a:ext cx="453231" cy="457200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0D1FBE5-3159-D138-1481-55C79C1DE2DE}"/>
                  </a:ext>
                </a:extLst>
              </p:cNvPr>
              <p:cNvSpPr txBox="1"/>
              <p:nvPr/>
            </p:nvSpPr>
            <p:spPr>
              <a:xfrm>
                <a:off x="8214849" y="3126657"/>
                <a:ext cx="27726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إيجابية جداً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4B0F139-39BE-EE72-7EBB-1777438568EF}"/>
                </a:ext>
              </a:extLst>
            </p:cNvPr>
            <p:cNvGrpSpPr/>
            <p:nvPr/>
          </p:nvGrpSpPr>
          <p:grpSpPr>
            <a:xfrm>
              <a:off x="5675599" y="6297047"/>
              <a:ext cx="3191758" cy="457200"/>
              <a:chOff x="4871886" y="3119268"/>
              <a:chExt cx="3191758" cy="45720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1F55A18-9F5C-28DD-3A81-596405D917C6}"/>
                  </a:ext>
                </a:extLst>
              </p:cNvPr>
              <p:cNvSpPr txBox="1"/>
              <p:nvPr/>
            </p:nvSpPr>
            <p:spPr>
              <a:xfrm>
                <a:off x="4871886" y="3190566"/>
                <a:ext cx="27726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إيجابية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  <p:pic>
            <p:nvPicPr>
              <p:cNvPr id="12" name="Picture 11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35A92799-7CC1-E846-D18E-AEAB152FEF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477" r="60167"/>
              <a:stretch/>
            </p:blipFill>
            <p:spPr>
              <a:xfrm>
                <a:off x="7646925" y="3119268"/>
                <a:ext cx="416719" cy="457200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65E530C-573D-CFF9-A187-55F5736583F6}"/>
                </a:ext>
              </a:extLst>
            </p:cNvPr>
            <p:cNvGrpSpPr/>
            <p:nvPr/>
          </p:nvGrpSpPr>
          <p:grpSpPr>
            <a:xfrm>
              <a:off x="2606731" y="6309397"/>
              <a:ext cx="1890161" cy="437662"/>
              <a:chOff x="2733070" y="6306452"/>
              <a:chExt cx="1890161" cy="437662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64134D9-6D37-A5B7-6BC1-57C0E290F534}"/>
                  </a:ext>
                </a:extLst>
              </p:cNvPr>
              <p:cNvSpPr txBox="1"/>
              <p:nvPr/>
            </p:nvSpPr>
            <p:spPr>
              <a:xfrm>
                <a:off x="2733070" y="6306472"/>
                <a:ext cx="15205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سلبية جداً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  <p:pic>
            <p:nvPicPr>
              <p:cNvPr id="17" name="Picture 16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AA70157F-3729-6FD3-AF42-BE23DAEAD3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381"/>
              <a:stretch/>
            </p:blipFill>
            <p:spPr>
              <a:xfrm>
                <a:off x="4197726" y="6306452"/>
                <a:ext cx="425505" cy="437662"/>
              </a:xfrm>
              <a:prstGeom prst="rect">
                <a:avLst/>
              </a:prstGeom>
            </p:spPr>
          </p:pic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1642693-D2E3-40C7-C7BA-1903879EA02E}"/>
                </a:ext>
              </a:extLst>
            </p:cNvPr>
            <p:cNvGrpSpPr/>
            <p:nvPr/>
          </p:nvGrpSpPr>
          <p:grpSpPr>
            <a:xfrm>
              <a:off x="5227203" y="6290000"/>
              <a:ext cx="1451812" cy="437662"/>
              <a:chOff x="5392388" y="6242811"/>
              <a:chExt cx="1451812" cy="437662"/>
            </a:xfrm>
          </p:grpSpPr>
          <p:pic>
            <p:nvPicPr>
              <p:cNvPr id="19" name="Picture 18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64CA125F-457B-7F0E-55CA-965470F5FB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381"/>
              <a:stretch/>
            </p:blipFill>
            <p:spPr>
              <a:xfrm>
                <a:off x="6418695" y="6242811"/>
                <a:ext cx="425505" cy="437662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FBA5398-AD83-682B-934E-700800F604B3}"/>
                  </a:ext>
                </a:extLst>
              </p:cNvPr>
              <p:cNvSpPr txBox="1"/>
              <p:nvPr/>
            </p:nvSpPr>
            <p:spPr>
              <a:xfrm>
                <a:off x="5392388" y="6311141"/>
                <a:ext cx="11296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قيم سلبية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AC98CE8-4081-C8D0-6F03-9749F9A1D0FC}"/>
                </a:ext>
              </a:extLst>
            </p:cNvPr>
            <p:cNvGrpSpPr/>
            <p:nvPr/>
          </p:nvGrpSpPr>
          <p:grpSpPr>
            <a:xfrm>
              <a:off x="498641" y="6292022"/>
              <a:ext cx="1376705" cy="457200"/>
              <a:chOff x="3174946" y="3122232"/>
              <a:chExt cx="1376705" cy="457200"/>
            </a:xfrm>
          </p:grpSpPr>
          <p:pic>
            <p:nvPicPr>
              <p:cNvPr id="22" name="Picture 21" descr="A group of yellow and red smiley faces&#10;&#10;Description automatically generated with low confidence">
                <a:extLst>
                  <a:ext uri="{FF2B5EF4-FFF2-40B4-BE49-F238E27FC236}">
                    <a16:creationId xmlns:a16="http://schemas.microsoft.com/office/drawing/2014/main" id="{4D86EC3E-5A49-1930-9EB3-F2E44B0A7C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317" r="40328"/>
              <a:stretch/>
            </p:blipFill>
            <p:spPr>
              <a:xfrm>
                <a:off x="4134932" y="3122232"/>
                <a:ext cx="416719" cy="457200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027606-158F-24A8-0532-CEE34BCC73D0}"/>
                  </a:ext>
                </a:extLst>
              </p:cNvPr>
              <p:cNvSpPr txBox="1"/>
              <p:nvPr/>
            </p:nvSpPr>
            <p:spPr>
              <a:xfrm>
                <a:off x="3174946" y="3163163"/>
                <a:ext cx="9939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EG" b="1" dirty="0">
                    <a:latin typeface="Simplified Arabic" panose="02020603050405020304" pitchFamily="18" charset="-78"/>
                    <a:cs typeface="Simplified Arabic" panose="02020603050405020304" pitchFamily="18" charset="-78"/>
                  </a:rPr>
                  <a:t>لا أعرف</a:t>
                </a:r>
                <a:endParaRPr lang="en-US" b="1" dirty="0">
                  <a:latin typeface="Simplified Arabic" panose="02020603050405020304" pitchFamily="18" charset="-78"/>
                  <a:cs typeface="Simplified Arabic" panose="02020603050405020304" pitchFamily="18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451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3C081C5-288F-42AD-04C0-3493DE43B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79166"/>
              </p:ext>
            </p:extLst>
          </p:nvPr>
        </p:nvGraphicFramePr>
        <p:xfrm>
          <a:off x="2244305" y="1335577"/>
          <a:ext cx="9850446" cy="2868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045">
                  <a:extLst>
                    <a:ext uri="{9D8B030D-6E8A-4147-A177-3AD203B41FA5}">
                      <a16:colId xmlns:a16="http://schemas.microsoft.com/office/drawing/2014/main" val="4001642174"/>
                    </a:ext>
                  </a:extLst>
                </a:gridCol>
                <a:gridCol w="7965466">
                  <a:extLst>
                    <a:ext uri="{9D8B030D-6E8A-4147-A177-3AD203B41FA5}">
                      <a16:colId xmlns:a16="http://schemas.microsoft.com/office/drawing/2014/main" val="1942635729"/>
                    </a:ext>
                  </a:extLst>
                </a:gridCol>
                <a:gridCol w="1034935">
                  <a:extLst>
                    <a:ext uri="{9D8B030D-6E8A-4147-A177-3AD203B41FA5}">
                      <a16:colId xmlns:a16="http://schemas.microsoft.com/office/drawing/2014/main" val="54495496"/>
                    </a:ext>
                  </a:extLst>
                </a:gridCol>
              </a:tblGrid>
              <a:tr h="557759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نسبة الإناث نسبة الذكور </a:t>
                      </a:r>
                      <a:r>
                        <a:rPr lang="ar-JO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r>
                        <a:rPr lang="ar-EG" sz="2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 نسبة الإناث اللاتي يعتقدن أن المجتمع يوافق بشدة  </a:t>
                      </a:r>
                      <a:endParaRPr lang="ar-JO" sz="24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84141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61%</a:t>
                      </a:r>
                      <a:endParaRPr lang="ar-JO" sz="24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من حق المرأة أنها تشتغل</a:t>
                      </a: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algn="r" rtl="1" fontAlgn="b">
                        <a:spcBef>
                          <a:spcPts val="0"/>
                        </a:spcBef>
                      </a:pPr>
                      <a:r>
                        <a:rPr lang="ar-EG" sz="24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نسبة الموافقين/ات بشدة على العبارة: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36930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83%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التعليم مهم للست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علشان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تشتغل بيه</a:t>
                      </a: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/>
                      <a:endParaRPr lang="ar-JO" sz="28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234299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14%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يحق للزوج (أو الأب أو الأخ الأكبر) أن يتصرف في دخل الزوجة (أو الأبنة)</a:t>
                      </a: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/>
                      <a:endParaRPr lang="ar-JO" sz="28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89670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18%</a:t>
                      </a:r>
                      <a:endParaRPr lang="ar-JO" sz="24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الست اللي قاعدة في البيت أفضل من الست اللي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بتشتغل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/>
                      <a:endParaRPr lang="ar-JO" sz="28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127758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47%</a:t>
                      </a:r>
                      <a:endParaRPr lang="ar-JO" sz="2400" b="0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السبب الأساسي </a:t>
                      </a:r>
                      <a:r>
                        <a:rPr lang="ar-JO" sz="2400" b="0" i="0" u="none" strike="noStrike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إللي</a:t>
                      </a:r>
                      <a:r>
                        <a:rPr lang="ar-JO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يخلي الست تشتغل الحاجة المالية لأسرتها </a:t>
                      </a: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r" rtl="1" fontAlgn="b"/>
                      <a:endParaRPr lang="ar-JO" sz="28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572099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A1CD709F-2799-0C8A-3931-796CBD321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991" y="113917"/>
            <a:ext cx="10190010" cy="909490"/>
          </a:xfrm>
        </p:spPr>
        <p:txBody>
          <a:bodyPr>
            <a:normAutofit/>
          </a:bodyPr>
          <a:lstStyle/>
          <a:p>
            <a:pPr algn="r" rtl="1" fontAlgn="b">
              <a:spcBef>
                <a:spcPts val="0"/>
              </a:spcBef>
            </a:pPr>
            <a:r>
              <a:rPr lang="ar-EG" dirty="0">
                <a:solidFill>
                  <a:schemeClr val="accent4"/>
                </a:solidFill>
                <a:latin typeface="+mn-lt"/>
              </a:rPr>
              <a:t>ح</a:t>
            </a:r>
            <a:r>
              <a:rPr lang="ar-EG" sz="4400" b="0" i="0" u="none" strike="noStrike" dirty="0">
                <a:solidFill>
                  <a:schemeClr val="accent4"/>
                </a:solidFill>
                <a:effectLst/>
                <a:latin typeface="+mn-lt"/>
              </a:rPr>
              <a:t>ق المرأة في العمل</a:t>
            </a:r>
            <a:endParaRPr lang="ar-JO" sz="4400" b="0" i="0" u="none" strike="noStrike" dirty="0">
              <a:solidFill>
                <a:schemeClr val="accent4"/>
              </a:solidFill>
              <a:effectLst/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51B0759-695C-9FF2-DCFA-FC6A8D5E66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629577"/>
              </p:ext>
            </p:extLst>
          </p:nvPr>
        </p:nvGraphicFramePr>
        <p:xfrm>
          <a:off x="1252268" y="1335577"/>
          <a:ext cx="850045" cy="2868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045">
                  <a:extLst>
                    <a:ext uri="{9D8B030D-6E8A-4147-A177-3AD203B41FA5}">
                      <a16:colId xmlns:a16="http://schemas.microsoft.com/office/drawing/2014/main" val="3224363306"/>
                    </a:ext>
                  </a:extLst>
                </a:gridCol>
              </a:tblGrid>
              <a:tr h="557759">
                <a:tc>
                  <a:txBody>
                    <a:bodyPr/>
                    <a:lstStyle/>
                    <a:p>
                      <a:pPr algn="ctr" rtl="1" fontAlgn="b"/>
                      <a:r>
                        <a:rPr lang="ar-EG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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806260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29%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564261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59%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898196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12%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9286093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33%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89331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48%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686878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D2E84A-82AC-4A07-B92E-397D944339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30770"/>
              </p:ext>
            </p:extLst>
          </p:nvPr>
        </p:nvGraphicFramePr>
        <p:xfrm>
          <a:off x="268858" y="1325291"/>
          <a:ext cx="850045" cy="2868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045">
                  <a:extLst>
                    <a:ext uri="{9D8B030D-6E8A-4147-A177-3AD203B41FA5}">
                      <a16:colId xmlns:a16="http://schemas.microsoft.com/office/drawing/2014/main" val="3463521146"/>
                    </a:ext>
                  </a:extLst>
                </a:gridCol>
              </a:tblGrid>
              <a:tr h="557759">
                <a:tc>
                  <a:txBody>
                    <a:bodyPr/>
                    <a:lstStyle/>
                    <a:p>
                      <a:pPr algn="ctr" rtl="1" fontAlgn="b"/>
                      <a:r>
                        <a:rPr lang="ar-JO" sz="32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sym typeface="Wingdings" panose="05000000000000000000" pitchFamily="2" charset="2"/>
                        </a:rPr>
                        <a:t></a:t>
                      </a:r>
                      <a:endParaRPr lang="ar-JO" sz="32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353510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37%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726484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64%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644919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16%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82101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19%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883676"/>
                  </a:ext>
                </a:extLst>
              </a:tr>
              <a:tr h="462217">
                <a:tc>
                  <a:txBody>
                    <a:bodyPr/>
                    <a:lstStyle/>
                    <a:p>
                      <a:pPr algn="r" rtl="1" fontAlgn="b"/>
                      <a:r>
                        <a:rPr lang="ar-EG" sz="24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47%</a:t>
                      </a:r>
                      <a:endParaRPr lang="ar-JO" sz="2400" b="0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2505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86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ocial norms conference 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sentation - Session1 - Dr. Hanan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resentation - Session1 - Dr. Hanan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Social norms conference 6</Template>
  <TotalTime>1933</TotalTime>
  <Words>1123</Words>
  <Application>Microsoft Office PowerPoint</Application>
  <PresentationFormat>Widescreen</PresentationFormat>
  <Paragraphs>216</Paragraphs>
  <Slides>36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Aptos</vt:lpstr>
      <vt:lpstr>Arial</vt:lpstr>
      <vt:lpstr>Calibri</vt:lpstr>
      <vt:lpstr>Calibri Light</vt:lpstr>
      <vt:lpstr>Simplified Arabic</vt:lpstr>
      <vt:lpstr>Times New Roman</vt:lpstr>
      <vt:lpstr>Wingdings</vt:lpstr>
      <vt:lpstr>Social norms conference 6</vt:lpstr>
      <vt:lpstr>Presentation - Session1 - Dr. Hanan1</vt:lpstr>
      <vt:lpstr>1_Presentation - Session1 - Dr. Hanan1</vt:lpstr>
      <vt:lpstr>نتائج الدراسة</vt:lpstr>
      <vt:lpstr>نتائج الداسة</vt:lpstr>
      <vt:lpstr>أبعاد قياس الأعراف الاجتماعية</vt:lpstr>
      <vt:lpstr>نتائج الدراسة</vt:lpstr>
      <vt:lpstr>PowerPoint Presentation</vt:lpstr>
      <vt:lpstr>أبعاد قياس الأعراف الاجتماعية</vt:lpstr>
      <vt:lpstr>PowerPoint Presentation</vt:lpstr>
      <vt:lpstr>PowerPoint Presentation</vt:lpstr>
      <vt:lpstr>حق المرأة في العمل</vt:lpstr>
      <vt:lpstr>دور المرأة المزدوج</vt:lpstr>
      <vt:lpstr>دور الرجل</vt:lpstr>
      <vt:lpstr>ظروف العمل</vt:lpstr>
      <vt:lpstr>التمييز ضد المرأة في العمل</vt:lpstr>
      <vt:lpstr>مؤشر الأعراف الاجتماعية السائدة</vt:lpstr>
      <vt:lpstr>مؤشر الأعراف الاجتماعية السائدة</vt:lpstr>
      <vt:lpstr>مؤشر الأعراف الاجتماعية السائدة المتعلقة بالتمكين الاقتصادي للمرأة</vt:lpstr>
      <vt:lpstr>مؤشر الأمم المتحدة للأعراف الاجتماعية </vt:lpstr>
      <vt:lpstr>أبعاد المؤشرات الفرعية</vt:lpstr>
      <vt:lpstr>مؤشر الأعراف الاجتماعية السائدة</vt:lpstr>
      <vt:lpstr>مؤشر الأعراف الاجتماعية حسب الخصائص الرئيسية</vt:lpstr>
      <vt:lpstr>هل نحتاج إلى تكرار حساب المؤشر بصورة دورية؟</vt:lpstr>
      <vt:lpstr>تحسن</vt:lpstr>
      <vt:lpstr>هل توافق أو لا توافق على " الست اللي بتشتغل بتعرف توازن بين مسئوليات البيت والشغل"</vt:lpstr>
      <vt:lpstr>هل توافق أو لا توافق على " من حق  الست اللي بتشتغل إنها تجيب حد يساعدها في رعاية الأطفال عشان تقدر تشتغل "</vt:lpstr>
      <vt:lpstr>ثبات</vt:lpstr>
      <vt:lpstr>" من حق المرأة أنها تشتغل زيها زي الراجل"</vt:lpstr>
      <vt:lpstr>هل توافق أو لا توافق على " رعاية الاطفال مسئولية الستات بس"</vt:lpstr>
      <vt:lpstr>تراجع</vt:lpstr>
      <vt:lpstr>هل توافق أو لا توافق على " أما تقل فرص العمل، المفروض يكون للرجالة الأولوية في الشغل عن الستات"</vt:lpstr>
      <vt:lpstr>هل توافق أو لا توافق على " مينفعش الستات تشتغل في مكان كله رجالة"</vt:lpstr>
      <vt:lpstr>هل توافق أو لا توافق على " الستات لاتصلح  للشغل إلا فى أعمال معينة"</vt:lpstr>
      <vt:lpstr>هل توافق أو لا توافق على " السبب الأساسي إللي يخلي الست تشتغل الحاجة المالية لأسرتها"</vt:lpstr>
      <vt:lpstr>الخلاصة</vt:lpstr>
      <vt:lpstr>الخلاصة</vt:lpstr>
      <vt:lpstr>الخلاصة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Hanan Girgis</dc:creator>
  <cp:lastModifiedBy>Hanan Girgis</cp:lastModifiedBy>
  <cp:revision>21</cp:revision>
  <dcterms:created xsi:type="dcterms:W3CDTF">2024-04-20T14:39:31Z</dcterms:created>
  <dcterms:modified xsi:type="dcterms:W3CDTF">2024-04-23T21:30:43Z</dcterms:modified>
</cp:coreProperties>
</file>